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5" r:id="rId5"/>
    <p:sldId id="439" r:id="rId6"/>
    <p:sldId id="438" r:id="rId7"/>
    <p:sldId id="435" r:id="rId8"/>
    <p:sldId id="441" r:id="rId9"/>
    <p:sldId id="442" r:id="rId10"/>
    <p:sldId id="444" r:id="rId11"/>
    <p:sldId id="440" r:id="rId12"/>
    <p:sldId id="443" r:id="rId13"/>
    <p:sldId id="445" r:id="rId14"/>
    <p:sldId id="292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ASA Sarah Anne" initials="BSA" lastIdx="1" clrIdx="0">
    <p:extLst>
      <p:ext uri="{19B8F6BF-5375-455C-9EA6-DF929625EA0E}">
        <p15:presenceInfo xmlns:p15="http://schemas.microsoft.com/office/powerpoint/2012/main" userId="S::sabarasa@iom.int::bc21c3fd-7983-47ff-bb19-8d8ea27f3d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8099D0"/>
    <a:srgbClr val="D9E0F1"/>
    <a:srgbClr val="FFFFFF"/>
    <a:srgbClr val="000000"/>
    <a:srgbClr val="4066B8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32" autoAdjust="0"/>
  </p:normalViewPr>
  <p:slideViewPr>
    <p:cSldViewPr snapToGrid="0">
      <p:cViewPr varScale="1">
        <p:scale>
          <a:sx n="91" d="100"/>
          <a:sy n="91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2563" indent="-182563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38AB8-F163-4F5D-A9FB-4CA6F9665FB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2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18664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8DF5BA7-04D4-DF48-9230-5E261088FD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A51-C266-4C36-9D53-397053D80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D4A2B-7E56-4981-9FDA-CE41B9A36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CDEAB-61C6-443C-9698-43F23120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DB9-ECEE-44FE-9386-95397A04E152}" type="datetimeFigureOut">
              <a:rPr lang="en-CH" smtClean="0"/>
              <a:t>16 Feb 2022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D3FA1-B565-4F67-ADEE-DD0A81E8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7578-53F2-4DE2-B04F-A1F02A0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46D4-F275-425A-8AE9-C764701DA0BC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0432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2C1BB9-6455-E145-91B9-D4B2B698F5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C7FD4-33D8-3648-BA68-32730B136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7137189-CEDA-0547-8741-371F77C22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22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85970F-249C-E843-9EEF-B8D3A87D1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titre 7">
            <a:extLst>
              <a:ext uri="{FF2B5EF4-FFF2-40B4-BE49-F238E27FC236}">
                <a16:creationId xmlns:a16="http://schemas.microsoft.com/office/drawing/2014/main" id="{B98E281D-7976-CF46-98CA-4B5AAEEF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62" r:id="rId5"/>
    <p:sldLayoutId id="2147483661" r:id="rId6"/>
    <p:sldLayoutId id="2147483654" r:id="rId7"/>
    <p:sldLayoutId id="2147483657" r:id="rId8"/>
    <p:sldLayoutId id="2147483658" r:id="rId9"/>
    <p:sldLayoutId id="2147483659" r:id="rId10"/>
    <p:sldLayoutId id="2147483660" r:id="rId11"/>
    <p:sldLayoutId id="2147483655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33A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B8A0665-951C-2144-80A4-2B45AE889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10514012" cy="3897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400" dirty="0"/>
              <a:t>Трудовая миграция 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4400" dirty="0"/>
              <a:t>права трудящихся мигрантов </a:t>
            </a:r>
            <a:endParaRPr lang="de-DE" sz="4400" dirty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3500" dirty="0">
              <a:latin typeface="Calibri Light" panose="020F0302020204030204"/>
              <a:cs typeface="Calibri Light" panose="020F0302020204030204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/>
              <a:t>Василий Южанин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+mj-lt"/>
              </a:rPr>
              <a:t>Глава отдела Междунароного миграционного права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dirty="0">
                <a:latin typeface="+mj-lt"/>
              </a:rPr>
              <a:t>17 – 18 февраля 2022 </a:t>
            </a:r>
            <a:endParaRPr lang="en-US" sz="2000" dirty="0">
              <a:latin typeface="+mj-l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D8E9E4C-AC57-AC40-A233-7EB98055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Международное миграционное право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6724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5BF8F-0F7E-44C8-9AD3-AF35A2C7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Этический найм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43746-D6D3-4B3B-A835-5C0177E57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413938" cy="4351338"/>
          </a:xfrm>
        </p:spPr>
        <p:txBody>
          <a:bodyPr/>
          <a:lstStyle/>
          <a:p>
            <a:r>
              <a:rPr lang="ru-RU" dirty="0"/>
              <a:t>МОМ Международная система добросовестного найма (</a:t>
            </a:r>
            <a:r>
              <a:rPr lang="fr-CH" dirty="0"/>
              <a:t>IRIS)</a:t>
            </a:r>
            <a:endParaRPr lang="ru-RU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495D5-2171-414D-B673-1F1254F6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478" y="1690688"/>
            <a:ext cx="3041369" cy="4295805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4C178652-A68D-4FA2-A5FD-492A969BF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02" t="11523" r="11423" b="15206"/>
          <a:stretch/>
        </p:blipFill>
        <p:spPr bwMode="auto">
          <a:xfrm>
            <a:off x="838200" y="2437086"/>
            <a:ext cx="5804338" cy="3075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712DEC-33AA-40BC-9F11-DBF41332547D}"/>
              </a:ext>
            </a:extLst>
          </p:cNvPr>
          <p:cNvSpPr txBox="1"/>
          <p:nvPr/>
        </p:nvSpPr>
        <p:spPr>
          <a:xfrm>
            <a:off x="1156138" y="55927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https://iris.iom.int/</a:t>
            </a:r>
          </a:p>
        </p:txBody>
      </p:sp>
    </p:spTree>
    <p:extLst>
      <p:ext uri="{BB962C8B-B14F-4D97-AF65-F5344CB8AC3E}">
        <p14:creationId xmlns:p14="http://schemas.microsoft.com/office/powerpoint/2010/main" val="2613703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684" y="945996"/>
            <a:ext cx="9552632" cy="2483004"/>
          </a:xfrm>
        </p:spPr>
        <p:txBody>
          <a:bodyPr>
            <a:normAutofit/>
          </a:bodyPr>
          <a:lstStyle/>
          <a:p>
            <a:r>
              <a:rPr lang="ru-RU" dirty="0"/>
              <a:t>Спасибо! </a:t>
            </a:r>
            <a:endParaRPr lang="en-US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6E6403-E7B9-B84E-9EC4-577D18E9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146" y="3576856"/>
            <a:ext cx="9969708" cy="2014648"/>
          </a:xfrm>
        </p:spPr>
        <p:txBody>
          <a:bodyPr>
            <a:normAutofit/>
          </a:bodyPr>
          <a:lstStyle/>
          <a:p>
            <a:r>
              <a:rPr lang="ru-RU" b="1" i="0" dirty="0">
                <a:latin typeface="+mn-lt"/>
              </a:rPr>
              <a:t>Василий Южанин / </a:t>
            </a:r>
            <a:r>
              <a:rPr lang="en-US" b="1" i="0" dirty="0">
                <a:latin typeface="+mn-lt"/>
              </a:rPr>
              <a:t>Vassiliy Yuzhanin</a:t>
            </a:r>
          </a:p>
          <a:p>
            <a:r>
              <a:rPr lang="en-US" i="0" dirty="0"/>
              <a:t>International Organization for Migration (IOM) </a:t>
            </a:r>
          </a:p>
          <a:p>
            <a:r>
              <a:rPr lang="en-US" dirty="0"/>
              <a:t>17, route des </a:t>
            </a:r>
            <a:r>
              <a:rPr lang="en-US" dirty="0" err="1"/>
              <a:t>Morillons</a:t>
            </a:r>
            <a:r>
              <a:rPr lang="en-US" dirty="0"/>
              <a:t>, CH-1211 Geneva 19 </a:t>
            </a:r>
          </a:p>
          <a:p>
            <a:r>
              <a:rPr lang="en-US" i="0" dirty="0"/>
              <a:t>vyuzhanin@iom.int </a:t>
            </a:r>
          </a:p>
        </p:txBody>
      </p:sp>
    </p:spTree>
    <p:extLst>
      <p:ext uri="{BB962C8B-B14F-4D97-AF65-F5344CB8AC3E}">
        <p14:creationId xmlns:p14="http://schemas.microsoft.com/office/powerpoint/2010/main" val="53309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4E01-ADEC-4913-B134-11762DA5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CB370-4398-4E76-9918-D0E24120B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8117" cy="320883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Какие основные международные документы обеспечивают права трудящихся мигрантов</a:t>
            </a:r>
          </a:p>
          <a:p>
            <a:r>
              <a:rPr lang="ru-RU" dirty="0"/>
              <a:t>Какими правами человека и трудовыми правами обладают трудящиеся мигранты </a:t>
            </a:r>
          </a:p>
          <a:p>
            <a:r>
              <a:rPr lang="ru-RU" dirty="0"/>
              <a:t>Роль и страндарты двусторонних договоров по трудовой миграции </a:t>
            </a:r>
            <a:endParaRPr lang="fr-CH" dirty="0"/>
          </a:p>
          <a:p>
            <a:r>
              <a:rPr lang="ru-RU" dirty="0"/>
              <a:t>Другие инициативы и формы защиты, уважения и обеспечения прав трудящихся мигрантов </a:t>
            </a:r>
            <a:endParaRPr lang="en-GB" dirty="0"/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8131D-6938-4169-926B-41E53A66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178" y="1825625"/>
            <a:ext cx="3930869" cy="2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6A18-E79F-47E4-B0D7-4CAF2D9B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4" y="107282"/>
            <a:ext cx="10515600" cy="817631"/>
          </a:xfrm>
        </p:spPr>
        <p:txBody>
          <a:bodyPr/>
          <a:lstStyle/>
          <a:p>
            <a:pPr algn="ctr"/>
            <a:r>
              <a:rPr lang="ru-RU" dirty="0"/>
              <a:t>Права человека </a:t>
            </a:r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B00E1-FC0F-4340-BE17-71684E049D92}"/>
              </a:ext>
            </a:extLst>
          </p:cNvPr>
          <p:cNvSpPr txBox="1"/>
          <p:nvPr/>
        </p:nvSpPr>
        <p:spPr>
          <a:xfrm flipH="1">
            <a:off x="628032" y="1177152"/>
            <a:ext cx="52367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0" dirty="0">
                <a:solidFill>
                  <a:srgbClr val="FF0000"/>
                </a:solidFill>
                <a:effectLst/>
              </a:rPr>
              <a:t>Международный Пакт о гражданских и политических правах</a:t>
            </a:r>
          </a:p>
          <a:p>
            <a:pPr marL="285750" indent="-285750">
              <a:buFontTx/>
              <a:buChar char="-"/>
            </a:pPr>
            <a:r>
              <a:rPr lang="ru-RU" b="0" i="0" dirty="0">
                <a:solidFill>
                  <a:srgbClr val="FF0000"/>
                </a:solidFill>
                <a:effectLst/>
              </a:rPr>
              <a:t>Международный Пакт об экономических, социальных и культурных правах </a:t>
            </a: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0" i="0" dirty="0">
                <a:effectLst/>
              </a:rPr>
              <a:t>Международная конвенция о ликвидации всех форм расовой дискриминации 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ru-RU" b="0" i="0" u="none" strike="noStrike" dirty="0">
                <a:effectLst/>
              </a:rPr>
              <a:t>Конвенция о ликвидации всех форм дискриминации в отношении женщин</a:t>
            </a:r>
          </a:p>
          <a:p>
            <a:pPr marL="285750" indent="-285750">
              <a:buFontTx/>
              <a:buChar char="-"/>
            </a:pPr>
            <a:r>
              <a:rPr lang="ru-RU" b="0" i="0" u="none" strike="noStrike" dirty="0">
                <a:effectLst/>
              </a:rPr>
              <a:t>Конвенция против пыток и других жестоких, бесчеловечных или унижающих достоинство видов обращения и наказания</a:t>
            </a:r>
          </a:p>
          <a:p>
            <a:pPr marL="285750" indent="-285750">
              <a:buFontTx/>
              <a:buChar char="-"/>
            </a:pPr>
            <a:r>
              <a:rPr lang="ru-RU" b="0" i="0" u="none" strike="noStrike" dirty="0">
                <a:effectLst/>
              </a:rPr>
              <a:t>Конвенция о правах ребенка</a:t>
            </a:r>
          </a:p>
          <a:p>
            <a:pPr marL="285750" indent="-285750">
              <a:buFontTx/>
              <a:buChar char="-"/>
            </a:pPr>
            <a:r>
              <a:rPr lang="ru-RU" b="0" i="0" u="none" strike="noStrike" dirty="0">
                <a:solidFill>
                  <a:srgbClr val="FF0000"/>
                </a:solidFill>
                <a:effectLst/>
              </a:rPr>
              <a:t>Международная конвенция о защите прав всех трудящихся-мигрантов и членов их семей</a:t>
            </a:r>
          </a:p>
          <a:p>
            <a:pPr marL="285750" indent="-285750">
              <a:buFontTx/>
              <a:buChar char="-"/>
            </a:pPr>
            <a:r>
              <a:rPr lang="ru-RU" b="0" i="0" u="none" strike="noStrike" dirty="0">
                <a:effectLst/>
              </a:rPr>
              <a:t>Международная конвенция для защиты всех лиц от насильственных исчезновений</a:t>
            </a:r>
          </a:p>
          <a:p>
            <a:pPr marL="285750" indent="-285750">
              <a:buFontTx/>
              <a:buChar char="-"/>
            </a:pPr>
            <a:r>
              <a:rPr lang="ru-RU" b="0" i="0" u="none" strike="noStrike" dirty="0">
                <a:effectLst/>
              </a:rPr>
              <a:t>Конвенция о правах инвалидов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97A0E-118E-4F29-83D4-B03F1AE51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854" y="1565259"/>
            <a:ext cx="6063191" cy="404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2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33645"/>
            <a:ext cx="7886700" cy="921433"/>
          </a:xfrm>
        </p:spPr>
        <p:txBody>
          <a:bodyPr/>
          <a:lstStyle/>
          <a:p>
            <a:pPr algn="ctr"/>
            <a:r>
              <a:rPr lang="ru-RU" dirty="0">
                <a:latin typeface="+mn-lt"/>
                <a:cs typeface="Arial" panose="020B0604020202020204" pitchFamily="34" charset="0"/>
              </a:rPr>
              <a:t>Конвенции МОТ 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8154"/>
            <a:ext cx="10515600" cy="482880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altLang="en-US" sz="2000" b="1" dirty="0"/>
              <a:t>Фундаментальные / основополагающие конвенции</a:t>
            </a:r>
            <a:r>
              <a:rPr lang="en-US" altLang="en-US" sz="2000" b="1" dirty="0"/>
              <a:t>: </a:t>
            </a:r>
            <a:endParaRPr lang="ru-RU" altLang="en-US" sz="2000" b="1" dirty="0"/>
          </a:p>
          <a:p>
            <a:pPr>
              <a:lnSpc>
                <a:spcPct val="80000"/>
              </a:lnSpc>
            </a:pPr>
            <a:r>
              <a:rPr kumimoji="0" lang="ru-RU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Конвенция о свободе объединений и защите права объединяться в профсоюзы</a:t>
            </a:r>
            <a:r>
              <a:rPr lang="en-US" altLang="en-US" sz="1800" dirty="0">
                <a:latin typeface="+mn-lt"/>
              </a:rPr>
              <a:t>, 1948 (No. 87)</a:t>
            </a:r>
            <a:endParaRPr lang="ru-RU" altLang="en-US" sz="18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kumimoji="0" lang="ru-RU" altLang="en-US" sz="18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anose="02020603050405020304" pitchFamily="18" charset="0"/>
              </a:rPr>
              <a:t>Конвенция о применении принципов права на объединение в профсоюзы и на ведение коллективных переговоров</a:t>
            </a:r>
            <a:r>
              <a:rPr lang="en-US" altLang="en-US" sz="1800" dirty="0">
                <a:latin typeface="+mn-lt"/>
              </a:rPr>
              <a:t>, 1949 (No. 98)</a:t>
            </a:r>
          </a:p>
          <a:p>
            <a:pPr>
              <a:lnSpc>
                <a:spcPct val="80000"/>
              </a:lnSpc>
            </a:pPr>
            <a:r>
              <a:rPr lang="ru-RU" altLang="en-US" sz="1800" dirty="0">
                <a:latin typeface="+mn-lt"/>
              </a:rPr>
              <a:t>Конвенция о принудительном или обязательном труде</a:t>
            </a:r>
            <a:r>
              <a:rPr lang="en-US" altLang="en-US" sz="1800" dirty="0">
                <a:latin typeface="+mn-lt"/>
              </a:rPr>
              <a:t>, 1930 (No. 29)</a:t>
            </a:r>
          </a:p>
          <a:p>
            <a:pPr>
              <a:lnSpc>
                <a:spcPct val="80000"/>
              </a:lnSpc>
            </a:pPr>
            <a:r>
              <a:rPr lang="ru-RU" altLang="en-US" sz="1800" dirty="0">
                <a:latin typeface="+mn-lt"/>
              </a:rPr>
              <a:t>Конвенция об упразденении принудительного труда</a:t>
            </a:r>
            <a:r>
              <a:rPr lang="en-US" altLang="en-US" sz="1800" dirty="0">
                <a:latin typeface="+mn-lt"/>
              </a:rPr>
              <a:t>, 1957 (No. 105)</a:t>
            </a:r>
          </a:p>
          <a:p>
            <a:pPr>
              <a:lnSpc>
                <a:spcPct val="80000"/>
              </a:lnSpc>
            </a:pPr>
            <a:r>
              <a:rPr lang="ru-RU" altLang="en-US" sz="1800" dirty="0">
                <a:latin typeface="+mn-lt"/>
              </a:rPr>
              <a:t>Конвенция о минимальном возрасте для приема на работу</a:t>
            </a:r>
            <a:r>
              <a:rPr lang="en-US" altLang="en-US" sz="1800" dirty="0">
                <a:latin typeface="+mn-lt"/>
              </a:rPr>
              <a:t>, 1973 (No. 138)</a:t>
            </a:r>
          </a:p>
          <a:p>
            <a:pPr>
              <a:lnSpc>
                <a:spcPct val="80000"/>
              </a:lnSpc>
            </a:pPr>
            <a:r>
              <a:rPr lang="ru-RU" altLang="en-US" sz="1800" dirty="0">
                <a:latin typeface="+mn-lt"/>
              </a:rPr>
              <a:t>Конвенция о наихудших формах детского труда</a:t>
            </a:r>
            <a:r>
              <a:rPr lang="en-US" altLang="en-US" sz="1800" dirty="0">
                <a:latin typeface="+mn-lt"/>
              </a:rPr>
              <a:t>, 1999 (No. 182)</a:t>
            </a:r>
          </a:p>
          <a:p>
            <a:pPr>
              <a:lnSpc>
                <a:spcPct val="80000"/>
              </a:lnSpc>
            </a:pPr>
            <a:r>
              <a:rPr lang="ru-RU" altLang="en-US" sz="1800" dirty="0">
                <a:latin typeface="+mn-lt"/>
              </a:rPr>
              <a:t>Конвенция о равном вознаграждении</a:t>
            </a:r>
            <a:r>
              <a:rPr lang="en-US" altLang="en-US" sz="1800" dirty="0">
                <a:latin typeface="+mn-lt"/>
              </a:rPr>
              <a:t>, 1951 (No. 100)</a:t>
            </a:r>
          </a:p>
          <a:p>
            <a:pPr>
              <a:lnSpc>
                <a:spcPct val="80000"/>
              </a:lnSpc>
            </a:pPr>
            <a:r>
              <a:rPr lang="ru-RU" altLang="en-US" sz="1800" dirty="0">
                <a:latin typeface="+mn-lt"/>
              </a:rPr>
              <a:t>Конвенция о дискриминации в области труда и занятий</a:t>
            </a:r>
            <a:r>
              <a:rPr lang="en-US" altLang="en-US" sz="1800" dirty="0">
                <a:latin typeface="+mn-lt"/>
              </a:rPr>
              <a:t>, 1958 (No. 111)</a:t>
            </a:r>
            <a:endParaRPr lang="en-US" altLang="en-US" sz="2000" dirty="0">
              <a:latin typeface="+mn-lt"/>
            </a:endParaRPr>
          </a:p>
          <a:p>
            <a:pPr marL="0" indent="0">
              <a:buNone/>
            </a:pPr>
            <a:r>
              <a:rPr lang="ru-RU" sz="2000" b="1" dirty="0"/>
              <a:t>Стандарты управления:</a:t>
            </a:r>
            <a:r>
              <a:rPr lang="en-GB" sz="2000" b="1" dirty="0"/>
              <a:t> </a:t>
            </a:r>
          </a:p>
          <a:p>
            <a:r>
              <a:rPr lang="ru-RU" sz="1800" dirty="0">
                <a:latin typeface="+mn-lt"/>
              </a:rPr>
              <a:t>Конвенция об инспекции труда</a:t>
            </a:r>
            <a:r>
              <a:rPr lang="en-US" sz="1800" dirty="0">
                <a:latin typeface="+mn-lt"/>
              </a:rPr>
              <a:t>, 1947</a:t>
            </a:r>
            <a:r>
              <a:rPr lang="ru-RU" sz="1800" dirty="0">
                <a:latin typeface="+mn-lt"/>
              </a:rPr>
              <a:t>, 1969</a:t>
            </a:r>
            <a:r>
              <a:rPr lang="en-US" sz="1800" dirty="0">
                <a:latin typeface="+mn-lt"/>
              </a:rPr>
              <a:t> (</a:t>
            </a:r>
            <a:r>
              <a:rPr lang="en-US" altLang="en-US" sz="1800" dirty="0">
                <a:latin typeface="+mn-lt"/>
              </a:rPr>
              <a:t>No. </a:t>
            </a:r>
            <a:r>
              <a:rPr lang="ru-RU" altLang="en-US" sz="1800" dirty="0">
                <a:latin typeface="+mn-lt"/>
              </a:rPr>
              <a:t>8</a:t>
            </a:r>
            <a:r>
              <a:rPr lang="en-GB" altLang="en-US" sz="1800" dirty="0">
                <a:latin typeface="+mn-lt"/>
              </a:rPr>
              <a:t>1 </a:t>
            </a:r>
            <a:r>
              <a:rPr lang="ru-RU" altLang="en-US" sz="1800" dirty="0">
                <a:latin typeface="+mn-lt"/>
              </a:rPr>
              <a:t>и</a:t>
            </a:r>
            <a:r>
              <a:rPr lang="en-US" sz="1800" dirty="0">
                <a:latin typeface="+mn-lt"/>
              </a:rPr>
              <a:t> 129) </a:t>
            </a:r>
          </a:p>
          <a:p>
            <a:r>
              <a:rPr lang="ru-RU" sz="1800" dirty="0">
                <a:latin typeface="+mn-lt"/>
              </a:rPr>
              <a:t>Конвенция о политике в области занятости</a:t>
            </a:r>
            <a:r>
              <a:rPr lang="en-US" sz="1800" dirty="0">
                <a:latin typeface="+mn-lt"/>
              </a:rPr>
              <a:t>, 1949 (</a:t>
            </a:r>
            <a:r>
              <a:rPr lang="en-US" altLang="en-US" sz="1800" dirty="0">
                <a:latin typeface="+mn-lt"/>
              </a:rPr>
              <a:t>No.</a:t>
            </a:r>
            <a:r>
              <a:rPr lang="ru-RU" altLang="en-US" sz="1800" dirty="0">
                <a:latin typeface="+mn-lt"/>
              </a:rPr>
              <a:t> 122</a:t>
            </a:r>
            <a:r>
              <a:rPr lang="en-US" sz="1800" dirty="0">
                <a:latin typeface="+mn-lt"/>
              </a:rPr>
              <a:t>) </a:t>
            </a:r>
            <a:endParaRPr lang="en-CH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999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DACD1-A57B-4B6B-8A5E-67A9BCE8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281"/>
            <a:ext cx="10515600" cy="971306"/>
          </a:xfrm>
        </p:spPr>
        <p:txBody>
          <a:bodyPr/>
          <a:lstStyle/>
          <a:p>
            <a:pPr algn="ctr"/>
            <a:r>
              <a:rPr lang="ru-RU" dirty="0">
                <a:latin typeface="+mn-lt"/>
                <a:cs typeface="Arial" panose="020B0604020202020204" pitchFamily="34" charset="0"/>
              </a:rPr>
              <a:t>Конвенции МОТ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2F45-C562-483C-975B-412057D3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3354"/>
            <a:ext cx="105156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Имеющие непосредственное отношение к трудящимся мигрантам: </a:t>
            </a:r>
            <a:endParaRPr lang="en-GB" dirty="0"/>
          </a:p>
          <a:p>
            <a:r>
              <a:rPr lang="ru-RU" dirty="0"/>
              <a:t>Конвенция о частных агенствах занятости</a:t>
            </a:r>
            <a:r>
              <a:rPr lang="en-GB" dirty="0"/>
              <a:t>, 1997 </a:t>
            </a:r>
            <a:r>
              <a:rPr lang="ru-RU" dirty="0"/>
              <a:t>(</a:t>
            </a:r>
            <a:r>
              <a:rPr lang="fr-CH" dirty="0"/>
              <a:t>No. 181)</a:t>
            </a:r>
            <a:endParaRPr lang="en-GB" dirty="0"/>
          </a:p>
          <a:p>
            <a:r>
              <a:rPr lang="ru-RU" sz="2900" i="0" dirty="0">
                <a:solidFill>
                  <a:srgbClr val="000000"/>
                </a:solidFill>
                <a:effectLst/>
              </a:rPr>
              <a:t>Конвенция о равноправии граждан страны и иностранцев в области возмещения трудящимся при несчастных случаях</a:t>
            </a:r>
            <a:r>
              <a:rPr lang="en-US" sz="2900" dirty="0"/>
              <a:t>, 1925 </a:t>
            </a:r>
            <a:r>
              <a:rPr lang="ru-RU" sz="2900" dirty="0"/>
              <a:t>(</a:t>
            </a:r>
            <a:r>
              <a:rPr lang="fr-CH" sz="2900" dirty="0"/>
              <a:t>No. 1</a:t>
            </a:r>
            <a:r>
              <a:rPr lang="ru-RU" sz="2900" dirty="0"/>
              <a:t>9)</a:t>
            </a:r>
            <a:endParaRPr lang="en-US" sz="2900" dirty="0"/>
          </a:p>
          <a:p>
            <a:r>
              <a:rPr lang="ru-RU" b="0" i="0" dirty="0">
                <a:effectLst/>
              </a:rPr>
              <a:t>Конвенция о минимальных нормах социального обеспечения, </a:t>
            </a:r>
            <a:r>
              <a:rPr lang="en-GB" dirty="0"/>
              <a:t>1952 </a:t>
            </a:r>
            <a:r>
              <a:rPr lang="ru-RU" dirty="0"/>
              <a:t>(</a:t>
            </a:r>
            <a:r>
              <a:rPr lang="fr-CH" sz="2800" dirty="0"/>
              <a:t>No. </a:t>
            </a:r>
            <a:r>
              <a:rPr lang="ru-RU" dirty="0"/>
              <a:t>102)</a:t>
            </a:r>
            <a:endParaRPr lang="en-GB" dirty="0"/>
          </a:p>
          <a:p>
            <a:r>
              <a:rPr lang="ru-RU" dirty="0"/>
              <a:t>Конвенция о равноправии граждан страны и иностранцев и лиц без гражданства в области социального обеспечения</a:t>
            </a:r>
            <a:r>
              <a:rPr lang="en-US" dirty="0"/>
              <a:t>, 1962 </a:t>
            </a:r>
            <a:r>
              <a:rPr lang="ru-RU" dirty="0"/>
              <a:t>(</a:t>
            </a:r>
            <a:r>
              <a:rPr lang="fr-CH" sz="2800" dirty="0"/>
              <a:t>No.</a:t>
            </a:r>
            <a:r>
              <a:rPr lang="ru-RU" sz="2800" dirty="0"/>
              <a:t> 118) </a:t>
            </a:r>
            <a:endParaRPr lang="en-US" dirty="0"/>
          </a:p>
          <a:p>
            <a:r>
              <a:rPr lang="ru-RU" dirty="0"/>
              <a:t>Конвенция об обеспечении в связи с несчастным случаем на производстве и профессиональным заболеванием</a:t>
            </a:r>
            <a:r>
              <a:rPr lang="en-US" dirty="0"/>
              <a:t>, 1964 </a:t>
            </a:r>
            <a:r>
              <a:rPr lang="ru-RU" dirty="0"/>
              <a:t>(</a:t>
            </a:r>
            <a:r>
              <a:rPr lang="fr-CH" sz="2800" dirty="0"/>
              <a:t>No. </a:t>
            </a:r>
            <a:r>
              <a:rPr lang="en-US" dirty="0"/>
              <a:t>121</a:t>
            </a:r>
            <a:r>
              <a:rPr lang="ru-RU" dirty="0"/>
              <a:t>) </a:t>
            </a:r>
            <a:endParaRPr lang="en-US" dirty="0"/>
          </a:p>
          <a:p>
            <a:r>
              <a:rPr lang="ru-RU" dirty="0"/>
              <a:t>Конвенция об установлении международной системы сохранения прав в области социального обеспечения</a:t>
            </a:r>
            <a:r>
              <a:rPr lang="en-US" dirty="0"/>
              <a:t>, 1982 </a:t>
            </a:r>
            <a:r>
              <a:rPr lang="ru-RU" dirty="0"/>
              <a:t>(</a:t>
            </a:r>
            <a:r>
              <a:rPr lang="fr-CH" sz="2800" dirty="0"/>
              <a:t>No. </a:t>
            </a:r>
            <a:r>
              <a:rPr lang="en-US" dirty="0"/>
              <a:t>157</a:t>
            </a:r>
            <a:r>
              <a:rPr lang="ru-RU" dirty="0"/>
              <a:t>)</a:t>
            </a:r>
            <a:endParaRPr lang="en-US" dirty="0"/>
          </a:p>
          <a:p>
            <a:r>
              <a:rPr lang="ru-RU" dirty="0"/>
              <a:t>Конвенция о достойном труде домашних работников</a:t>
            </a:r>
            <a:r>
              <a:rPr lang="en-US" dirty="0"/>
              <a:t>, 2011 (</a:t>
            </a:r>
            <a:r>
              <a:rPr lang="fr-CH" sz="2800" dirty="0"/>
              <a:t>No. </a:t>
            </a:r>
            <a:r>
              <a:rPr lang="ru-RU" sz="2800" dirty="0"/>
              <a:t>189 и </a:t>
            </a:r>
            <a:r>
              <a:rPr lang="en-US" dirty="0"/>
              <a:t>R201) </a:t>
            </a:r>
          </a:p>
          <a:p>
            <a:r>
              <a:rPr lang="ru-RU" dirty="0">
                <a:solidFill>
                  <a:srgbClr val="FF0000"/>
                </a:solidFill>
              </a:rPr>
              <a:t>Конвенция о работниках-мигрантах</a:t>
            </a:r>
            <a:r>
              <a:rPr lang="en-US" dirty="0">
                <a:solidFill>
                  <a:srgbClr val="FF0000"/>
                </a:solidFill>
              </a:rPr>
              <a:t>, 1949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fr-CH" sz="2800" dirty="0">
                <a:solidFill>
                  <a:srgbClr val="FF0000"/>
                </a:solidFill>
              </a:rPr>
              <a:t>No.</a:t>
            </a:r>
            <a:r>
              <a:rPr lang="ru-RU" sz="2800" dirty="0">
                <a:solidFill>
                  <a:srgbClr val="FF0000"/>
                </a:solidFill>
              </a:rPr>
              <a:t> 97)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Конвенция о злоупотреблениях в области миграции и об обеспечении работникам-мигрантам равенства возможностей и обращения</a:t>
            </a:r>
            <a:r>
              <a:rPr lang="en-GB" dirty="0">
                <a:solidFill>
                  <a:srgbClr val="FF0000"/>
                </a:solidFill>
              </a:rPr>
              <a:t>, 1975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fr-CH" sz="2800" dirty="0">
                <a:solidFill>
                  <a:srgbClr val="FF0000"/>
                </a:solidFill>
              </a:rPr>
              <a:t>No.</a:t>
            </a:r>
            <a:r>
              <a:rPr lang="ru-RU" sz="2800" dirty="0">
                <a:solidFill>
                  <a:srgbClr val="FF0000"/>
                </a:solidFill>
              </a:rPr>
              <a:t> 143)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Рекомендация о работниках-мигрантах</a:t>
            </a:r>
            <a:r>
              <a:rPr lang="en-GB" dirty="0">
                <a:solidFill>
                  <a:srgbClr val="FF0000"/>
                </a:solidFill>
              </a:rPr>
              <a:t>, 1949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fr-CH" sz="2800" dirty="0">
                <a:solidFill>
                  <a:srgbClr val="FF0000"/>
                </a:solidFill>
              </a:rPr>
              <a:t>No.</a:t>
            </a:r>
            <a:r>
              <a:rPr lang="ru-RU" sz="2800" dirty="0">
                <a:solidFill>
                  <a:srgbClr val="FF0000"/>
                </a:solidFill>
              </a:rPr>
              <a:t> 86)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Рекомендация о работниках-мигрантах</a:t>
            </a:r>
            <a:r>
              <a:rPr lang="en-GB" dirty="0">
                <a:solidFill>
                  <a:srgbClr val="FF0000"/>
                </a:solidFill>
              </a:rPr>
              <a:t>, 1975 </a:t>
            </a:r>
            <a:r>
              <a:rPr lang="ru-RU" dirty="0">
                <a:solidFill>
                  <a:srgbClr val="FF0000"/>
                </a:solidFill>
              </a:rPr>
              <a:t>(</a:t>
            </a:r>
            <a:r>
              <a:rPr lang="fr-CH" sz="2800" dirty="0">
                <a:solidFill>
                  <a:srgbClr val="FF0000"/>
                </a:solidFill>
              </a:rPr>
              <a:t>No.</a:t>
            </a:r>
            <a:r>
              <a:rPr lang="ru-RU" sz="2800" dirty="0">
                <a:solidFill>
                  <a:srgbClr val="FF0000"/>
                </a:solidFill>
              </a:rPr>
              <a:t> 151)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84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5BEA-EA3B-4A6A-90D5-7A57B61E4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Другие отрасли права </a:t>
            </a:r>
            <a:br>
              <a:rPr lang="ru-RU" dirty="0"/>
            </a:br>
            <a:r>
              <a:rPr lang="ru-RU" dirty="0"/>
              <a:t>международное сотрудничество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21E83-99D0-41A6-8A15-02AFE5EB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7349"/>
            <a:ext cx="4984531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Развитие </a:t>
            </a:r>
            <a:endParaRPr lang="en-GB" dirty="0"/>
          </a:p>
          <a:p>
            <a:r>
              <a:rPr lang="ru-RU" dirty="0"/>
              <a:t>Международное транснациональное уголовное право </a:t>
            </a:r>
            <a:endParaRPr lang="en-GB" dirty="0"/>
          </a:p>
          <a:p>
            <a:r>
              <a:rPr lang="ru-RU" dirty="0"/>
              <a:t>Международное гуманитарное право </a:t>
            </a:r>
            <a:endParaRPr lang="en-GB" dirty="0"/>
          </a:p>
          <a:p>
            <a:r>
              <a:rPr lang="ru-RU" dirty="0"/>
              <a:t>Право в области гражданства </a:t>
            </a:r>
            <a:endParaRPr lang="en-GB" dirty="0"/>
          </a:p>
          <a:p>
            <a:r>
              <a:rPr lang="ru-RU" dirty="0"/>
              <a:t>Руководящие принципы предпринимательской деятельности в аспекте прав человека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55AE65-A44D-4AEE-B45D-4C945486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959" y="1526325"/>
            <a:ext cx="6444312" cy="466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5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7D6B50-9547-4663-AC1F-191DE11D2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635"/>
            <a:ext cx="3563007" cy="2375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D989AE-8747-44A3-98E5-42EBF0FDF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007" y="136635"/>
            <a:ext cx="7535916" cy="4460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313C3F-F8AA-4158-B059-62FCBAD8DF7A}"/>
              </a:ext>
            </a:extLst>
          </p:cNvPr>
          <p:cNvSpPr txBox="1"/>
          <p:nvPr/>
        </p:nvSpPr>
        <p:spPr>
          <a:xfrm>
            <a:off x="3563007" y="262411"/>
            <a:ext cx="814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Глобальный договор о безопасной, упорядоченной и легальной миграции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F10548-D2E3-458D-9B5B-E2843AE31880}"/>
              </a:ext>
            </a:extLst>
          </p:cNvPr>
          <p:cNvSpPr txBox="1"/>
          <p:nvPr/>
        </p:nvSpPr>
        <p:spPr>
          <a:xfrm>
            <a:off x="325823" y="2669272"/>
            <a:ext cx="322667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1. Данные </a:t>
            </a:r>
          </a:p>
          <a:p>
            <a:r>
              <a:rPr lang="ru-RU" sz="1600" dirty="0"/>
              <a:t>2. Сведение к минимуму неблагоприятного воздействия </a:t>
            </a:r>
          </a:p>
          <a:p>
            <a:r>
              <a:rPr lang="ru-RU" sz="1600" dirty="0"/>
              <a:t>3. Предоставление информации </a:t>
            </a:r>
          </a:p>
          <a:p>
            <a:r>
              <a:rPr lang="ru-RU" sz="1600" dirty="0"/>
              <a:t>4. Обеспечение надлежащих документов</a:t>
            </a:r>
          </a:p>
          <a:p>
            <a:r>
              <a:rPr lang="ru-RU" sz="1600" dirty="0"/>
              <a:t>5. Доступ к легальной миграции </a:t>
            </a:r>
          </a:p>
          <a:p>
            <a:r>
              <a:rPr lang="ru-RU" sz="1600" dirty="0"/>
              <a:t>6. Этичный найм и</a:t>
            </a:r>
          </a:p>
          <a:p>
            <a:r>
              <a:rPr lang="ru-RU" sz="1600" dirty="0"/>
              <a:t>условия для достойной работы</a:t>
            </a:r>
          </a:p>
          <a:p>
            <a:r>
              <a:rPr lang="ru-RU" sz="1600" dirty="0"/>
              <a:t>7. Ослабление уязвимости </a:t>
            </a:r>
          </a:p>
          <a:p>
            <a:r>
              <a:rPr lang="ru-RU" sz="1600" dirty="0"/>
              <a:t>8. Спасение людей</a:t>
            </a:r>
          </a:p>
          <a:p>
            <a:r>
              <a:rPr lang="ru-RU" sz="1600" dirty="0"/>
              <a:t>9. Противодействие незаконному ввозу мигрантов</a:t>
            </a:r>
          </a:p>
          <a:p>
            <a:r>
              <a:rPr lang="ru-RU" sz="1600" dirty="0"/>
              <a:t>10. Искоренение торговли людьми </a:t>
            </a:r>
          </a:p>
          <a:p>
            <a:r>
              <a:rPr lang="ru-RU" sz="1600" dirty="0"/>
              <a:t>11. Управление границами</a:t>
            </a:r>
            <a:endParaRPr lang="en-GB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E55063-4CC1-4427-9F33-6D5B68D11449}"/>
              </a:ext>
            </a:extLst>
          </p:cNvPr>
          <p:cNvSpPr txBox="1"/>
          <p:nvPr/>
        </p:nvSpPr>
        <p:spPr>
          <a:xfrm>
            <a:off x="3552499" y="4166214"/>
            <a:ext cx="39308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12. Предсказуемость</a:t>
            </a:r>
          </a:p>
          <a:p>
            <a:r>
              <a:rPr lang="ru-RU" sz="1600" dirty="0"/>
              <a:t>миграционных процедур и направление </a:t>
            </a:r>
          </a:p>
          <a:p>
            <a:r>
              <a:rPr lang="ru-RU" sz="1600" dirty="0"/>
              <a:t>13. Альтернативы временному содержанию </a:t>
            </a:r>
          </a:p>
          <a:p>
            <a:r>
              <a:rPr lang="ru-RU" sz="1600" dirty="0"/>
              <a:t>14. Консульская защита</a:t>
            </a:r>
          </a:p>
          <a:p>
            <a:r>
              <a:rPr lang="ru-RU" sz="1600" dirty="0"/>
              <a:t>15. Базовые услуги</a:t>
            </a:r>
          </a:p>
          <a:p>
            <a:r>
              <a:rPr lang="ru-RU" sz="1600" dirty="0"/>
              <a:t>16. Социальная интеграция</a:t>
            </a:r>
          </a:p>
          <a:p>
            <a:r>
              <a:rPr lang="ru-RU" sz="1600" dirty="0"/>
              <a:t>17. Искоренение дискриминации </a:t>
            </a:r>
          </a:p>
          <a:p>
            <a:r>
              <a:rPr lang="ru-RU" sz="1600" dirty="0"/>
              <a:t>18. Развитие навыков и признание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9F185-0A49-4DCC-B97E-61D631A966DC}"/>
              </a:ext>
            </a:extLst>
          </p:cNvPr>
          <p:cNvSpPr txBox="1"/>
          <p:nvPr/>
        </p:nvSpPr>
        <p:spPr>
          <a:xfrm>
            <a:off x="7231117" y="4166214"/>
            <a:ext cx="42672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19. Создание условий для достижения устойчивого развития</a:t>
            </a:r>
          </a:p>
          <a:p>
            <a:r>
              <a:rPr lang="ru-RU" sz="1600" dirty="0"/>
              <a:t>20. Денежные переводы</a:t>
            </a:r>
          </a:p>
          <a:p>
            <a:r>
              <a:rPr lang="ru-RU" sz="1600" dirty="0"/>
              <a:t>21. Безопасное и достойное</a:t>
            </a:r>
          </a:p>
          <a:p>
            <a:r>
              <a:rPr lang="ru-RU" sz="1600" dirty="0"/>
              <a:t>Возвращение</a:t>
            </a:r>
          </a:p>
          <a:p>
            <a:r>
              <a:rPr lang="ru-RU" sz="1600" dirty="0"/>
              <a:t>22. Социальное обеспечение</a:t>
            </a:r>
          </a:p>
          <a:p>
            <a:r>
              <a:rPr lang="ru-RU" sz="1600" dirty="0"/>
              <a:t>23. Укрепление международного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414051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EDDA0-C622-404F-812A-AEC26D984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Региональное</a:t>
            </a:r>
            <a:r>
              <a:rPr lang="en-GB" sz="4000" b="1" dirty="0"/>
              <a:t>, </a:t>
            </a:r>
            <a:r>
              <a:rPr lang="ru-RU" sz="4000" b="1" dirty="0"/>
              <a:t>многосторонее и двусторонне сотрудничество</a:t>
            </a:r>
            <a:endParaRPr lang="en-CH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7DAC-A546-4575-86E2-AAEA6F9D2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952" y="1993790"/>
            <a:ext cx="8642131" cy="3345465"/>
          </a:xfrm>
        </p:spPr>
        <p:txBody>
          <a:bodyPr/>
          <a:lstStyle/>
          <a:p>
            <a:r>
              <a:rPr lang="ru-RU" dirty="0"/>
              <a:t>Региональное </a:t>
            </a:r>
            <a:r>
              <a:rPr lang="en-GB" dirty="0"/>
              <a:t>(</a:t>
            </a:r>
            <a:r>
              <a:rPr lang="ru-RU" dirty="0"/>
              <a:t>ЕС</a:t>
            </a:r>
            <a:r>
              <a:rPr lang="en-GB" dirty="0"/>
              <a:t>, </a:t>
            </a:r>
            <a:r>
              <a:rPr lang="ru-RU" dirty="0"/>
              <a:t>АС</a:t>
            </a:r>
            <a:r>
              <a:rPr lang="en-GB" dirty="0"/>
              <a:t>, </a:t>
            </a:r>
            <a:r>
              <a:rPr lang="ru-RU" dirty="0"/>
              <a:t>АСЕАН</a:t>
            </a:r>
            <a:r>
              <a:rPr lang="en-GB" dirty="0"/>
              <a:t>) </a:t>
            </a:r>
          </a:p>
          <a:p>
            <a:r>
              <a:rPr lang="ru-RU" dirty="0"/>
              <a:t>Многосторонее и двустороннее </a:t>
            </a:r>
            <a:endParaRPr lang="en-GB" dirty="0"/>
          </a:p>
          <a:p>
            <a:pPr lvl="1"/>
            <a:r>
              <a:rPr lang="ru-RU" dirty="0"/>
              <a:t>Двусторонние договоры по трудовой миграции </a:t>
            </a:r>
            <a:endParaRPr lang="en-GB" dirty="0"/>
          </a:p>
          <a:p>
            <a:pPr lvl="1"/>
            <a:r>
              <a:rPr lang="ru-RU" dirty="0"/>
              <a:t>Признание навыков и квалификаций </a:t>
            </a:r>
            <a:endParaRPr lang="en-GB" dirty="0"/>
          </a:p>
          <a:p>
            <a:pPr lvl="1"/>
            <a:r>
              <a:rPr lang="ru-RU" dirty="0"/>
              <a:t>Соглашения об инвестициях и торговли </a:t>
            </a:r>
            <a:endParaRPr lang="en-GB" dirty="0"/>
          </a:p>
          <a:p>
            <a:pPr lvl="1"/>
            <a:r>
              <a:rPr lang="ru-RU" dirty="0"/>
              <a:t>Экономическое сотрудничество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27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81FAF-7E7F-426C-8918-1E10EA132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97" y="175829"/>
            <a:ext cx="11910848" cy="9879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Друсторонние соглашения по трудовой миграции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AD629-6973-47A0-95A2-4678368A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1152" y="1153918"/>
            <a:ext cx="4290848" cy="4656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Глобальное руководство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C3AA3-4841-4CEB-95C0-0B072D795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3" t="17571" r="43660" b="3933"/>
          <a:stretch/>
        </p:blipFill>
        <p:spPr>
          <a:xfrm>
            <a:off x="8074035" y="1783584"/>
            <a:ext cx="3801655" cy="4793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3F646-843A-42BD-A518-B0E0FCEB3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59" y="1783584"/>
            <a:ext cx="3933916" cy="43754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771C4-CDE2-4C12-9C0B-6562C70BFBED}"/>
              </a:ext>
            </a:extLst>
          </p:cNvPr>
          <p:cNvSpPr txBox="1"/>
          <p:nvPr/>
        </p:nvSpPr>
        <p:spPr>
          <a:xfrm>
            <a:off x="1414522" y="1153918"/>
            <a:ext cx="192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Рекомендация 86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2B5E3F-614E-4457-9A48-57AE1FC63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468" y="1810134"/>
            <a:ext cx="3278544" cy="40121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8D854C-FE6F-4C6C-987B-65DA5477E949}"/>
              </a:ext>
            </a:extLst>
          </p:cNvPr>
          <p:cNvSpPr txBox="1"/>
          <p:nvPr/>
        </p:nvSpPr>
        <p:spPr>
          <a:xfrm>
            <a:off x="4793479" y="1163804"/>
            <a:ext cx="282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Инструмент для оценки </a:t>
            </a:r>
          </a:p>
          <a:p>
            <a:r>
              <a:rPr lang="ru-RU" dirty="0"/>
              <a:t>двусторонних соглашений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255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IOM official">
      <a:dk1>
        <a:srgbClr val="000000"/>
      </a:dk1>
      <a:lt1>
        <a:srgbClr val="FFFFFF"/>
      </a:lt1>
      <a:dk2>
        <a:srgbClr val="0033A0"/>
      </a:dk2>
      <a:lt2>
        <a:srgbClr val="FFFFFF"/>
      </a:lt2>
      <a:accent1>
        <a:srgbClr val="0033A0"/>
      </a:accent1>
      <a:accent2>
        <a:srgbClr val="4663A8"/>
      </a:accent2>
      <a:accent3>
        <a:srgbClr val="C3CBE3"/>
      </a:accent3>
      <a:accent4>
        <a:srgbClr val="E9EBF6"/>
      </a:accent4>
      <a:accent5>
        <a:srgbClr val="5B92E5"/>
      </a:accent5>
      <a:accent6>
        <a:srgbClr val="6F9FD5"/>
      </a:accent6>
      <a:hlink>
        <a:srgbClr val="0033A0"/>
      </a:hlink>
      <a:folHlink>
        <a:srgbClr val="C3CBE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42A13BEC3EF4A82E17ED5EABA3EC3" ma:contentTypeVersion="9" ma:contentTypeDescription="Create a new document." ma:contentTypeScope="" ma:versionID="1a502f007a677200d6be0797d15d1915">
  <xsd:schema xmlns:xsd="http://www.w3.org/2001/XMLSchema" xmlns:xs="http://www.w3.org/2001/XMLSchema" xmlns:p="http://schemas.microsoft.com/office/2006/metadata/properties" xmlns:ns2="22d38382-86ab-4225-839d-77e47b328fb4" xmlns:ns3="e01df1e2-9b63-4683-9eee-3df74eefb122" targetNamespace="http://schemas.microsoft.com/office/2006/metadata/properties" ma:root="true" ma:fieldsID="ce619b54a2e1fc27d9e22743cd51a7cf" ns2:_="" ns3:_="">
    <xsd:import namespace="22d38382-86ab-4225-839d-77e47b328fb4"/>
    <xsd:import namespace="e01df1e2-9b63-4683-9eee-3df74eefb1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d38382-86ab-4225-839d-77e47b328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1df1e2-9b63-4683-9eee-3df74eefb1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01df1e2-9b63-4683-9eee-3df74eefb122">
      <UserInfo>
        <DisplayName>GRAVIANO Nicola</DisplayName>
        <AccountId>924</AccountId>
        <AccountType/>
      </UserInfo>
      <UserInfo>
        <DisplayName>GYULKHANDANYAN Yelena</DisplayName>
        <AccountId>1068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58113F9-8230-4E18-974C-EBFE9D2A97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d38382-86ab-4225-839d-77e47b328fb4"/>
    <ds:schemaRef ds:uri="e01df1e2-9b63-4683-9eee-3df74eefb1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11EBE6-C297-4100-9967-8B08CBD33559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01df1e2-9b63-4683-9eee-3df74eefb122"/>
    <ds:schemaRef ds:uri="22d38382-86ab-4225-839d-77e47b328fb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722</Words>
  <Application>Microsoft Office PowerPoint</Application>
  <PresentationFormat>Widescreen</PresentationFormat>
  <Paragraphs>102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Международное миграционное право </vt:lpstr>
      <vt:lpstr>Содержание </vt:lpstr>
      <vt:lpstr>Права человека </vt:lpstr>
      <vt:lpstr>Конвенции МОТ </vt:lpstr>
      <vt:lpstr>Конвенции МОТ </vt:lpstr>
      <vt:lpstr>Другие отрасли права  международное сотрудничество </vt:lpstr>
      <vt:lpstr>PowerPoint Presentation</vt:lpstr>
      <vt:lpstr>Региональное, многосторонее и двусторонне сотрудничество</vt:lpstr>
      <vt:lpstr>Друсторонние соглашения по трудовой миграции </vt:lpstr>
      <vt:lpstr>Этический найм </vt:lpstr>
      <vt:lpstr>Спасибо!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YUZHANIN Vassiliy</cp:lastModifiedBy>
  <cp:revision>44</cp:revision>
  <dcterms:created xsi:type="dcterms:W3CDTF">2018-02-07T13:14:28Z</dcterms:created>
  <dcterms:modified xsi:type="dcterms:W3CDTF">2022-02-16T15:51:20Z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0x0101003F642A13BEC3EF4A82E17ED5EABA3EC3</vt:lpwstr>
  </property>
  <property fmtid="{D5CDD505-2E9C-101B-9397-08002B2CF9AE}" pid="3" name="MSIP_Label_2059aa38-f392-4105-be92-628035578272_Enabled">
    <vt:lpwstr>true</vt:lpwstr>
  </property>
  <property fmtid="{D5CDD505-2E9C-101B-9397-08002B2CF9AE}" pid="4" name="MSIP_Label_2059aa38-f392-4105-be92-628035578272_SetDate">
    <vt:lpwstr>2022-02-15T15:28:25Z</vt:lpwstr>
  </property>
  <property fmtid="{D5CDD505-2E9C-101B-9397-08002B2CF9AE}" pid="5" name="MSIP_Label_2059aa38-f392-4105-be92-628035578272_Method">
    <vt:lpwstr>Standard</vt:lpwstr>
  </property>
  <property fmtid="{D5CDD505-2E9C-101B-9397-08002B2CF9AE}" pid="6" name="MSIP_Label_2059aa38-f392-4105-be92-628035578272_Name">
    <vt:lpwstr>IOMLb0020IN123173</vt:lpwstr>
  </property>
  <property fmtid="{D5CDD505-2E9C-101B-9397-08002B2CF9AE}" pid="7" name="MSIP_Label_2059aa38-f392-4105-be92-628035578272_SiteId">
    <vt:lpwstr>1588262d-23fb-43b4-bd6e-bce49c8e6186</vt:lpwstr>
  </property>
  <property fmtid="{D5CDD505-2E9C-101B-9397-08002B2CF9AE}" pid="8" name="MSIP_Label_2059aa38-f392-4105-be92-628035578272_ActionId">
    <vt:lpwstr>994a8aa6-9a94-42f3-8e36-279a619ade5f</vt:lpwstr>
  </property>
  <property fmtid="{D5CDD505-2E9C-101B-9397-08002B2CF9AE}" pid="9" name="MSIP_Label_2059aa38-f392-4105-be92-628035578272_ContentBits">
    <vt:lpwstr>0</vt:lpwstr>
  </property>
</Properties>
</file>