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7"/>
  </p:notesMasterIdLst>
  <p:sldIdLst>
    <p:sldId id="256" r:id="rId2"/>
    <p:sldId id="264" r:id="rId3"/>
    <p:sldId id="271" r:id="rId4"/>
    <p:sldId id="265" r:id="rId5"/>
    <p:sldId id="274" r:id="rId6"/>
    <p:sldId id="273" r:id="rId7"/>
    <p:sldId id="279" r:id="rId8"/>
    <p:sldId id="275" r:id="rId9"/>
    <p:sldId id="276" r:id="rId10"/>
    <p:sldId id="277" r:id="rId11"/>
    <p:sldId id="278" r:id="rId12"/>
    <p:sldId id="280" r:id="rId13"/>
    <p:sldId id="281" r:id="rId14"/>
    <p:sldId id="282" r:id="rId15"/>
    <p:sldId id="26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550" autoAdjust="0"/>
  </p:normalViewPr>
  <p:slideViewPr>
    <p:cSldViewPr snapToGrid="0">
      <p:cViewPr varScale="1">
        <p:scale>
          <a:sx n="60" d="100"/>
          <a:sy n="60" d="100"/>
        </p:scale>
        <p:origin x="11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04729E-FE67-4426-B6BD-13119904BFAD}" type="datetimeFigureOut">
              <a:rPr lang="ru-RU" smtClean="0"/>
              <a:t>24.01.2022</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84A218-0B87-4731-941D-5ED1CD5207E9}" type="slidenum">
              <a:rPr lang="ru-RU" smtClean="0"/>
              <a:t>‹#›</a:t>
            </a:fld>
            <a:endParaRPr lang="ru-RU"/>
          </a:p>
        </p:txBody>
      </p:sp>
    </p:spTree>
    <p:extLst>
      <p:ext uri="{BB962C8B-B14F-4D97-AF65-F5344CB8AC3E}">
        <p14:creationId xmlns:p14="http://schemas.microsoft.com/office/powerpoint/2010/main" val="1285723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5C84A218-0B87-4731-941D-5ED1CD5207E9}" type="slidenum">
              <a:rPr lang="ru-RU" smtClean="0"/>
              <a:t>5</a:t>
            </a:fld>
            <a:endParaRPr lang="ru-RU"/>
          </a:p>
        </p:txBody>
      </p:sp>
    </p:spTree>
    <p:extLst>
      <p:ext uri="{BB962C8B-B14F-4D97-AF65-F5344CB8AC3E}">
        <p14:creationId xmlns:p14="http://schemas.microsoft.com/office/powerpoint/2010/main" val="1764112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5C84A218-0B87-4731-941D-5ED1CD5207E9}" type="slidenum">
              <a:rPr lang="ru-RU" smtClean="0"/>
              <a:t>6</a:t>
            </a:fld>
            <a:endParaRPr lang="ru-RU"/>
          </a:p>
        </p:txBody>
      </p:sp>
    </p:spTree>
    <p:extLst>
      <p:ext uri="{BB962C8B-B14F-4D97-AF65-F5344CB8AC3E}">
        <p14:creationId xmlns:p14="http://schemas.microsoft.com/office/powerpoint/2010/main" val="1204365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29EF1EF1-1E7F-4B01-A59B-1B2C94BF1CCF}" type="datetimeFigureOut">
              <a:rPr lang="ru-RU" smtClean="0"/>
              <a:t>24.01.2022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39BA782-453B-40A9-B075-5C2210C703C2}"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7257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9EF1EF1-1E7F-4B01-A59B-1B2C94BF1CCF}" type="datetimeFigureOut">
              <a:rPr lang="ru-RU" smtClean="0"/>
              <a:t>24.01.2022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39BA782-453B-40A9-B075-5C2210C703C2}" type="slidenum">
              <a:rPr lang="ru-RU" smtClean="0"/>
              <a:t>‹#›</a:t>
            </a:fld>
            <a:endParaRPr lang="ru-RU"/>
          </a:p>
        </p:txBody>
      </p:sp>
    </p:spTree>
    <p:extLst>
      <p:ext uri="{BB962C8B-B14F-4D97-AF65-F5344CB8AC3E}">
        <p14:creationId xmlns:p14="http://schemas.microsoft.com/office/powerpoint/2010/main" val="1374860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9EF1EF1-1E7F-4B01-A59B-1B2C94BF1CCF}" type="datetimeFigureOut">
              <a:rPr lang="ru-RU" smtClean="0"/>
              <a:t>24.01.2022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39BA782-453B-40A9-B075-5C2210C703C2}" type="slidenum">
              <a:rPr lang="ru-RU" smtClean="0"/>
              <a:t>‹#›</a:t>
            </a:fld>
            <a:endParaRPr lang="ru-RU"/>
          </a:p>
        </p:txBody>
      </p:sp>
    </p:spTree>
    <p:extLst>
      <p:ext uri="{BB962C8B-B14F-4D97-AF65-F5344CB8AC3E}">
        <p14:creationId xmlns:p14="http://schemas.microsoft.com/office/powerpoint/2010/main" val="1657779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9EF1EF1-1E7F-4B01-A59B-1B2C94BF1CCF}" type="datetimeFigureOut">
              <a:rPr lang="ru-RU" smtClean="0"/>
              <a:t>24.01.2022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39BA782-453B-40A9-B075-5C2210C703C2}" type="slidenum">
              <a:rPr lang="ru-RU" smtClean="0"/>
              <a:t>‹#›</a:t>
            </a:fld>
            <a:endParaRPr lang="ru-RU"/>
          </a:p>
        </p:txBody>
      </p:sp>
    </p:spTree>
    <p:extLst>
      <p:ext uri="{BB962C8B-B14F-4D97-AF65-F5344CB8AC3E}">
        <p14:creationId xmlns:p14="http://schemas.microsoft.com/office/powerpoint/2010/main" val="1290736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9EF1EF1-1E7F-4B01-A59B-1B2C94BF1CCF}" type="datetimeFigureOut">
              <a:rPr lang="ru-RU" smtClean="0"/>
              <a:t>24.01.2022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39BA782-453B-40A9-B075-5C2210C703C2}"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3210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29EF1EF1-1E7F-4B01-A59B-1B2C94BF1CCF}" type="datetimeFigureOut">
              <a:rPr lang="ru-RU" smtClean="0"/>
              <a:t>24.01.2022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39BA782-453B-40A9-B075-5C2210C703C2}" type="slidenum">
              <a:rPr lang="ru-RU" smtClean="0"/>
              <a:t>‹#›</a:t>
            </a:fld>
            <a:endParaRPr lang="ru-RU"/>
          </a:p>
        </p:txBody>
      </p:sp>
    </p:spTree>
    <p:extLst>
      <p:ext uri="{BB962C8B-B14F-4D97-AF65-F5344CB8AC3E}">
        <p14:creationId xmlns:p14="http://schemas.microsoft.com/office/powerpoint/2010/main" val="3839410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29EF1EF1-1E7F-4B01-A59B-1B2C94BF1CCF}" type="datetimeFigureOut">
              <a:rPr lang="ru-RU" smtClean="0"/>
              <a:t>24.01.2022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39BA782-453B-40A9-B075-5C2210C703C2}" type="slidenum">
              <a:rPr lang="ru-RU" smtClean="0"/>
              <a:t>‹#›</a:t>
            </a:fld>
            <a:endParaRPr lang="ru-RU"/>
          </a:p>
        </p:txBody>
      </p:sp>
    </p:spTree>
    <p:extLst>
      <p:ext uri="{BB962C8B-B14F-4D97-AF65-F5344CB8AC3E}">
        <p14:creationId xmlns:p14="http://schemas.microsoft.com/office/powerpoint/2010/main" val="3163578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29EF1EF1-1E7F-4B01-A59B-1B2C94BF1CCF}" type="datetimeFigureOut">
              <a:rPr lang="ru-RU" smtClean="0"/>
              <a:t>24.01.2022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39BA782-453B-40A9-B075-5C2210C703C2}" type="slidenum">
              <a:rPr lang="ru-RU" smtClean="0"/>
              <a:t>‹#›</a:t>
            </a:fld>
            <a:endParaRPr lang="ru-RU"/>
          </a:p>
        </p:txBody>
      </p:sp>
    </p:spTree>
    <p:extLst>
      <p:ext uri="{BB962C8B-B14F-4D97-AF65-F5344CB8AC3E}">
        <p14:creationId xmlns:p14="http://schemas.microsoft.com/office/powerpoint/2010/main" val="3027599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9EF1EF1-1E7F-4B01-A59B-1B2C94BF1CCF}" type="datetimeFigureOut">
              <a:rPr lang="ru-RU" smtClean="0"/>
              <a:t>24.01.2022</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639BA782-453B-40A9-B075-5C2210C703C2}" type="slidenum">
              <a:rPr lang="ru-RU" smtClean="0"/>
              <a:t>‹#›</a:t>
            </a:fld>
            <a:endParaRPr lang="ru-RU"/>
          </a:p>
        </p:txBody>
      </p:sp>
    </p:spTree>
    <p:extLst>
      <p:ext uri="{BB962C8B-B14F-4D97-AF65-F5344CB8AC3E}">
        <p14:creationId xmlns:p14="http://schemas.microsoft.com/office/powerpoint/2010/main" val="2095071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9EF1EF1-1E7F-4B01-A59B-1B2C94BF1CCF}" type="datetimeFigureOut">
              <a:rPr lang="ru-RU" smtClean="0"/>
              <a:t>24.01.2022</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39BA782-453B-40A9-B075-5C2210C703C2}" type="slidenum">
              <a:rPr lang="ru-RU" smtClean="0"/>
              <a:t>‹#›</a:t>
            </a:fld>
            <a:endParaRPr lang="ru-RU"/>
          </a:p>
        </p:txBody>
      </p:sp>
    </p:spTree>
    <p:extLst>
      <p:ext uri="{BB962C8B-B14F-4D97-AF65-F5344CB8AC3E}">
        <p14:creationId xmlns:p14="http://schemas.microsoft.com/office/powerpoint/2010/main" val="3364544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29EF1EF1-1E7F-4B01-A59B-1B2C94BF1CCF}" type="datetimeFigureOut">
              <a:rPr lang="ru-RU" smtClean="0"/>
              <a:t>24.01.2022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39BA782-453B-40A9-B075-5C2210C703C2}" type="slidenum">
              <a:rPr lang="ru-RU" smtClean="0"/>
              <a:t>‹#›</a:t>
            </a:fld>
            <a:endParaRPr lang="ru-RU"/>
          </a:p>
        </p:txBody>
      </p:sp>
    </p:spTree>
    <p:extLst>
      <p:ext uri="{BB962C8B-B14F-4D97-AF65-F5344CB8AC3E}">
        <p14:creationId xmlns:p14="http://schemas.microsoft.com/office/powerpoint/2010/main" val="1037918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9EF1EF1-1E7F-4B01-A59B-1B2C94BF1CCF}" type="datetimeFigureOut">
              <a:rPr lang="ru-RU" smtClean="0"/>
              <a:t>24.01.2022</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39BA782-453B-40A9-B075-5C2210C703C2}"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326336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B79E11-CF5E-4B88-A2B1-CAFB12D94072}"/>
              </a:ext>
            </a:extLst>
          </p:cNvPr>
          <p:cNvSpPr>
            <a:spLocks noGrp="1"/>
          </p:cNvSpPr>
          <p:nvPr>
            <p:ph type="ctrTitle"/>
          </p:nvPr>
        </p:nvSpPr>
        <p:spPr>
          <a:xfrm>
            <a:off x="1033548" y="348343"/>
            <a:ext cx="10044000" cy="3503865"/>
          </a:xfrm>
        </p:spPr>
        <p:txBody>
          <a:bodyPr anchor="ctr">
            <a:normAutofit fontScale="90000"/>
          </a:bodyPr>
          <a:lstStyle/>
          <a:p>
            <a:pPr algn="ctr">
              <a:lnSpc>
                <a:spcPct val="100000"/>
              </a:lnSpc>
            </a:pPr>
            <a:br>
              <a:rPr lang="en-US" sz="3200" b="1" dirty="0">
                <a:latin typeface="Times New Roman" panose="02020603050405020304" pitchFamily="18" charset="0"/>
                <a:ea typeface="Calibri" panose="020F0502020204030204" pitchFamily="34" charset="0"/>
                <a:cs typeface="Times New Roman" panose="02020603050405020304" pitchFamily="18" charset="0"/>
              </a:rPr>
            </a:br>
            <a:r>
              <a:rPr lang="en-US" sz="3200" b="1" kern="1500" spc="100" dirty="0">
                <a:latin typeface="Times New Roman" panose="02020603050405020304" pitchFamily="18" charset="0"/>
                <a:ea typeface="Calibri" panose="020F0502020204030204" pitchFamily="34" charset="0"/>
                <a:cs typeface="Times New Roman" panose="02020603050405020304" pitchFamily="18" charset="0"/>
              </a:rPr>
              <a:t> Improving international mechanisms </a:t>
            </a:r>
            <a:br>
              <a:rPr lang="en-US" sz="3200" b="1" kern="1500" spc="100" dirty="0">
                <a:latin typeface="Times New Roman" panose="02020603050405020304" pitchFamily="18" charset="0"/>
                <a:ea typeface="Calibri" panose="020F0502020204030204" pitchFamily="34" charset="0"/>
                <a:cs typeface="Times New Roman" panose="02020603050405020304" pitchFamily="18" charset="0"/>
              </a:rPr>
            </a:br>
            <a:r>
              <a:rPr lang="en-US" sz="3200" b="1" kern="1500" spc="100" dirty="0">
                <a:latin typeface="Times New Roman" panose="02020603050405020304" pitchFamily="18" charset="0"/>
                <a:ea typeface="Calibri" panose="020F0502020204030204" pitchFamily="34" charset="0"/>
                <a:cs typeface="Times New Roman" panose="02020603050405020304" pitchFamily="18" charset="0"/>
              </a:rPr>
              <a:t>of protecting the rights of stateless persons </a:t>
            </a:r>
            <a:br>
              <a:rPr lang="en-US" sz="3200" b="1" kern="1500" spc="100" dirty="0">
                <a:latin typeface="Times New Roman" panose="02020603050405020304" pitchFamily="18" charset="0"/>
                <a:ea typeface="Calibri" panose="020F0502020204030204" pitchFamily="34" charset="0"/>
                <a:cs typeface="Times New Roman" panose="02020603050405020304" pitchFamily="18" charset="0"/>
              </a:rPr>
            </a:br>
            <a:r>
              <a:rPr lang="en-US" sz="3200" b="1" kern="1500" spc="100" dirty="0">
                <a:latin typeface="Times New Roman" panose="02020603050405020304" pitchFamily="18" charset="0"/>
                <a:ea typeface="Calibri" panose="020F0502020204030204" pitchFamily="34" charset="0"/>
                <a:cs typeface="Times New Roman" panose="02020603050405020304" pitchFamily="18" charset="0"/>
              </a:rPr>
              <a:t>and migrant workers. </a:t>
            </a:r>
            <a:br>
              <a:rPr lang="en-US" sz="3200" b="1" kern="1500" spc="100" dirty="0">
                <a:latin typeface="Times New Roman" panose="02020603050405020304" pitchFamily="18" charset="0"/>
                <a:ea typeface="Calibri" panose="020F0502020204030204" pitchFamily="34" charset="0"/>
                <a:cs typeface="Times New Roman" panose="02020603050405020304" pitchFamily="18" charset="0"/>
              </a:rPr>
            </a:br>
            <a:r>
              <a:rPr lang="en-US" sz="3200" b="1" kern="1500" spc="100" dirty="0">
                <a:latin typeface="Times New Roman" panose="02020603050405020304" pitchFamily="18" charset="0"/>
                <a:ea typeface="Calibri" panose="020F0502020204030204" pitchFamily="34" charset="0"/>
                <a:cs typeface="Times New Roman" panose="02020603050405020304" pitchFamily="18" charset="0"/>
              </a:rPr>
              <a:t>(The case of Uzbekistan).</a:t>
            </a:r>
            <a:br>
              <a:rPr lang="ru-RU" sz="3200" kern="1500" spc="100" dirty="0">
                <a:latin typeface="Times New Roman" panose="02020603050405020304" pitchFamily="18" charset="0"/>
                <a:ea typeface="Calibri" panose="020F0502020204030204" pitchFamily="34" charset="0"/>
                <a:cs typeface="Times New Roman" panose="02020603050405020304" pitchFamily="18" charset="0"/>
              </a:rPr>
            </a:br>
            <a:endParaRPr lang="ru-RU" sz="13800" kern="1500" spc="100" dirty="0">
              <a:latin typeface="Times New Roman" panose="02020603050405020304" pitchFamily="18" charset="0"/>
              <a:cs typeface="Times New Roman" panose="02020603050405020304" pitchFamily="18" charset="0"/>
            </a:endParaRPr>
          </a:p>
        </p:txBody>
      </p:sp>
      <p:sp>
        <p:nvSpPr>
          <p:cNvPr id="3" name="Подзаголовок 2">
            <a:extLst>
              <a:ext uri="{FF2B5EF4-FFF2-40B4-BE49-F238E27FC236}">
                <a16:creationId xmlns:a16="http://schemas.microsoft.com/office/drawing/2014/main" id="{87B2FA5B-2347-4ED9-B4E0-021BDD450F48}"/>
              </a:ext>
            </a:extLst>
          </p:cNvPr>
          <p:cNvSpPr>
            <a:spLocks noGrp="1"/>
          </p:cNvSpPr>
          <p:nvPr>
            <p:ph type="subTitle" idx="1"/>
          </p:nvPr>
        </p:nvSpPr>
        <p:spPr>
          <a:xfrm>
            <a:off x="1164203" y="4348064"/>
            <a:ext cx="9994248" cy="1744825"/>
          </a:xfrm>
        </p:spPr>
        <p:txBody>
          <a:bodyPr>
            <a:normAutofit fontScale="92500" lnSpcReduction="10000"/>
          </a:bodyPr>
          <a:lstStyle/>
          <a:p>
            <a:pPr algn="r"/>
            <a:r>
              <a:rPr lang="en-US" cap="none" dirty="0">
                <a:latin typeface="Times New Roman" panose="02020603050405020304" pitchFamily="18" charset="0"/>
                <a:cs typeface="Times New Roman" panose="02020603050405020304" pitchFamily="18" charset="0"/>
              </a:rPr>
              <a:t>Nayimov Otabek Mardonovich</a:t>
            </a:r>
            <a:endParaRPr lang="ru-RU" cap="none" dirty="0">
              <a:latin typeface="Times New Roman" panose="02020603050405020304" pitchFamily="18" charset="0"/>
              <a:cs typeface="Times New Roman" panose="02020603050405020304" pitchFamily="18" charset="0"/>
            </a:endParaRPr>
          </a:p>
          <a:p>
            <a:pPr algn="r"/>
            <a:r>
              <a:rPr lang="en-US" cap="none" dirty="0">
                <a:latin typeface="Times New Roman" panose="02020603050405020304" pitchFamily="18" charset="0"/>
                <a:cs typeface="Times New Roman" panose="02020603050405020304" pitchFamily="18" charset="0"/>
              </a:rPr>
              <a:t>PhD in Political Science</a:t>
            </a:r>
          </a:p>
          <a:p>
            <a:pPr algn="r"/>
            <a:r>
              <a:rPr lang="en-US" cap="none" dirty="0">
                <a:latin typeface="Times New Roman" panose="02020603050405020304" pitchFamily="18" charset="0"/>
                <a:cs typeface="Times New Roman" panose="02020603050405020304" pitchFamily="18" charset="0"/>
              </a:rPr>
              <a:t>University of World Economy and Diplomacy</a:t>
            </a:r>
          </a:p>
          <a:p>
            <a:pPr algn="r"/>
            <a:r>
              <a:rPr lang="en-US" cap="none" dirty="0">
                <a:latin typeface="Times New Roman" panose="02020603050405020304" pitchFamily="18" charset="0"/>
                <a:cs typeface="Times New Roman" panose="02020603050405020304" pitchFamily="18" charset="0"/>
              </a:rPr>
              <a:t>Tashkent, Uzbekistan </a:t>
            </a:r>
            <a:endParaRPr lang="ru-RU"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1011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9AA7EE-DFCE-4AC8-B22D-71C2189ED11B}"/>
              </a:ext>
            </a:extLst>
          </p:cNvPr>
          <p:cNvSpPr txBox="1"/>
          <p:nvPr/>
        </p:nvSpPr>
        <p:spPr>
          <a:xfrm>
            <a:off x="1730026" y="638018"/>
            <a:ext cx="4100362" cy="369332"/>
          </a:xfrm>
          <a:prstGeom prst="rect">
            <a:avLst/>
          </a:prstGeom>
          <a:noFill/>
        </p:spPr>
        <p:txBody>
          <a:bodyPr wrap="square" rtlCol="0">
            <a:spAutoFit/>
          </a:bodyPr>
          <a:lstStyle/>
          <a:p>
            <a:r>
              <a:rPr lang="en-US" dirty="0"/>
              <a:t>Reduction of statelessness in Uzbekistan </a:t>
            </a:r>
            <a:endParaRPr lang="ru-RU" dirty="0"/>
          </a:p>
        </p:txBody>
      </p:sp>
      <p:sp>
        <p:nvSpPr>
          <p:cNvPr id="3" name="TextBox 2">
            <a:extLst>
              <a:ext uri="{FF2B5EF4-FFF2-40B4-BE49-F238E27FC236}">
                <a16:creationId xmlns:a16="http://schemas.microsoft.com/office/drawing/2014/main" id="{4F279AC3-1958-45BE-A19A-A034DBFA2958}"/>
              </a:ext>
            </a:extLst>
          </p:cNvPr>
          <p:cNvSpPr txBox="1"/>
          <p:nvPr/>
        </p:nvSpPr>
        <p:spPr>
          <a:xfrm>
            <a:off x="344983" y="1261798"/>
            <a:ext cx="6389184" cy="5073687"/>
          </a:xfrm>
          <a:prstGeom prst="rect">
            <a:avLst/>
          </a:prstGeom>
          <a:noFill/>
        </p:spPr>
        <p:txBody>
          <a:bodyPr wrap="square" rtlCol="0">
            <a:spAutoFit/>
          </a:bodyPr>
          <a:lstStyle/>
          <a:p>
            <a:pPr marL="285750" indent="-285750">
              <a:buFont typeface="Arial" panose="020B0604020202020204" pitchFamily="34" charset="0"/>
              <a:buChar char="•"/>
            </a:pPr>
            <a:r>
              <a:rPr lang="en-US" dirty="0"/>
              <a:t>Uzbekistan has made great progress in reducing the number of stateless persons and gradually enabling access to citizenship for its stateless persons in its territory</a:t>
            </a:r>
          </a:p>
          <a:p>
            <a:endParaRPr lang="en-US" dirty="0"/>
          </a:p>
          <a:p>
            <a:pPr marL="285750" indent="-285750">
              <a:buFont typeface="Arial" panose="020B0604020202020204" pitchFamily="34" charset="0"/>
              <a:buChar char="•"/>
            </a:pPr>
            <a:r>
              <a:rPr lang="en-US" dirty="0"/>
              <a:t>The passing of a new citizenship law in Uzbekistan in 2020 would grant an estimated 50 000 stateless people to acquire citizenship of Uzbekistan, namely those who settled in Uzbekistan before 1995</a:t>
            </a:r>
            <a:r>
              <a:rPr lang="en-US" baseline="30000" dirty="0"/>
              <a:t>1</a:t>
            </a:r>
            <a:r>
              <a:rPr lang="en-US" dirty="0"/>
              <a:t> </a:t>
            </a:r>
          </a:p>
          <a:p>
            <a:endParaRPr lang="en-US" dirty="0"/>
          </a:p>
          <a:p>
            <a:pPr marL="285750" indent="-285750">
              <a:buFont typeface="Arial" panose="020B0604020202020204" pitchFamily="34" charset="0"/>
              <a:buChar char="•"/>
            </a:pPr>
            <a:r>
              <a:rPr lang="en-US" dirty="0"/>
              <a:t>Furthermore, next round of amendments aims to provide access to citizenship for all stateless persons who granted permanent residence before 2005, which is estimated to bring citizenship to 20 000 stateless persons, thus resolving roughly 70 000 statelessness cases in total in just a few years</a:t>
            </a:r>
          </a:p>
          <a:p>
            <a:endParaRPr lang="en-US" dirty="0"/>
          </a:p>
          <a:p>
            <a:pPr marL="285750" indent="-285750">
              <a:buFont typeface="Arial" panose="020B0604020202020204" pitchFamily="34" charset="0"/>
              <a:buChar char="•"/>
            </a:pPr>
            <a:r>
              <a:rPr lang="en-US" dirty="0"/>
              <a:t>Their children will also be eligible to citizenship through the same process under this new citizenship law  </a:t>
            </a:r>
          </a:p>
          <a:p>
            <a:endParaRPr lang="en-US" dirty="0"/>
          </a:p>
        </p:txBody>
      </p:sp>
      <p:pic>
        <p:nvPicPr>
          <p:cNvPr id="1026" name="Picture 2" descr="Mirziyoyev signs Legal status of foreign citizens and stateless persons in  Uzbekistan Bill into Law - Tashkent Times">
            <a:extLst>
              <a:ext uri="{FF2B5EF4-FFF2-40B4-BE49-F238E27FC236}">
                <a16:creationId xmlns:a16="http://schemas.microsoft.com/office/drawing/2014/main" id="{9313D755-9D46-44EF-A32B-D6F336B891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9059" y="1728308"/>
            <a:ext cx="3724976" cy="2646947"/>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13A3BA33-579E-48E6-8D98-EF7359F9E846}"/>
              </a:ext>
            </a:extLst>
          </p:cNvPr>
          <p:cNvSpPr txBox="1"/>
          <p:nvPr/>
        </p:nvSpPr>
        <p:spPr>
          <a:xfrm>
            <a:off x="7188770" y="4375255"/>
            <a:ext cx="3905236" cy="738664"/>
          </a:xfrm>
          <a:prstGeom prst="rect">
            <a:avLst/>
          </a:prstGeom>
          <a:noFill/>
        </p:spPr>
        <p:txBody>
          <a:bodyPr wrap="none" rtlCol="0">
            <a:spAutoFit/>
          </a:bodyPr>
          <a:lstStyle/>
          <a:p>
            <a:r>
              <a:rPr lang="en-US" sz="1400" dirty="0" err="1">
                <a:latin typeface="Times New Roman" panose="02020603050405020304" pitchFamily="18" charset="0"/>
                <a:cs typeface="Times New Roman" panose="02020603050405020304" pitchFamily="18" charset="0"/>
              </a:rPr>
              <a:t>Mirziyoyev</a:t>
            </a:r>
            <a:r>
              <a:rPr lang="en-US" sz="1400" dirty="0">
                <a:latin typeface="Times New Roman" panose="02020603050405020304" pitchFamily="18" charset="0"/>
                <a:cs typeface="Times New Roman" panose="02020603050405020304" pitchFamily="18" charset="0"/>
              </a:rPr>
              <a:t> signs Legal status of foreign citizens </a:t>
            </a:r>
          </a:p>
          <a:p>
            <a:r>
              <a:rPr lang="en-US" sz="1400" dirty="0">
                <a:latin typeface="Times New Roman" panose="02020603050405020304" pitchFamily="18" charset="0"/>
                <a:cs typeface="Times New Roman" panose="02020603050405020304" pitchFamily="18" charset="0"/>
              </a:rPr>
              <a:t>and stateless persons in Uzbekistan Bill into Law – </a:t>
            </a:r>
          </a:p>
          <a:p>
            <a:r>
              <a:rPr lang="en-US" sz="1400" dirty="0">
                <a:latin typeface="Times New Roman" panose="02020603050405020304" pitchFamily="18" charset="0"/>
                <a:cs typeface="Times New Roman" panose="02020603050405020304" pitchFamily="18" charset="0"/>
              </a:rPr>
              <a:t>Tashkent Times</a:t>
            </a: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5981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2279D86-5D77-4FFA-9504-FDE402416AAC}"/>
              </a:ext>
            </a:extLst>
          </p:cNvPr>
          <p:cNvSpPr txBox="1"/>
          <p:nvPr/>
        </p:nvSpPr>
        <p:spPr>
          <a:xfrm>
            <a:off x="19251" y="1305341"/>
            <a:ext cx="8624235" cy="4247317"/>
          </a:xfrm>
          <a:prstGeom prst="rect">
            <a:avLst/>
          </a:prstGeom>
          <a:noFill/>
        </p:spPr>
        <p:txBody>
          <a:bodyPr wrap="square" rtlCol="0">
            <a:spAutoFit/>
          </a:bodyPr>
          <a:lstStyle/>
          <a:p>
            <a:pPr marL="285750" indent="-285750">
              <a:buFont typeface="Arial" panose="020B0604020202020204" pitchFamily="34" charset="0"/>
              <a:buChar char="•"/>
            </a:pPr>
            <a:r>
              <a:rPr lang="en-US" dirty="0"/>
              <a:t>New Citizenship Law of Uzbekistan also includes other important provisions to prevent statelessness and introduces, for the first time, simplified naturalization procedures.</a:t>
            </a:r>
          </a:p>
          <a:p>
            <a:endParaRPr lang="en-US" dirty="0"/>
          </a:p>
          <a:p>
            <a:pPr marL="285750" indent="-285750">
              <a:buFont typeface="Arial" panose="020B0604020202020204" pitchFamily="34" charset="0"/>
              <a:buChar char="•"/>
            </a:pPr>
            <a:r>
              <a:rPr lang="en-US" dirty="0"/>
              <a:t> Uzbekistan amended its birth registration practices to ensure universal birth registration, including for children born to undocumented parents and also launched to identify and register all cases of unregistered births</a:t>
            </a:r>
          </a:p>
          <a:p>
            <a:endParaRPr lang="en-US" dirty="0"/>
          </a:p>
          <a:p>
            <a:pPr marL="285750" indent="-285750">
              <a:buFont typeface="Arial" panose="020B0604020202020204" pitchFamily="34" charset="0"/>
              <a:buChar char="•"/>
            </a:pPr>
            <a:r>
              <a:rPr lang="en-US" dirty="0"/>
              <a:t>UNHCR has applauded these developments by stating that ‘Uzbekistan has made significant progress in resolving and preventing statelessness in recent years and this development is huge leap forward in ending known cases of statelessness. Tens of thousands of people now have the opportunity to belong.”</a:t>
            </a:r>
          </a:p>
          <a:p>
            <a:endParaRPr lang="ru-RU" dirty="0"/>
          </a:p>
          <a:p>
            <a:pPr marL="285750" indent="-285750">
              <a:buFont typeface="Arial" panose="020B0604020202020204" pitchFamily="34" charset="0"/>
              <a:buChar char="•"/>
            </a:pPr>
            <a:r>
              <a:rPr lang="en-US" dirty="0"/>
              <a:t>In October 2020, Uzbekistan elected UN Human Rights Council for the first time in its history for the period 2021-2023. It also clearly demonstrates Uzbekistan’s commitment to reform process as well as its readiness to protect human rights.  </a:t>
            </a:r>
            <a:endParaRPr lang="ru-RU" dirty="0"/>
          </a:p>
        </p:txBody>
      </p:sp>
      <p:pic>
        <p:nvPicPr>
          <p:cNvPr id="1030" name="Picture 6" descr="Uzbekistan elected to UN Human Rights Council for the period 2021-2023 ::  The Baltic Course | Baltic States news &amp;amp; analytics">
            <a:extLst>
              <a:ext uri="{FF2B5EF4-FFF2-40B4-BE49-F238E27FC236}">
                <a16:creationId xmlns:a16="http://schemas.microsoft.com/office/drawing/2014/main" id="{F03F3487-B54F-41FA-91EA-B3F9B41DF6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49365" y="1491916"/>
            <a:ext cx="3346382" cy="354209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2AC31CEE-D99D-4C4A-90DE-9237DE738EF4}"/>
              </a:ext>
            </a:extLst>
          </p:cNvPr>
          <p:cNvSpPr txBox="1"/>
          <p:nvPr/>
        </p:nvSpPr>
        <p:spPr>
          <a:xfrm>
            <a:off x="8749365" y="5034013"/>
            <a:ext cx="3346382" cy="461665"/>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Uzbekistan elected to UN Human Rights Council for the period 2021-2023</a:t>
            </a:r>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23823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C238008-2828-45E2-BDC6-A79E1C9DCF9F}"/>
              </a:ext>
            </a:extLst>
          </p:cNvPr>
          <p:cNvSpPr txBox="1"/>
          <p:nvPr/>
        </p:nvSpPr>
        <p:spPr>
          <a:xfrm>
            <a:off x="3176337" y="827773"/>
            <a:ext cx="6545179" cy="646331"/>
          </a:xfrm>
          <a:prstGeom prst="rect">
            <a:avLst/>
          </a:prstGeom>
          <a:noFill/>
        </p:spPr>
        <p:txBody>
          <a:bodyPr wrap="square" rtlCol="0">
            <a:spAutoFit/>
          </a:bodyPr>
          <a:lstStyle/>
          <a:p>
            <a:pPr algn="ctr"/>
            <a:r>
              <a:rPr lang="en-US" b="1" dirty="0"/>
              <a:t>Protecting the rights of migrant workers in Uzbekistan: Legal and practical mechanisms</a:t>
            </a:r>
            <a:endParaRPr lang="ru-RU" b="1" dirty="0"/>
          </a:p>
        </p:txBody>
      </p:sp>
      <p:sp>
        <p:nvSpPr>
          <p:cNvPr id="3" name="TextBox 2">
            <a:extLst>
              <a:ext uri="{FF2B5EF4-FFF2-40B4-BE49-F238E27FC236}">
                <a16:creationId xmlns:a16="http://schemas.microsoft.com/office/drawing/2014/main" id="{BB487D8F-7A1B-4952-996F-EF4E55C9A02A}"/>
              </a:ext>
            </a:extLst>
          </p:cNvPr>
          <p:cNvSpPr txBox="1"/>
          <p:nvPr/>
        </p:nvSpPr>
        <p:spPr>
          <a:xfrm>
            <a:off x="0" y="1740605"/>
            <a:ext cx="7451557" cy="4801314"/>
          </a:xfrm>
          <a:prstGeom prst="rect">
            <a:avLst/>
          </a:prstGeom>
          <a:noFill/>
        </p:spPr>
        <p:txBody>
          <a:bodyPr wrap="square" rtlCol="0">
            <a:spAutoFit/>
          </a:bodyPr>
          <a:lstStyle/>
          <a:p>
            <a:pPr marL="285750" indent="-285750">
              <a:buFont typeface="Arial" panose="020B0604020202020204" pitchFamily="34" charset="0"/>
              <a:buChar char="•"/>
            </a:pPr>
            <a:r>
              <a:rPr lang="en-US" dirty="0"/>
              <a:t>Due to economic difficulties and lack of work places in Uzbekistan, migration to Kazakhstan, Russia, Turkey, the UAE, the Republic of Korea, and European countries are increasing over the last years</a:t>
            </a:r>
          </a:p>
          <a:p>
            <a:endParaRPr lang="en-US" dirty="0"/>
          </a:p>
          <a:p>
            <a:pPr marL="285750" indent="-285750">
              <a:buFont typeface="Arial" panose="020B0604020202020204" pitchFamily="34" charset="0"/>
              <a:buChar char="•"/>
            </a:pPr>
            <a:r>
              <a:rPr lang="en-US" dirty="0"/>
              <a:t>Thus, ensuring the better protection of the rights of migrant workers is becoming more urgent than ever before</a:t>
            </a:r>
          </a:p>
          <a:p>
            <a:endParaRPr lang="en-US" dirty="0"/>
          </a:p>
          <a:p>
            <a:pPr marL="285750" indent="-285750">
              <a:buFont typeface="Arial" panose="020B0604020202020204" pitchFamily="34" charset="0"/>
              <a:buChar char="•"/>
            </a:pPr>
            <a:r>
              <a:rPr lang="en-US" dirty="0"/>
              <a:t>Uzbekistan has been steadily improving the legal protection of its migrant workers and closely cooperating with main states where Uzbek migrants traditionally go to work</a:t>
            </a:r>
          </a:p>
          <a:p>
            <a:endParaRPr lang="en-US" dirty="0"/>
          </a:p>
          <a:p>
            <a:pPr marL="285750" indent="-285750">
              <a:buFont typeface="Arial" panose="020B0604020202020204" pitchFamily="34" charset="0"/>
              <a:buChar char="•"/>
            </a:pPr>
            <a:r>
              <a:rPr lang="en-US" dirty="0"/>
              <a:t>Basic legal acts in the field of foreign labor market adopted in 2018-2020, 12 key documents, such as</a:t>
            </a:r>
            <a:r>
              <a:rPr lang="uz-Cyrl-UZ" dirty="0"/>
              <a:t> </a:t>
            </a:r>
            <a:r>
              <a:rPr lang="en-US" dirty="0"/>
              <a:t>the Law of Uzbekistan on Labor Migration is approved by Uzbek </a:t>
            </a:r>
            <a:r>
              <a:rPr lang="en-US" dirty="0" err="1"/>
              <a:t>Parlilament</a:t>
            </a:r>
            <a:r>
              <a:rPr lang="en-US" dirty="0"/>
              <a:t>, Presidential decree on Measures to Introduce a System of Safe, Orderly and Regular Labor Migration as well as several other legal acts  </a:t>
            </a:r>
          </a:p>
          <a:p>
            <a:pPr marL="285750" indent="-285750">
              <a:buFont typeface="Arial" panose="020B0604020202020204" pitchFamily="34" charset="0"/>
              <a:buChar char="•"/>
            </a:pPr>
            <a:endParaRPr lang="ru-RU" dirty="0"/>
          </a:p>
        </p:txBody>
      </p:sp>
      <p:pic>
        <p:nvPicPr>
          <p:cNvPr id="2054" name="Picture 6" descr="Xenophobia towards Uzbek, Tajik migrants seen rising in Russia">
            <a:extLst>
              <a:ext uri="{FF2B5EF4-FFF2-40B4-BE49-F238E27FC236}">
                <a16:creationId xmlns:a16="http://schemas.microsoft.com/office/drawing/2014/main" id="{E69E5EC0-31C7-480C-BE35-8B43FAEE00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68139" y="2063893"/>
            <a:ext cx="4706754" cy="35857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60052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B54DB57-97CD-4B0E-B251-9DE195F103CB}"/>
              </a:ext>
            </a:extLst>
          </p:cNvPr>
          <p:cNvSpPr txBox="1"/>
          <p:nvPr/>
        </p:nvSpPr>
        <p:spPr>
          <a:xfrm>
            <a:off x="3330341" y="741145"/>
            <a:ext cx="5197642" cy="369332"/>
          </a:xfrm>
          <a:prstGeom prst="rect">
            <a:avLst/>
          </a:prstGeom>
          <a:noFill/>
        </p:spPr>
        <p:txBody>
          <a:bodyPr wrap="square" rtlCol="0">
            <a:spAutoFit/>
          </a:bodyPr>
          <a:lstStyle/>
          <a:p>
            <a:pPr algn="ctr"/>
            <a:r>
              <a:rPr lang="en-US" b="1" dirty="0"/>
              <a:t>Major improvements </a:t>
            </a:r>
            <a:endParaRPr lang="ru-RU" b="1" dirty="0"/>
          </a:p>
        </p:txBody>
      </p:sp>
      <p:sp>
        <p:nvSpPr>
          <p:cNvPr id="3" name="TextBox 2">
            <a:extLst>
              <a:ext uri="{FF2B5EF4-FFF2-40B4-BE49-F238E27FC236}">
                <a16:creationId xmlns:a16="http://schemas.microsoft.com/office/drawing/2014/main" id="{5105C029-F367-40CA-9AC8-2A54F47920E1}"/>
              </a:ext>
            </a:extLst>
          </p:cNvPr>
          <p:cNvSpPr txBox="1"/>
          <p:nvPr/>
        </p:nvSpPr>
        <p:spPr>
          <a:xfrm>
            <a:off x="1164657" y="1110477"/>
            <a:ext cx="10145027" cy="5355312"/>
          </a:xfrm>
          <a:prstGeom prst="rect">
            <a:avLst/>
          </a:prstGeom>
          <a:noFill/>
        </p:spPr>
        <p:txBody>
          <a:bodyPr wrap="square" rtlCol="0">
            <a:spAutoFit/>
          </a:bodyPr>
          <a:lstStyle/>
          <a:p>
            <a:pPr marL="285750" indent="-285750">
              <a:buFont typeface="Arial" panose="020B0604020202020204" pitchFamily="34" charset="0"/>
              <a:buChar char="•"/>
            </a:pPr>
            <a:r>
              <a:rPr lang="en-US" dirty="0"/>
              <a:t>One of major direction of Uzbekistan’s policy towards regulating safe and regular migration is establishing closer relations with government and non-government institutions regulating migration</a:t>
            </a:r>
          </a:p>
          <a:p>
            <a:endParaRPr lang="uz-Cyrl-UZ" dirty="0"/>
          </a:p>
          <a:p>
            <a:pPr marL="285750" indent="-285750">
              <a:buFont typeface="Arial" panose="020B0604020202020204" pitchFamily="34" charset="0"/>
              <a:buChar char="•"/>
            </a:pPr>
            <a:r>
              <a:rPr lang="en-US" dirty="0"/>
              <a:t>The Agency for Labor Migration of Uzbekistan opened its representative offices in Gwangju (South Korea) and in Moscow and Saint Petersburg (Russia)</a:t>
            </a:r>
          </a:p>
          <a:p>
            <a:endParaRPr lang="en-US" dirty="0"/>
          </a:p>
          <a:p>
            <a:pPr marL="285750" indent="-285750">
              <a:buFont typeface="Arial" panose="020B0604020202020204" pitchFamily="34" charset="0"/>
              <a:buChar char="•"/>
            </a:pPr>
            <a:r>
              <a:rPr lang="en-US" dirty="0"/>
              <a:t>In 2020, Safe, Orderly and Regular labor migration system is introduced in Uzbekistan</a:t>
            </a:r>
          </a:p>
          <a:p>
            <a:endParaRPr lang="en-US" dirty="0"/>
          </a:p>
          <a:p>
            <a:pPr marL="285750" indent="-285750">
              <a:buFont typeface="Arial" panose="020B0604020202020204" pitchFamily="34" charset="0"/>
              <a:buChar char="•"/>
            </a:pPr>
            <a:r>
              <a:rPr lang="en-US" dirty="0"/>
              <a:t>As part of a ‘Labor Migration’ program launched by the Ministry of Labor of Uzbekistan, several key courses opened aimed at improving the qualifications of labor migrants, their linguistic skills in Russian, English, Turkish, Korean, as well as up to 15 centers identifying and offering jobs in foreign countries. </a:t>
            </a:r>
          </a:p>
          <a:p>
            <a:endParaRPr lang="en-US" dirty="0"/>
          </a:p>
          <a:p>
            <a:pPr marL="285750" indent="-285750">
              <a:buFont typeface="Arial" panose="020B0604020202020204" pitchFamily="34" charset="0"/>
              <a:buChar char="•"/>
            </a:pPr>
            <a:r>
              <a:rPr lang="en-US" dirty="0"/>
              <a:t>Nowadays, 59-centers for learning new professions and improving professional qualifications are working throughout Uzbekistan    </a:t>
            </a:r>
          </a:p>
          <a:p>
            <a:endParaRPr lang="en-US" dirty="0"/>
          </a:p>
          <a:p>
            <a:pPr marL="285750" indent="-285750">
              <a:buFont typeface="Arial" panose="020B0604020202020204" pitchFamily="34" charset="0"/>
              <a:buChar char="•"/>
            </a:pPr>
            <a:r>
              <a:rPr lang="en-US" dirty="0"/>
              <a:t>Several other social protection measures of migrant workers are also put in place, such as discount of train and plane tickets, assistance in obtaining work visa, material assistance for those in need in times of pandemic and etc.    </a:t>
            </a:r>
          </a:p>
          <a:p>
            <a:pPr marL="285750" indent="-285750">
              <a:buFont typeface="Arial" panose="020B0604020202020204" pitchFamily="34" charset="0"/>
              <a:buChar char="•"/>
            </a:pPr>
            <a:endParaRPr lang="ru-RU" dirty="0"/>
          </a:p>
        </p:txBody>
      </p:sp>
    </p:spTree>
    <p:extLst>
      <p:ext uri="{BB962C8B-B14F-4D97-AF65-F5344CB8AC3E}">
        <p14:creationId xmlns:p14="http://schemas.microsoft.com/office/powerpoint/2010/main" val="594153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AB66CB7-0E32-4ED7-B10F-D3979B8A5D5E}"/>
              </a:ext>
            </a:extLst>
          </p:cNvPr>
          <p:cNvSpPr txBox="1"/>
          <p:nvPr/>
        </p:nvSpPr>
        <p:spPr>
          <a:xfrm>
            <a:off x="3166712" y="759061"/>
            <a:ext cx="7276699" cy="369332"/>
          </a:xfrm>
          <a:prstGeom prst="rect">
            <a:avLst/>
          </a:prstGeom>
          <a:noFill/>
        </p:spPr>
        <p:txBody>
          <a:bodyPr wrap="square" rtlCol="0">
            <a:spAutoFit/>
          </a:bodyPr>
          <a:lstStyle/>
          <a:p>
            <a:r>
              <a:rPr lang="en-US" b="1" dirty="0"/>
              <a:t>The Analysis of Labor Migration of Uzbekistan</a:t>
            </a:r>
            <a:endParaRPr lang="ru-RU" b="1" dirty="0"/>
          </a:p>
        </p:txBody>
      </p:sp>
      <p:sp>
        <p:nvSpPr>
          <p:cNvPr id="3" name="TextBox 2">
            <a:extLst>
              <a:ext uri="{FF2B5EF4-FFF2-40B4-BE49-F238E27FC236}">
                <a16:creationId xmlns:a16="http://schemas.microsoft.com/office/drawing/2014/main" id="{EF29477E-80D7-403E-B74D-B9E016A4A9D7}"/>
              </a:ext>
            </a:extLst>
          </p:cNvPr>
          <p:cNvSpPr txBox="1"/>
          <p:nvPr/>
        </p:nvSpPr>
        <p:spPr>
          <a:xfrm>
            <a:off x="1254493" y="1482290"/>
            <a:ext cx="9683014" cy="4247317"/>
          </a:xfrm>
          <a:prstGeom prst="rect">
            <a:avLst/>
          </a:prstGeom>
          <a:noFill/>
        </p:spPr>
        <p:txBody>
          <a:bodyPr wrap="square" rtlCol="0">
            <a:spAutoFit/>
          </a:bodyPr>
          <a:lstStyle/>
          <a:p>
            <a:pPr marL="285750" indent="-285750">
              <a:buFont typeface="Arial" panose="020B0604020202020204" pitchFamily="34" charset="0"/>
              <a:buChar char="•"/>
            </a:pPr>
            <a:r>
              <a:rPr lang="en-US" dirty="0"/>
              <a:t>According to the Ministry of Internal Affairs of Uzbekistan, the number of labor migrants working in foreign countries is 2.1 million people as of 1 December 2021</a:t>
            </a:r>
          </a:p>
          <a:p>
            <a:endParaRPr lang="en-US" dirty="0"/>
          </a:p>
          <a:p>
            <a:pPr marL="285750" indent="-285750">
              <a:buFont typeface="Arial" panose="020B0604020202020204" pitchFamily="34" charset="0"/>
              <a:buChar char="•"/>
            </a:pPr>
            <a:r>
              <a:rPr lang="en-US" dirty="0"/>
              <a:t>Countries that Uzbek migrants work in their majority are Russia (1,3 million), Kazakhstan (400 thousand), Turkey (67 thousand) and South Korea (40 thousand) people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Uzbek migrants work: 51-percent in construction, 10-percent in trade and services, 10-percent in agricultural sector, 9-percent in industry, and 20-percent in other sectors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In 2021, up to 110 thousand migrant sent to temporary work to Russia (100 260), Kazakhstan (6924), South Korea (1 532), Saudi Arabia (145), Bulgaria (121), Lithuania (57), Latvia (25), UAE (21), Oman (20), Qatar (19), Ukraine (10), Slovakia (8), Germany (4), Azerbaijan, Israel, Turkey, and Poland by (2).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scope and geography of migrants going to temporary work is also increasing.    </a:t>
            </a:r>
            <a:endParaRPr lang="ru-RU" dirty="0"/>
          </a:p>
        </p:txBody>
      </p:sp>
    </p:spTree>
    <p:extLst>
      <p:ext uri="{BB962C8B-B14F-4D97-AF65-F5344CB8AC3E}">
        <p14:creationId xmlns:p14="http://schemas.microsoft.com/office/powerpoint/2010/main" val="21652812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A163203-819E-4D55-90C3-93561655AC6A}"/>
              </a:ext>
            </a:extLst>
          </p:cNvPr>
          <p:cNvSpPr txBox="1"/>
          <p:nvPr/>
        </p:nvSpPr>
        <p:spPr>
          <a:xfrm>
            <a:off x="2759530" y="2178272"/>
            <a:ext cx="6097554" cy="655885"/>
          </a:xfrm>
          <a:prstGeom prst="rect">
            <a:avLst/>
          </a:prstGeom>
          <a:noFill/>
        </p:spPr>
        <p:txBody>
          <a:bodyPr wrap="square">
            <a:spAutoFit/>
          </a:bodyPr>
          <a:lstStyle/>
          <a:p>
            <a:pPr algn="ctr">
              <a:lnSpc>
                <a:spcPct val="107000"/>
              </a:lnSpc>
              <a:spcAft>
                <a:spcPts val="800"/>
              </a:spcAft>
            </a:pPr>
            <a:r>
              <a:rPr lang="en-US" sz="3600" b="1" i="1" dirty="0">
                <a:effectLst/>
                <a:latin typeface="Times New Roman" panose="02020603050405020304" pitchFamily="18" charset="0"/>
                <a:ea typeface="Calibri" panose="020F0502020204030204" pitchFamily="34" charset="0"/>
                <a:cs typeface="Times New Roman" panose="02020603050405020304" pitchFamily="18" charset="0"/>
              </a:rPr>
              <a:t>Thank you very much!</a:t>
            </a:r>
            <a:endParaRPr lang="ru-RU" sz="2800" b="1"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12313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2CDE5D6-47DC-425E-B26E-B1027DCE5F01}"/>
              </a:ext>
            </a:extLst>
          </p:cNvPr>
          <p:cNvSpPr txBox="1"/>
          <p:nvPr/>
        </p:nvSpPr>
        <p:spPr>
          <a:xfrm>
            <a:off x="1111204" y="1951672"/>
            <a:ext cx="2840855" cy="1477328"/>
          </a:xfrm>
          <a:prstGeom prst="rect">
            <a:avLst/>
          </a:prstGeom>
          <a:noFill/>
        </p:spPr>
        <p:txBody>
          <a:bodyPr wrap="square" rtlCol="0">
            <a:spAutoFit/>
          </a:bodyPr>
          <a:lstStyle/>
          <a:p>
            <a:pPr algn="ctr"/>
            <a:r>
              <a:rPr lang="en-US" sz="3600" dirty="0"/>
              <a:t>Outline of Presentation</a:t>
            </a:r>
          </a:p>
          <a:p>
            <a:endParaRPr lang="ru-RU" dirty="0"/>
          </a:p>
        </p:txBody>
      </p:sp>
      <p:sp>
        <p:nvSpPr>
          <p:cNvPr id="5" name="TextBox 4">
            <a:extLst>
              <a:ext uri="{FF2B5EF4-FFF2-40B4-BE49-F238E27FC236}">
                <a16:creationId xmlns:a16="http://schemas.microsoft.com/office/drawing/2014/main" id="{19229105-AD3C-43C6-97A0-8040F7B619AB}"/>
              </a:ext>
            </a:extLst>
          </p:cNvPr>
          <p:cNvSpPr txBox="1"/>
          <p:nvPr/>
        </p:nvSpPr>
        <p:spPr>
          <a:xfrm>
            <a:off x="5533053" y="1571348"/>
            <a:ext cx="5353120" cy="5632311"/>
          </a:xfrm>
          <a:prstGeom prst="rect">
            <a:avLst/>
          </a:prstGeom>
          <a:noFill/>
        </p:spPr>
        <p:txBody>
          <a:bodyPr wrap="square" rtlCol="0">
            <a:spAutoFit/>
          </a:bodyPr>
          <a:lstStyle/>
          <a:p>
            <a:pPr marL="285750" indent="-285750">
              <a:buFont typeface="Arial" panose="020B0604020202020204" pitchFamily="34" charset="0"/>
              <a:buChar char="•"/>
            </a:pPr>
            <a:r>
              <a:rPr lang="en-US" dirty="0"/>
              <a:t>Statelessness in Central Asia: General overview</a:t>
            </a:r>
          </a:p>
          <a:p>
            <a:endParaRPr lang="en-US" dirty="0"/>
          </a:p>
          <a:p>
            <a:pPr marL="285750" indent="-285750">
              <a:buFont typeface="Arial" panose="020B0604020202020204" pitchFamily="34" charset="0"/>
              <a:buChar char="•"/>
            </a:pPr>
            <a:r>
              <a:rPr lang="en-US" dirty="0"/>
              <a:t>Statelessness in Uzbekistan</a:t>
            </a:r>
          </a:p>
          <a:p>
            <a:endParaRPr lang="en-US" dirty="0"/>
          </a:p>
          <a:p>
            <a:pPr marL="285750" indent="-285750">
              <a:buFont typeface="Arial" panose="020B0604020202020204" pitchFamily="34" charset="0"/>
              <a:buChar char="•"/>
            </a:pPr>
            <a:r>
              <a:rPr lang="en-US" dirty="0"/>
              <a:t>Definitional challenges of statelessness</a:t>
            </a:r>
          </a:p>
          <a:p>
            <a:endParaRPr lang="en-US" dirty="0"/>
          </a:p>
          <a:p>
            <a:pPr marL="285750" indent="-285750">
              <a:buFont typeface="Arial" panose="020B0604020202020204" pitchFamily="34" charset="0"/>
              <a:buChar char="•"/>
            </a:pPr>
            <a:r>
              <a:rPr lang="en-US" dirty="0"/>
              <a:t>Reduction of statelessness in Uzbekistan </a:t>
            </a:r>
          </a:p>
          <a:p>
            <a:endParaRPr lang="en-US" dirty="0"/>
          </a:p>
          <a:p>
            <a:pPr marL="285750" indent="-285750">
              <a:buFont typeface="Arial" panose="020B0604020202020204" pitchFamily="34" charset="0"/>
              <a:buChar char="•"/>
            </a:pPr>
            <a:r>
              <a:rPr lang="en-US" dirty="0"/>
              <a:t>Protecting the rights of migrant workers in Uzbekistan: Legal and practical mechanisms</a:t>
            </a:r>
          </a:p>
          <a:p>
            <a:endParaRPr lang="en-US" dirty="0"/>
          </a:p>
          <a:p>
            <a:pPr marL="285750" indent="-285750">
              <a:buFont typeface="Arial" panose="020B0604020202020204" pitchFamily="34" charset="0"/>
              <a:buChar char="•"/>
            </a:pPr>
            <a:r>
              <a:rPr lang="en-US" dirty="0"/>
              <a:t>The Analysis of Labor Migration of Uzbekistan</a:t>
            </a:r>
            <a:endParaRPr lang="ru-RU" dirty="0"/>
          </a:p>
          <a:p>
            <a:endParaRPr lang="ru-RU" dirty="0"/>
          </a:p>
          <a:p>
            <a:endParaRPr lang="en-US" dirty="0"/>
          </a:p>
          <a:p>
            <a:endParaRPr lang="en-US" dirty="0"/>
          </a:p>
          <a:p>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ru-RU" dirty="0"/>
          </a:p>
        </p:txBody>
      </p:sp>
    </p:spTree>
    <p:extLst>
      <p:ext uri="{BB962C8B-B14F-4D97-AF65-F5344CB8AC3E}">
        <p14:creationId xmlns:p14="http://schemas.microsoft.com/office/powerpoint/2010/main" val="1050017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E8BA4D52-EE5F-419F-BCDE-5E392D12FA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354147"/>
          </a:xfrm>
          <a:prstGeom prst="rect">
            <a:avLst/>
          </a:prstGeom>
        </p:spPr>
      </p:pic>
    </p:spTree>
    <p:extLst>
      <p:ext uri="{BB962C8B-B14F-4D97-AF65-F5344CB8AC3E}">
        <p14:creationId xmlns:p14="http://schemas.microsoft.com/office/powerpoint/2010/main" val="3929590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DA31E41-67AA-4F27-92C1-719CDCABA59A}"/>
              </a:ext>
            </a:extLst>
          </p:cNvPr>
          <p:cNvSpPr txBox="1"/>
          <p:nvPr/>
        </p:nvSpPr>
        <p:spPr>
          <a:xfrm>
            <a:off x="1856695" y="282895"/>
            <a:ext cx="5249510" cy="461665"/>
          </a:xfrm>
          <a:prstGeom prst="rect">
            <a:avLst/>
          </a:prstGeom>
          <a:noFill/>
        </p:spPr>
        <p:txBody>
          <a:bodyPr wrap="square" rtlCol="0">
            <a:spAutoFit/>
          </a:bodyPr>
          <a:lstStyle/>
          <a:p>
            <a:r>
              <a:rPr lang="en-US" sz="2400" b="1" dirty="0"/>
              <a:t>Statelessness in Central Asia</a:t>
            </a:r>
            <a:endParaRPr lang="ru-RU" sz="2400" b="1" dirty="0"/>
          </a:p>
        </p:txBody>
      </p:sp>
      <p:sp>
        <p:nvSpPr>
          <p:cNvPr id="3" name="TextBox 2">
            <a:extLst>
              <a:ext uri="{FF2B5EF4-FFF2-40B4-BE49-F238E27FC236}">
                <a16:creationId xmlns:a16="http://schemas.microsoft.com/office/drawing/2014/main" id="{A3097EFC-A154-4A3D-9F64-5AFB8673CC3F}"/>
              </a:ext>
            </a:extLst>
          </p:cNvPr>
          <p:cNvSpPr txBox="1"/>
          <p:nvPr/>
        </p:nvSpPr>
        <p:spPr>
          <a:xfrm>
            <a:off x="77795" y="513728"/>
            <a:ext cx="7524180" cy="6647974"/>
          </a:xfrm>
          <a:prstGeom prst="rect">
            <a:avLst/>
          </a:prstGeom>
          <a:noFill/>
        </p:spPr>
        <p:txBody>
          <a:bodyPr wrap="square" rtlCol="0">
            <a:spAutoFit/>
          </a:bodyPr>
          <a:lstStyle/>
          <a:p>
            <a:pPr algn="just"/>
            <a:endParaRPr lang="en-US" sz="2400" dirty="0"/>
          </a:p>
          <a:p>
            <a:pPr marL="285750" indent="-285750" algn="just">
              <a:buFont typeface="Arial" panose="020B0604020202020204" pitchFamily="34" charset="0"/>
              <a:buChar char="•"/>
            </a:pPr>
            <a:endParaRPr lang="en-US" sz="2400" dirty="0"/>
          </a:p>
          <a:p>
            <a:pPr marL="285750" indent="-285750" algn="just">
              <a:buFont typeface="Arial" panose="020B0604020202020204" pitchFamily="34" charset="0"/>
              <a:buChar char="•"/>
            </a:pPr>
            <a:r>
              <a:rPr lang="en-US" sz="2400" dirty="0"/>
              <a:t>Root causes of statelessness in Central Asia:</a:t>
            </a:r>
          </a:p>
          <a:p>
            <a:pPr marL="285750" indent="-285750" algn="just">
              <a:buFont typeface="Arial" panose="020B0604020202020204" pitchFamily="34" charset="0"/>
              <a:buChar char="•"/>
            </a:pPr>
            <a:endParaRPr lang="en-US" sz="2400" dirty="0"/>
          </a:p>
          <a:p>
            <a:pPr algn="just"/>
            <a:r>
              <a:rPr lang="en-US" sz="2400" dirty="0"/>
              <a:t>      - The collapse of the Soviet Union. Post-Soviet border       	demarcations also created many stateless persons;</a:t>
            </a:r>
          </a:p>
          <a:p>
            <a:pPr algn="just"/>
            <a:endParaRPr lang="en-US" sz="2400" dirty="0"/>
          </a:p>
          <a:p>
            <a:pPr algn="just"/>
            <a:r>
              <a:rPr lang="en-US" sz="2400" dirty="0"/>
              <a:t>      - A return to the historic or ethnic homelands;</a:t>
            </a:r>
          </a:p>
          <a:p>
            <a:pPr algn="just"/>
            <a:r>
              <a:rPr lang="en-US" sz="2400" dirty="0"/>
              <a:t>      - Labor migrants;</a:t>
            </a:r>
          </a:p>
          <a:p>
            <a:pPr algn="just"/>
            <a:r>
              <a:rPr lang="en-US" sz="2400" dirty="0"/>
              <a:t>      - Afghan refugees</a:t>
            </a:r>
            <a:r>
              <a:rPr lang="ru-RU" sz="2400" dirty="0"/>
              <a:t> </a:t>
            </a:r>
            <a:r>
              <a:rPr lang="en-US" sz="2400" dirty="0"/>
              <a:t>settled in Central Asian states in                                            	early 1990-x.   </a:t>
            </a:r>
          </a:p>
          <a:p>
            <a:pPr algn="just"/>
            <a:r>
              <a:rPr lang="en-US" sz="2400" dirty="0"/>
              <a:t>      - Gaps in nationality laws, mixed marriages…</a:t>
            </a:r>
          </a:p>
          <a:p>
            <a:pPr algn="just"/>
            <a:endParaRPr lang="en-US" dirty="0"/>
          </a:p>
          <a:p>
            <a:pPr marL="285750" indent="-285750" algn="just">
              <a:buFont typeface="Arial" panose="020B0604020202020204" pitchFamily="34" charset="0"/>
              <a:buChar char="•"/>
            </a:pPr>
            <a:r>
              <a:rPr lang="en-US" sz="2400" dirty="0"/>
              <a:t>The great majority of Central Asian stateless persons  originate from within the Central Asia itself.  </a:t>
            </a:r>
            <a:endParaRPr lang="en-US" dirty="0"/>
          </a:p>
          <a:p>
            <a:endParaRPr lang="en-US" dirty="0"/>
          </a:p>
          <a:p>
            <a:pPr marL="285750" indent="-285750">
              <a:buFont typeface="Arial" panose="020B0604020202020204" pitchFamily="34" charset="0"/>
              <a:buChar char="•"/>
            </a:pPr>
            <a:endParaRPr lang="en-US" dirty="0"/>
          </a:p>
          <a:p>
            <a:r>
              <a:rPr lang="en-US" dirty="0"/>
              <a:t> </a:t>
            </a:r>
          </a:p>
          <a:p>
            <a:pPr marL="285750" indent="-285750">
              <a:buFont typeface="Arial" panose="020B0604020202020204" pitchFamily="34" charset="0"/>
              <a:buChar char="•"/>
            </a:pPr>
            <a:endParaRPr lang="ru-RU" dirty="0"/>
          </a:p>
        </p:txBody>
      </p:sp>
      <p:pic>
        <p:nvPicPr>
          <p:cNvPr id="1038" name="Picture 14" descr="PDF) Atlas of the Stateless: Facts and figures about exclusion and  displacement">
            <a:extLst>
              <a:ext uri="{FF2B5EF4-FFF2-40B4-BE49-F238E27FC236}">
                <a16:creationId xmlns:a16="http://schemas.microsoft.com/office/drawing/2014/main" id="{87F725DC-D6ED-4886-A445-0CECEEB02CD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0" b="6548"/>
          <a:stretch/>
        </p:blipFill>
        <p:spPr bwMode="auto">
          <a:xfrm>
            <a:off x="7669352" y="819030"/>
            <a:ext cx="4327367" cy="52199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3823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7C1A83D-7AAD-424C-AF4F-DD8B9B399CD4}"/>
              </a:ext>
            </a:extLst>
          </p:cNvPr>
          <p:cNvSpPr txBox="1"/>
          <p:nvPr/>
        </p:nvSpPr>
        <p:spPr>
          <a:xfrm>
            <a:off x="2290811" y="818352"/>
            <a:ext cx="4312118" cy="375386"/>
          </a:xfrm>
          <a:prstGeom prst="rect">
            <a:avLst/>
          </a:prstGeom>
          <a:noFill/>
        </p:spPr>
        <p:txBody>
          <a:bodyPr wrap="square" rtlCol="0">
            <a:spAutoFit/>
          </a:bodyPr>
          <a:lstStyle/>
          <a:p>
            <a:r>
              <a:rPr lang="en-US" b="1" dirty="0"/>
              <a:t>Statelessness in Central Asia</a:t>
            </a:r>
            <a:endParaRPr lang="ru-RU" b="1" dirty="0"/>
          </a:p>
        </p:txBody>
      </p:sp>
      <p:sp>
        <p:nvSpPr>
          <p:cNvPr id="3" name="TextBox 2">
            <a:extLst>
              <a:ext uri="{FF2B5EF4-FFF2-40B4-BE49-F238E27FC236}">
                <a16:creationId xmlns:a16="http://schemas.microsoft.com/office/drawing/2014/main" id="{A478374D-E759-4AB2-A2F6-98CD4EC05E77}"/>
              </a:ext>
            </a:extLst>
          </p:cNvPr>
          <p:cNvSpPr txBox="1"/>
          <p:nvPr/>
        </p:nvSpPr>
        <p:spPr>
          <a:xfrm>
            <a:off x="282341" y="1665171"/>
            <a:ext cx="9182501" cy="4801314"/>
          </a:xfrm>
          <a:prstGeom prst="rect">
            <a:avLst/>
          </a:prstGeom>
          <a:noFill/>
        </p:spPr>
        <p:txBody>
          <a:bodyPr wrap="square" rtlCol="0">
            <a:spAutoFit/>
          </a:bodyPr>
          <a:lstStyle/>
          <a:p>
            <a:pPr marL="285750" indent="-285750">
              <a:buFont typeface="Arial" panose="020B0604020202020204" pitchFamily="34" charset="0"/>
              <a:buChar char="•"/>
            </a:pPr>
            <a:r>
              <a:rPr lang="en-US" dirty="0"/>
              <a:t>Central Asia is making great progress in tackling the statelessness over the last years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In 2019, Kyrgyzstan became the first country in the world to resolve all statelessness in </a:t>
            </a:r>
          </a:p>
          <a:p>
            <a:pPr algn="just"/>
            <a:r>
              <a:rPr lang="en-US" dirty="0"/>
              <a:t>     its territory. The global hope is that the Kyrgyz example will be replicated </a:t>
            </a:r>
          </a:p>
          <a:p>
            <a:pPr algn="just"/>
            <a:r>
              <a:rPr lang="en-US" dirty="0"/>
              <a:t>     throughout the world as part of </a:t>
            </a:r>
            <a:r>
              <a:rPr lang="ru-RU" dirty="0"/>
              <a:t>#</a:t>
            </a:r>
            <a:r>
              <a:rPr lang="en-US" dirty="0"/>
              <a:t>IBELONG campaign launched by UNHCR in 2014</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Of all 5 Central Asian states, only Turkmenistan is a party to the 1954 Convention </a:t>
            </a:r>
          </a:p>
          <a:p>
            <a:r>
              <a:rPr lang="en-US" dirty="0"/>
              <a:t>     relating to the Status of Stateless Persons. From 2005 to 2015, Turkmenistan </a:t>
            </a:r>
          </a:p>
          <a:p>
            <a:r>
              <a:rPr lang="en-US" dirty="0"/>
              <a:t>     granted citizenship to 21 000 refugees and stateless persons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UNHCR supports the States’ efforts to develop safeguards against statelessness at </a:t>
            </a:r>
          </a:p>
          <a:p>
            <a:r>
              <a:rPr lang="en-US" dirty="0"/>
              <a:t>      birth, apply the universal definition of a stateless person, and establish </a:t>
            </a:r>
          </a:p>
          <a:p>
            <a:pPr algn="just"/>
            <a:r>
              <a:rPr lang="en-US" dirty="0"/>
              <a:t>      statelessness determination procedures in line with the international standards </a:t>
            </a:r>
          </a:p>
          <a:p>
            <a:pPr algn="just"/>
            <a:endParaRPr lang="en-US" dirty="0"/>
          </a:p>
          <a:p>
            <a:pPr algn="just"/>
            <a:endParaRPr lang="en-US" dirty="0"/>
          </a:p>
          <a:p>
            <a:pPr algn="just"/>
            <a:endParaRPr lang="en-US" dirty="0"/>
          </a:p>
          <a:p>
            <a:pPr marL="285750" indent="-285750">
              <a:buFont typeface="Arial" panose="020B0604020202020204" pitchFamily="34" charset="0"/>
              <a:buChar char="•"/>
            </a:pPr>
            <a:endParaRPr lang="ru-RU" dirty="0"/>
          </a:p>
        </p:txBody>
      </p:sp>
      <p:pic>
        <p:nvPicPr>
          <p:cNvPr id="2052" name="Picture 4" descr="IBelong logo">
            <a:extLst>
              <a:ext uri="{FF2B5EF4-FFF2-40B4-BE49-F238E27FC236}">
                <a16:creationId xmlns:a16="http://schemas.microsoft.com/office/drawing/2014/main" id="{74D11A21-7A8E-4124-A64C-B7D8F3DA77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77250" y="1742173"/>
            <a:ext cx="3612081" cy="36190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5346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1779D6F8-0EFB-4DF5-AC4C-0A53E6FB05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7091" y="872836"/>
            <a:ext cx="11762509" cy="5458691"/>
          </a:xfrm>
          <a:prstGeom prst="rect">
            <a:avLst/>
          </a:prstGeom>
        </p:spPr>
      </p:pic>
    </p:spTree>
    <p:extLst>
      <p:ext uri="{BB962C8B-B14F-4D97-AF65-F5344CB8AC3E}">
        <p14:creationId xmlns:p14="http://schemas.microsoft.com/office/powerpoint/2010/main" val="834235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2">
            <a:extLst>
              <a:ext uri="{FF2B5EF4-FFF2-40B4-BE49-F238E27FC236}">
                <a16:creationId xmlns:a16="http://schemas.microsoft.com/office/drawing/2014/main" id="{93992C7B-E7E7-4E8E-89B3-9B4F4DEB8A0B}"/>
              </a:ext>
            </a:extLst>
          </p:cNvPr>
          <p:cNvGraphicFramePr>
            <a:graphicFrameLocks noGrp="1"/>
          </p:cNvGraphicFramePr>
          <p:nvPr>
            <p:extLst>
              <p:ext uri="{D42A27DB-BD31-4B8C-83A1-F6EECF244321}">
                <p14:modId xmlns:p14="http://schemas.microsoft.com/office/powerpoint/2010/main" val="3371751123"/>
              </p:ext>
            </p:extLst>
          </p:nvPr>
        </p:nvGraphicFramePr>
        <p:xfrm>
          <a:off x="576943" y="1273629"/>
          <a:ext cx="10951028" cy="2260282"/>
        </p:xfrm>
        <a:graphic>
          <a:graphicData uri="http://schemas.openxmlformats.org/drawingml/2006/table">
            <a:tbl>
              <a:tblPr firstRow="1" bandRow="1">
                <a:tableStyleId>{BC89EF96-8CEA-46FF-86C4-4CE0E7609802}</a:tableStyleId>
              </a:tblPr>
              <a:tblGrid>
                <a:gridCol w="2154300">
                  <a:extLst>
                    <a:ext uri="{9D8B030D-6E8A-4147-A177-3AD203B41FA5}">
                      <a16:colId xmlns:a16="http://schemas.microsoft.com/office/drawing/2014/main" val="1754832580"/>
                    </a:ext>
                  </a:extLst>
                </a:gridCol>
                <a:gridCol w="333131">
                  <a:extLst>
                    <a:ext uri="{9D8B030D-6E8A-4147-A177-3AD203B41FA5}">
                      <a16:colId xmlns:a16="http://schemas.microsoft.com/office/drawing/2014/main" val="2082362045"/>
                    </a:ext>
                  </a:extLst>
                </a:gridCol>
                <a:gridCol w="1293984">
                  <a:extLst>
                    <a:ext uri="{9D8B030D-6E8A-4147-A177-3AD203B41FA5}">
                      <a16:colId xmlns:a16="http://schemas.microsoft.com/office/drawing/2014/main" val="2047702918"/>
                    </a:ext>
                  </a:extLst>
                </a:gridCol>
                <a:gridCol w="1293984">
                  <a:extLst>
                    <a:ext uri="{9D8B030D-6E8A-4147-A177-3AD203B41FA5}">
                      <a16:colId xmlns:a16="http://schemas.microsoft.com/office/drawing/2014/main" val="3944682010"/>
                    </a:ext>
                  </a:extLst>
                </a:gridCol>
                <a:gridCol w="1293984">
                  <a:extLst>
                    <a:ext uri="{9D8B030D-6E8A-4147-A177-3AD203B41FA5}">
                      <a16:colId xmlns:a16="http://schemas.microsoft.com/office/drawing/2014/main" val="2309307291"/>
                    </a:ext>
                  </a:extLst>
                </a:gridCol>
                <a:gridCol w="1293984">
                  <a:extLst>
                    <a:ext uri="{9D8B030D-6E8A-4147-A177-3AD203B41FA5}">
                      <a16:colId xmlns:a16="http://schemas.microsoft.com/office/drawing/2014/main" val="2683310497"/>
                    </a:ext>
                  </a:extLst>
                </a:gridCol>
                <a:gridCol w="1720464">
                  <a:extLst>
                    <a:ext uri="{9D8B030D-6E8A-4147-A177-3AD203B41FA5}">
                      <a16:colId xmlns:a16="http://schemas.microsoft.com/office/drawing/2014/main" val="2216873203"/>
                    </a:ext>
                  </a:extLst>
                </a:gridCol>
                <a:gridCol w="1567197">
                  <a:extLst>
                    <a:ext uri="{9D8B030D-6E8A-4147-A177-3AD203B41FA5}">
                      <a16:colId xmlns:a16="http://schemas.microsoft.com/office/drawing/2014/main" val="2294074757"/>
                    </a:ext>
                  </a:extLst>
                </a:gridCol>
              </a:tblGrid>
              <a:tr h="766762">
                <a:tc gridSpan="2">
                  <a:txBody>
                    <a:bodyPr/>
                    <a:lstStyle/>
                    <a:p>
                      <a:pPr algn="ctr"/>
                      <a:endParaRPr lang="ru-RU" sz="1600" dirty="0">
                        <a:latin typeface="Times New Roman" panose="02020603050405020304" pitchFamily="18" charset="0"/>
                        <a:cs typeface="Times New Roman" panose="02020603050405020304" pitchFamily="18" charset="0"/>
                      </a:endParaRPr>
                    </a:p>
                  </a:txBody>
                  <a:tcPr/>
                </a:tc>
                <a:tc hMerge="1">
                  <a:txBody>
                    <a:bodyPr/>
                    <a:lstStyle/>
                    <a:p>
                      <a:endParaRPr lang="ru-RU" dirty="0"/>
                    </a:p>
                  </a:txBody>
                  <a:tcPr/>
                </a:tc>
                <a:tc>
                  <a:txBody>
                    <a:bodyPr/>
                    <a:lstStyle/>
                    <a:p>
                      <a:pPr algn="ctr"/>
                      <a:r>
                        <a:rPr lang="en-US" sz="1600" dirty="0" err="1"/>
                        <a:t>Kazahstan</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t>The Kyrgyz Republic</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t>Tajikistan</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t>Turkmenistan</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t>Uzbekistan</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t>Total</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843942746"/>
                  </a:ext>
                </a:extLst>
              </a:tr>
              <a:tr h="311729">
                <a:tc rowSpan="2">
                  <a:txBody>
                    <a:bodyPr/>
                    <a:lstStyle/>
                    <a:p>
                      <a:pPr algn="ctr"/>
                      <a:r>
                        <a:rPr lang="en-US" sz="1600" dirty="0"/>
                        <a:t>Stateless persons</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t>I</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t>18,497</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t>135</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t>1,878</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t>3,459</a:t>
                      </a:r>
                      <a:r>
                        <a:rPr lang="ru-RU" sz="1600" baseline="30000" dirty="0"/>
                        <a:t>1</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a:t>108,535</a:t>
                      </a:r>
                      <a:r>
                        <a:rPr lang="ru-RU" sz="1600" baseline="30000" dirty="0"/>
                        <a:t>3</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a:t>132,504</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071820336"/>
                  </a:ext>
                </a:extLst>
              </a:tr>
              <a:tr h="311729">
                <a:tc vMerge="1">
                  <a:txBody>
                    <a:bodyPr/>
                    <a:lstStyle/>
                    <a:p>
                      <a:endParaRPr lang="ru-RU"/>
                    </a:p>
                  </a:txBody>
                  <a:tcPr/>
                </a:tc>
                <a:tc>
                  <a:txBody>
                    <a:bodyPr/>
                    <a:lstStyle/>
                    <a:p>
                      <a:pPr algn="ctr"/>
                      <a:r>
                        <a:rPr lang="en-US" sz="1600" dirty="0"/>
                        <a:t>R</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t>9,811</a:t>
                      </a:r>
                      <a:endParaRPr lang="en-US"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t>132</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t>79</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t>7,614</a:t>
                      </a:r>
                      <a:r>
                        <a:rPr lang="ru-RU" sz="1600" baseline="30000" dirty="0"/>
                        <a:t>2</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a:t>38,744</a:t>
                      </a:r>
                      <a:r>
                        <a:rPr lang="ru-RU" sz="1600" baseline="30000" dirty="0"/>
                        <a:t>4</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a:t>56,380</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819886338"/>
                  </a:ext>
                </a:extLst>
              </a:tr>
              <a:tr h="311729">
                <a:tc rowSpan="3">
                  <a:txBody>
                    <a:bodyPr/>
                    <a:lstStyle/>
                    <a:p>
                      <a:pPr algn="ctr"/>
                      <a:r>
                        <a:rPr lang="en-US" sz="1600" dirty="0"/>
                        <a:t>Individuals of Undetermined Nationality</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t>I</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a:t>6,556</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a:t>13,572</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a:t>48,943</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a:t>2,136</a:t>
                      </a:r>
                      <a:r>
                        <a:rPr lang="ru-RU" sz="1600" baseline="30000" dirty="0"/>
                        <a:t>1</a:t>
                      </a:r>
                      <a:endParaRPr lang="ru-RU" sz="1600" dirty="0">
                        <a:latin typeface="Times New Roman" panose="02020603050405020304" pitchFamily="18" charset="0"/>
                        <a:cs typeface="Times New Roman" panose="02020603050405020304" pitchFamily="18" charset="0"/>
                      </a:endParaRPr>
                    </a:p>
                  </a:txBody>
                  <a:tcPr/>
                </a:tc>
                <a:tc rowSpan="3">
                  <a:txBody>
                    <a:bodyPr/>
                    <a:lstStyle/>
                    <a:p>
                      <a:pPr algn="ctr"/>
                      <a:r>
                        <a:rPr lang="en-US" sz="1600" dirty="0"/>
                        <a:t>NA</a:t>
                      </a:r>
                      <a:endParaRPr lang="ru-RU" sz="1600" dirty="0">
                        <a:latin typeface="Times New Roman" panose="02020603050405020304" pitchFamily="18" charset="0"/>
                        <a:cs typeface="Times New Roman" panose="02020603050405020304" pitchFamily="18" charset="0"/>
                      </a:endParaRPr>
                    </a:p>
                  </a:txBody>
                  <a:tcPr/>
                </a:tc>
                <a:tc rowSpan="2">
                  <a:txBody>
                    <a:bodyPr/>
                    <a:lstStyle/>
                    <a:p>
                      <a:pPr algn="ctr"/>
                      <a:r>
                        <a:rPr lang="en-US" sz="1600" dirty="0"/>
                        <a:t>71,207</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903889354"/>
                  </a:ext>
                </a:extLst>
              </a:tr>
              <a:tr h="93764">
                <a:tc vMerge="1">
                  <a:txBody>
                    <a:bodyPr/>
                    <a:lstStyle/>
                    <a:p>
                      <a:endParaRPr lang="ru-RU"/>
                    </a:p>
                  </a:txBody>
                  <a:tcPr/>
                </a:tc>
                <a:tc rowSpan="2">
                  <a:txBody>
                    <a:bodyPr/>
                    <a:lstStyle/>
                    <a:p>
                      <a:pPr algn="ctr"/>
                      <a:r>
                        <a:rPr lang="en-US" sz="1600"/>
                        <a:t>R</a:t>
                      </a:r>
                      <a:endParaRPr lang="ru-RU" sz="1600" dirty="0">
                        <a:latin typeface="Times New Roman" panose="02020603050405020304" pitchFamily="18" charset="0"/>
                        <a:cs typeface="Times New Roman" panose="02020603050405020304" pitchFamily="18" charset="0"/>
                      </a:endParaRPr>
                    </a:p>
                  </a:txBody>
                  <a:tcPr/>
                </a:tc>
                <a:tc rowSpan="2">
                  <a:txBody>
                    <a:bodyPr/>
                    <a:lstStyle/>
                    <a:p>
                      <a:pPr algn="ctr"/>
                      <a:r>
                        <a:rPr lang="ru-RU" sz="1600"/>
                        <a:t>2,030</a:t>
                      </a:r>
                      <a:endParaRPr lang="ru-RU" sz="1600" dirty="0">
                        <a:latin typeface="Times New Roman" panose="02020603050405020304" pitchFamily="18" charset="0"/>
                        <a:cs typeface="Times New Roman" panose="02020603050405020304" pitchFamily="18" charset="0"/>
                      </a:endParaRPr>
                    </a:p>
                  </a:txBody>
                  <a:tcPr/>
                </a:tc>
                <a:tc rowSpan="2">
                  <a:txBody>
                    <a:bodyPr/>
                    <a:lstStyle/>
                    <a:p>
                      <a:pPr algn="ctr"/>
                      <a:r>
                        <a:rPr lang="ru-RU" sz="1600" dirty="0"/>
                        <a:t>13,557</a:t>
                      </a:r>
                      <a:endParaRPr lang="ru-RU" sz="1600" dirty="0">
                        <a:latin typeface="Times New Roman" panose="02020603050405020304" pitchFamily="18" charset="0"/>
                        <a:cs typeface="Times New Roman" panose="02020603050405020304" pitchFamily="18" charset="0"/>
                      </a:endParaRPr>
                    </a:p>
                  </a:txBody>
                  <a:tcPr/>
                </a:tc>
                <a:tc rowSpan="2">
                  <a:txBody>
                    <a:bodyPr/>
                    <a:lstStyle/>
                    <a:p>
                      <a:pPr algn="ctr"/>
                      <a:r>
                        <a:rPr lang="ru-RU" sz="1600"/>
                        <a:t>44,425</a:t>
                      </a:r>
                      <a:endParaRPr lang="ru-RU" sz="1600" dirty="0">
                        <a:latin typeface="Times New Roman" panose="02020603050405020304" pitchFamily="18" charset="0"/>
                        <a:cs typeface="Times New Roman" panose="02020603050405020304" pitchFamily="18" charset="0"/>
                      </a:endParaRPr>
                    </a:p>
                  </a:txBody>
                  <a:tcPr/>
                </a:tc>
                <a:tc rowSpan="2">
                  <a:txBody>
                    <a:bodyPr/>
                    <a:lstStyle/>
                    <a:p>
                      <a:pPr algn="ctr"/>
                      <a:r>
                        <a:rPr lang="ru-RU" sz="1600" dirty="0"/>
                        <a:t>227</a:t>
                      </a:r>
                      <a:endParaRPr lang="ru-RU" sz="1600" dirty="0">
                        <a:latin typeface="Times New Roman" panose="02020603050405020304" pitchFamily="18" charset="0"/>
                        <a:cs typeface="Times New Roman" panose="02020603050405020304" pitchFamily="18" charset="0"/>
                      </a:endParaRPr>
                    </a:p>
                  </a:txBody>
                  <a:tcPr/>
                </a:tc>
                <a:tc vMerge="1">
                  <a:txBody>
                    <a:bodyPr/>
                    <a:lstStyle/>
                    <a:p>
                      <a:endParaRPr lang="ru-RU"/>
                    </a:p>
                  </a:txBody>
                  <a:tcPr/>
                </a:tc>
                <a:tc vMerge="1">
                  <a:txBody>
                    <a:bodyPr/>
                    <a:lstStyle/>
                    <a:p>
                      <a:pPr algn="ct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74621504"/>
                  </a:ext>
                </a:extLst>
              </a:tr>
              <a:tr h="359659">
                <a:tc vMerge="1">
                  <a:txBody>
                    <a:bodyPr/>
                    <a:lstStyle/>
                    <a:p>
                      <a:endParaRPr lang="ru-RU"/>
                    </a:p>
                  </a:txBody>
                  <a:tcPr/>
                </a:tc>
                <a:tc vMerge="1">
                  <a:txBody>
                    <a:bodyPr/>
                    <a:lstStyle/>
                    <a:p>
                      <a:pPr algn="ctr"/>
                      <a:r>
                        <a:rPr lang="en-US" sz="1600" dirty="0">
                          <a:latin typeface="Times New Roman" panose="02020603050405020304" pitchFamily="18" charset="0"/>
                          <a:cs typeface="Times New Roman" panose="02020603050405020304" pitchFamily="18" charset="0"/>
                        </a:rPr>
                        <a:t>R</a:t>
                      </a:r>
                      <a:endParaRPr lang="ru-RU" sz="1600" dirty="0">
                        <a:latin typeface="Times New Roman" panose="02020603050405020304" pitchFamily="18" charset="0"/>
                        <a:cs typeface="Times New Roman" panose="02020603050405020304" pitchFamily="18" charset="0"/>
                      </a:endParaRPr>
                    </a:p>
                  </a:txBody>
                  <a:tcPr>
                    <a:solidFill>
                      <a:srgbClr val="00B050"/>
                    </a:solidFill>
                  </a:tcPr>
                </a:tc>
                <a:tc vMerge="1">
                  <a:txBody>
                    <a:bodyPr/>
                    <a:lstStyle/>
                    <a:p>
                      <a:pPr algn="ctr"/>
                      <a:r>
                        <a:rPr lang="ru-RU" sz="1600" dirty="0">
                          <a:latin typeface="Times New Roman" panose="02020603050405020304" pitchFamily="18" charset="0"/>
                          <a:cs typeface="Times New Roman" panose="02020603050405020304" pitchFamily="18" charset="0"/>
                        </a:rPr>
                        <a:t>2,030</a:t>
                      </a:r>
                    </a:p>
                  </a:txBody>
                  <a:tcPr/>
                </a:tc>
                <a:tc vMerge="1">
                  <a:txBody>
                    <a:bodyPr/>
                    <a:lstStyle/>
                    <a:p>
                      <a:pPr algn="ctr"/>
                      <a:r>
                        <a:rPr lang="ru-RU" sz="1600" dirty="0">
                          <a:latin typeface="Times New Roman" panose="02020603050405020304" pitchFamily="18" charset="0"/>
                          <a:cs typeface="Times New Roman" panose="02020603050405020304" pitchFamily="18" charset="0"/>
                        </a:rPr>
                        <a:t>13,557</a:t>
                      </a:r>
                    </a:p>
                  </a:txBody>
                  <a:tcPr/>
                </a:tc>
                <a:tc vMerge="1">
                  <a:txBody>
                    <a:bodyPr/>
                    <a:lstStyle/>
                    <a:p>
                      <a:pPr algn="ctr"/>
                      <a:r>
                        <a:rPr lang="ru-RU" sz="1600" dirty="0">
                          <a:latin typeface="Times New Roman" panose="02020603050405020304" pitchFamily="18" charset="0"/>
                          <a:cs typeface="Times New Roman" panose="02020603050405020304" pitchFamily="18" charset="0"/>
                        </a:rPr>
                        <a:t>44,425</a:t>
                      </a:r>
                    </a:p>
                  </a:txBody>
                  <a:tcPr/>
                </a:tc>
                <a:tc vMerge="1">
                  <a:txBody>
                    <a:bodyPr/>
                    <a:lstStyle/>
                    <a:p>
                      <a:pPr algn="ctr"/>
                      <a:r>
                        <a:rPr lang="ru-RU" sz="1600" dirty="0">
                          <a:latin typeface="Times New Roman" panose="02020603050405020304" pitchFamily="18" charset="0"/>
                          <a:cs typeface="Times New Roman" panose="02020603050405020304" pitchFamily="18" charset="0"/>
                        </a:rPr>
                        <a:t>227</a:t>
                      </a:r>
                    </a:p>
                  </a:txBody>
                  <a:tcPr/>
                </a:tc>
                <a:tc vMerge="1">
                  <a:txBody>
                    <a:bodyPr/>
                    <a:lstStyle/>
                    <a:p>
                      <a:endParaRPr lang="ru-RU" dirty="0"/>
                    </a:p>
                  </a:txBody>
                  <a:tcPr/>
                </a:tc>
                <a:tc>
                  <a:txBody>
                    <a:bodyPr/>
                    <a:lstStyle/>
                    <a:p>
                      <a:pPr algn="ctr"/>
                      <a:r>
                        <a:rPr lang="en-US" sz="1600" dirty="0"/>
                        <a:t>60,239</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473125553"/>
                  </a:ext>
                </a:extLst>
              </a:tr>
            </a:tbl>
          </a:graphicData>
        </a:graphic>
      </p:graphicFrame>
      <p:sp>
        <p:nvSpPr>
          <p:cNvPr id="3" name="TextBox 2">
            <a:extLst>
              <a:ext uri="{FF2B5EF4-FFF2-40B4-BE49-F238E27FC236}">
                <a16:creationId xmlns:a16="http://schemas.microsoft.com/office/drawing/2014/main" id="{8065882B-8319-4F34-B3C0-5415C5BB38AC}"/>
              </a:ext>
            </a:extLst>
          </p:cNvPr>
          <p:cNvSpPr txBox="1"/>
          <p:nvPr/>
        </p:nvSpPr>
        <p:spPr>
          <a:xfrm>
            <a:off x="1632856" y="174172"/>
            <a:ext cx="9355446" cy="707886"/>
          </a:xfrm>
          <a:prstGeom prst="rect">
            <a:avLst/>
          </a:prstGeom>
          <a:noFill/>
        </p:spPr>
        <p:txBody>
          <a:bodyPr wrap="none" rtlCol="0">
            <a:spAutoFit/>
          </a:bodyPr>
          <a:lstStyle/>
          <a:p>
            <a:r>
              <a:rPr lang="en-US" sz="2000" dirty="0">
                <a:latin typeface="Times New Roman" panose="02020603050405020304" pitchFamily="18" charset="0"/>
                <a:cs typeface="Times New Roman" panose="02020603050405020304" pitchFamily="18" charset="0"/>
              </a:rPr>
              <a:t>CUMULATIVE FIGURES OF PERSONS IN STATELESSNESS SITUATION </a:t>
            </a:r>
          </a:p>
          <a:p>
            <a:r>
              <a:rPr lang="en-US" sz="2000" dirty="0">
                <a:latin typeface="Times New Roman" panose="02020603050405020304" pitchFamily="18" charset="0"/>
                <a:cs typeface="Times New Roman" panose="02020603050405020304" pitchFamily="18" charset="0"/>
              </a:rPr>
              <a:t>Period: Since the start of the #Belong Campaign in 2014 and through 31 December 2020 </a:t>
            </a:r>
            <a:endParaRPr lang="ru-RU" sz="20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F1E94BF7-916D-4415-BD4D-34EDD845DDFE}"/>
              </a:ext>
            </a:extLst>
          </p:cNvPr>
          <p:cNvSpPr txBox="1"/>
          <p:nvPr/>
        </p:nvSpPr>
        <p:spPr>
          <a:xfrm>
            <a:off x="725150" y="3715889"/>
            <a:ext cx="1815411" cy="369332"/>
          </a:xfrm>
          <a:prstGeom prst="rect">
            <a:avLst/>
          </a:prstGeom>
          <a:solidFill>
            <a:srgbClr val="FF0000"/>
          </a:solidFill>
        </p:spPr>
        <p:txBody>
          <a:bodyPr wrap="square" rtlCol="0">
            <a:spAutoFit/>
          </a:bodyPr>
          <a:lstStyle/>
          <a:p>
            <a:pPr algn="ctr"/>
            <a:r>
              <a:rPr lang="en-US" dirty="0">
                <a:solidFill>
                  <a:schemeClr val="bg1"/>
                </a:solidFill>
                <a:latin typeface="Times New Roman" panose="02020603050405020304" pitchFamily="18" charset="0"/>
                <a:cs typeface="Times New Roman" panose="02020603050405020304" pitchFamily="18" charset="0"/>
              </a:rPr>
              <a:t>IDENTIFIED</a:t>
            </a:r>
            <a:endParaRPr lang="ru-RU" dirty="0">
              <a:solidFill>
                <a:schemeClr val="bg1"/>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5B43F1B7-C64B-4AE3-A93A-CEE014F6E341}"/>
              </a:ext>
            </a:extLst>
          </p:cNvPr>
          <p:cNvSpPr txBox="1"/>
          <p:nvPr/>
        </p:nvSpPr>
        <p:spPr>
          <a:xfrm>
            <a:off x="576943" y="4190999"/>
            <a:ext cx="5382417" cy="646331"/>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Identification exercise undertaken by the joint work</a:t>
            </a:r>
          </a:p>
          <a:p>
            <a:r>
              <a:rPr lang="en-US" dirty="0">
                <a:latin typeface="Times New Roman" panose="02020603050405020304" pitchFamily="18" charset="0"/>
                <a:cs typeface="Times New Roman" panose="02020603050405020304" pitchFamily="18" charset="0"/>
              </a:rPr>
              <a:t>Of UNHCR, partners and governmental counterparts </a:t>
            </a:r>
            <a:endParaRPr lang="ru-RU"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D7AA0F7B-BB8C-4669-A62B-A8242EA89057}"/>
              </a:ext>
            </a:extLst>
          </p:cNvPr>
          <p:cNvSpPr txBox="1"/>
          <p:nvPr/>
        </p:nvSpPr>
        <p:spPr>
          <a:xfrm>
            <a:off x="572750" y="4894253"/>
            <a:ext cx="301686" cy="1200329"/>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1</a:t>
            </a:r>
          </a:p>
          <a:p>
            <a:r>
              <a:rPr lang="en-US" dirty="0">
                <a:latin typeface="Times New Roman" panose="02020603050405020304" pitchFamily="18" charset="0"/>
                <a:cs typeface="Times New Roman" panose="02020603050405020304" pitchFamily="18" charset="0"/>
              </a:rPr>
              <a:t>2</a:t>
            </a:r>
          </a:p>
          <a:p>
            <a:r>
              <a:rPr lang="en-US" dirty="0">
                <a:latin typeface="Times New Roman" panose="02020603050405020304" pitchFamily="18" charset="0"/>
                <a:cs typeface="Times New Roman" panose="02020603050405020304" pitchFamily="18" charset="0"/>
              </a:rPr>
              <a:t>3</a:t>
            </a:r>
          </a:p>
          <a:p>
            <a:r>
              <a:rPr lang="en-US" dirty="0">
                <a:latin typeface="Times New Roman" panose="02020603050405020304" pitchFamily="18" charset="0"/>
                <a:cs typeface="Times New Roman" panose="02020603050405020304" pitchFamily="18" charset="0"/>
              </a:rPr>
              <a:t>4</a:t>
            </a:r>
          </a:p>
        </p:txBody>
      </p:sp>
      <p:sp>
        <p:nvSpPr>
          <p:cNvPr id="7" name="TextBox 6">
            <a:extLst>
              <a:ext uri="{FF2B5EF4-FFF2-40B4-BE49-F238E27FC236}">
                <a16:creationId xmlns:a16="http://schemas.microsoft.com/office/drawing/2014/main" id="{3AE76109-F695-470C-918C-C4CBFC47DCA8}"/>
              </a:ext>
            </a:extLst>
          </p:cNvPr>
          <p:cNvSpPr txBox="1"/>
          <p:nvPr/>
        </p:nvSpPr>
        <p:spPr>
          <a:xfrm>
            <a:off x="874436" y="4894253"/>
            <a:ext cx="9220537" cy="1477328"/>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Based on partner organization data</a:t>
            </a:r>
          </a:p>
          <a:p>
            <a:r>
              <a:rPr lang="en-US" dirty="0">
                <a:latin typeface="Times New Roman" panose="02020603050405020304" pitchFamily="18" charset="0"/>
                <a:cs typeface="Times New Roman" panose="02020603050405020304" pitchFamily="18" charset="0"/>
              </a:rPr>
              <a:t>Number of naturalized stateless persons by the Governmental of Turkmenistan</a:t>
            </a:r>
          </a:p>
          <a:p>
            <a:r>
              <a:rPr lang="en-US" dirty="0">
                <a:latin typeface="Times New Roman" panose="02020603050405020304" pitchFamily="18" charset="0"/>
                <a:cs typeface="Times New Roman" panose="02020603050405020304" pitchFamily="18" charset="0"/>
              </a:rPr>
              <a:t>Statistical data as of November 2020 reported by the Government of Uzbekistan in January 2021</a:t>
            </a:r>
          </a:p>
          <a:p>
            <a:r>
              <a:rPr lang="en-US" dirty="0">
                <a:latin typeface="Times New Roman" panose="02020603050405020304" pitchFamily="18" charset="0"/>
                <a:cs typeface="Times New Roman" panose="02020603050405020304" pitchFamily="18" charset="0"/>
              </a:rPr>
              <a:t>Number of naturalized persons by the Governmental of Uzbekistan</a:t>
            </a:r>
          </a:p>
          <a:p>
            <a:endParaRPr lang="ru-RU"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FEADD0C7-6DA6-46C3-A013-DB27D8457B65}"/>
              </a:ext>
            </a:extLst>
          </p:cNvPr>
          <p:cNvSpPr txBox="1"/>
          <p:nvPr/>
        </p:nvSpPr>
        <p:spPr>
          <a:xfrm>
            <a:off x="7391400" y="3715889"/>
            <a:ext cx="1368965" cy="369332"/>
          </a:xfrm>
          <a:prstGeom prst="rect">
            <a:avLst/>
          </a:prstGeom>
          <a:solidFill>
            <a:srgbClr val="00B050"/>
          </a:solidFill>
        </p:spPr>
        <p:txBody>
          <a:bodyPr wrap="none" rtlCol="0">
            <a:spAutoFit/>
          </a:bodyPr>
          <a:lstStyle/>
          <a:p>
            <a:r>
              <a:rPr lang="en-US" dirty="0">
                <a:latin typeface="Times New Roman" panose="02020603050405020304" pitchFamily="18" charset="0"/>
                <a:cs typeface="Times New Roman" panose="02020603050405020304" pitchFamily="18" charset="0"/>
              </a:rPr>
              <a:t>RESOLVED</a:t>
            </a:r>
            <a:endParaRPr lang="ru-RU"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670FA4AE-F7F5-4254-B6A4-DBA1045309EC}"/>
              </a:ext>
            </a:extLst>
          </p:cNvPr>
          <p:cNvSpPr txBox="1"/>
          <p:nvPr/>
        </p:nvSpPr>
        <p:spPr>
          <a:xfrm>
            <a:off x="7097486" y="4190999"/>
            <a:ext cx="2769156" cy="646331"/>
          </a:xfrm>
          <a:prstGeom prst="rect">
            <a:avLst/>
          </a:prstGeom>
          <a:noFill/>
        </p:spPr>
        <p:txBody>
          <a:bodyPr wrap="none" rtlCol="0">
            <a:spAutoFit/>
          </a:bodyPr>
          <a:lstStyle/>
          <a:p>
            <a:r>
              <a:rPr lang="en-US" dirty="0"/>
              <a:t>The authorities grant</a:t>
            </a:r>
          </a:p>
          <a:p>
            <a:r>
              <a:rPr lang="en-US" dirty="0"/>
              <a:t>nationality to the individual</a:t>
            </a:r>
            <a:endParaRPr lang="ru-RU" dirty="0"/>
          </a:p>
        </p:txBody>
      </p:sp>
    </p:spTree>
    <p:extLst>
      <p:ext uri="{BB962C8B-B14F-4D97-AF65-F5344CB8AC3E}">
        <p14:creationId xmlns:p14="http://schemas.microsoft.com/office/powerpoint/2010/main" val="39248218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DE0E1D-9005-4595-B241-223DB8CF0B76}"/>
              </a:ext>
            </a:extLst>
          </p:cNvPr>
          <p:cNvSpPr txBox="1"/>
          <p:nvPr/>
        </p:nvSpPr>
        <p:spPr>
          <a:xfrm>
            <a:off x="4032985" y="956474"/>
            <a:ext cx="5476775" cy="369332"/>
          </a:xfrm>
          <a:prstGeom prst="rect">
            <a:avLst/>
          </a:prstGeom>
          <a:noFill/>
        </p:spPr>
        <p:txBody>
          <a:bodyPr wrap="square" rtlCol="0">
            <a:spAutoFit/>
          </a:bodyPr>
          <a:lstStyle/>
          <a:p>
            <a:r>
              <a:rPr lang="en-US" b="1" dirty="0"/>
              <a:t>Statelessness in Uzbekistan</a:t>
            </a:r>
            <a:endParaRPr lang="ru-RU" b="1" dirty="0"/>
          </a:p>
        </p:txBody>
      </p:sp>
      <p:sp>
        <p:nvSpPr>
          <p:cNvPr id="4" name="TextBox 3">
            <a:extLst>
              <a:ext uri="{FF2B5EF4-FFF2-40B4-BE49-F238E27FC236}">
                <a16:creationId xmlns:a16="http://schemas.microsoft.com/office/drawing/2014/main" id="{645A1D44-3C5C-4100-97A3-706FCCBF3564}"/>
              </a:ext>
            </a:extLst>
          </p:cNvPr>
          <p:cNvSpPr txBox="1"/>
          <p:nvPr/>
        </p:nvSpPr>
        <p:spPr>
          <a:xfrm>
            <a:off x="914400" y="1703672"/>
            <a:ext cx="10096901" cy="3693319"/>
          </a:xfrm>
          <a:prstGeom prst="rect">
            <a:avLst/>
          </a:prstGeom>
          <a:noFill/>
        </p:spPr>
        <p:txBody>
          <a:bodyPr wrap="square" rtlCol="0">
            <a:spAutoFit/>
          </a:bodyPr>
          <a:lstStyle/>
          <a:p>
            <a:pPr marL="285750" indent="-285750">
              <a:buFont typeface="Arial" panose="020B0604020202020204" pitchFamily="34" charset="0"/>
              <a:buChar char="•"/>
            </a:pPr>
            <a:r>
              <a:rPr lang="en-US" dirty="0"/>
              <a:t>Uzbekistan is a country with the largest number of stateless persons in Central Asia</a:t>
            </a:r>
          </a:p>
          <a:p>
            <a:r>
              <a:rPr lang="ru-RU" dirty="0"/>
              <a:t> </a:t>
            </a:r>
            <a:endParaRPr lang="en-US" dirty="0"/>
          </a:p>
          <a:p>
            <a:pPr marL="285750" indent="-285750">
              <a:buFont typeface="Arial" panose="020B0604020202020204" pitchFamily="34" charset="0"/>
              <a:buChar char="•"/>
            </a:pPr>
            <a:r>
              <a:rPr lang="en-US" dirty="0"/>
              <a:t>New mechanisms of tackling the issues of statelessness in Uzbekistan</a:t>
            </a:r>
          </a:p>
          <a:p>
            <a:endParaRPr lang="en-US" dirty="0"/>
          </a:p>
          <a:p>
            <a:pPr marL="285750" indent="-285750">
              <a:buFont typeface="Arial" panose="020B0604020202020204" pitchFamily="34" charset="0"/>
              <a:buChar char="•"/>
            </a:pPr>
            <a:r>
              <a:rPr lang="en-US" dirty="0"/>
              <a:t>Major changes in the reduction of statelessness in Uzbekistan over the last years:</a:t>
            </a:r>
          </a:p>
          <a:p>
            <a:r>
              <a:rPr lang="en-US" dirty="0"/>
              <a:t>     -In support of the call of the UN Secretary-General for strong measures to reduce the        </a:t>
            </a:r>
          </a:p>
          <a:p>
            <a:r>
              <a:rPr lang="en-US" dirty="0"/>
              <a:t>     number of stateless persons, 50 000 people granted Uzbek citizenship in 2020.</a:t>
            </a:r>
          </a:p>
          <a:p>
            <a:r>
              <a:rPr lang="en-US" dirty="0"/>
              <a:t>     -In the Presidential elections on 24 October 2021, more that 22 000 citizens of Uzbekistan, </a:t>
            </a:r>
          </a:p>
          <a:p>
            <a:r>
              <a:rPr lang="en-US" dirty="0"/>
              <a:t>     for the first time have realized their right to vote as a result of obtaining Uzbek citizenship.</a:t>
            </a:r>
          </a:p>
          <a:p>
            <a:r>
              <a:rPr lang="en-US" dirty="0"/>
              <a:t>     -Uzbekistan’s commitment made at the 46</a:t>
            </a:r>
            <a:r>
              <a:rPr lang="en-US" baseline="30000" dirty="0"/>
              <a:t>th</a:t>
            </a:r>
            <a:r>
              <a:rPr lang="en-US" dirty="0"/>
              <a:t> Session of the UN Human Rights Council.  </a:t>
            </a:r>
          </a:p>
          <a:p>
            <a:endParaRPr lang="en-US" dirty="0"/>
          </a:p>
          <a:p>
            <a:r>
              <a:rPr lang="en-US" dirty="0"/>
              <a:t>     </a:t>
            </a:r>
          </a:p>
          <a:p>
            <a:endParaRPr lang="ru-RU" dirty="0"/>
          </a:p>
        </p:txBody>
      </p:sp>
    </p:spTree>
    <p:extLst>
      <p:ext uri="{BB962C8B-B14F-4D97-AF65-F5344CB8AC3E}">
        <p14:creationId xmlns:p14="http://schemas.microsoft.com/office/powerpoint/2010/main" val="308639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BEAE402-B460-4DBD-8637-FE0E094F3D0A}"/>
              </a:ext>
            </a:extLst>
          </p:cNvPr>
          <p:cNvSpPr txBox="1"/>
          <p:nvPr/>
        </p:nvSpPr>
        <p:spPr>
          <a:xfrm>
            <a:off x="4379495" y="279133"/>
            <a:ext cx="4947385" cy="646331"/>
          </a:xfrm>
          <a:prstGeom prst="rect">
            <a:avLst/>
          </a:prstGeom>
          <a:noFill/>
        </p:spPr>
        <p:txBody>
          <a:bodyPr wrap="square" rtlCol="0">
            <a:spAutoFit/>
          </a:bodyPr>
          <a:lstStyle/>
          <a:p>
            <a:r>
              <a:rPr lang="en-US" b="1" dirty="0"/>
              <a:t>Definitional challenges of statelessness</a:t>
            </a:r>
            <a:endParaRPr lang="ru-RU" b="1" dirty="0"/>
          </a:p>
          <a:p>
            <a:endParaRPr lang="ru-RU" dirty="0"/>
          </a:p>
        </p:txBody>
      </p:sp>
      <p:sp>
        <p:nvSpPr>
          <p:cNvPr id="3" name="TextBox 2">
            <a:extLst>
              <a:ext uri="{FF2B5EF4-FFF2-40B4-BE49-F238E27FC236}">
                <a16:creationId xmlns:a16="http://schemas.microsoft.com/office/drawing/2014/main" id="{9AE66344-EEDE-4393-BE58-8B1845A33613}"/>
              </a:ext>
            </a:extLst>
          </p:cNvPr>
          <p:cNvSpPr txBox="1"/>
          <p:nvPr/>
        </p:nvSpPr>
        <p:spPr>
          <a:xfrm>
            <a:off x="471639" y="727309"/>
            <a:ext cx="11636943" cy="5632311"/>
          </a:xfrm>
          <a:prstGeom prst="rect">
            <a:avLst/>
          </a:prstGeom>
          <a:noFill/>
        </p:spPr>
        <p:txBody>
          <a:bodyPr wrap="square" rtlCol="0">
            <a:spAutoFit/>
          </a:bodyPr>
          <a:lstStyle/>
          <a:p>
            <a:pPr marL="285750" indent="-285750">
              <a:buFont typeface="Arial" panose="020B0604020202020204" pitchFamily="34" charset="0"/>
              <a:buChar char="•"/>
            </a:pPr>
            <a:r>
              <a:rPr lang="en-US" dirty="0"/>
              <a:t>Article 3 of the law of Uzbekistan ‘On Citizenship of the Republic of Uzbekistan’ of February 2020 defines a stateless person as “a person who permanently resides in the territory of the Republic of Uzbekistan, is not a citizen of Uzbekistan and does not have evidence of his belonging to the citizenship of a foreign state”. </a:t>
            </a:r>
          </a:p>
          <a:p>
            <a:endParaRPr lang="en-US" dirty="0"/>
          </a:p>
          <a:p>
            <a:pPr marL="285750" indent="-285750">
              <a:buFont typeface="Arial" panose="020B0604020202020204" pitchFamily="34" charset="0"/>
              <a:buChar char="•"/>
            </a:pPr>
            <a:r>
              <a:rPr lang="en-US" dirty="0"/>
              <a:t>It is different from the definition of the stateless person found in Article 1 of the 1954 Convention on the Status of Stateless Persons, which defines a stateless person as “a person who is not considered as a national by any State under the operation of its law. </a:t>
            </a:r>
          </a:p>
          <a:p>
            <a:endParaRPr lang="en-US" dirty="0"/>
          </a:p>
          <a:p>
            <a:pPr marL="285750" indent="-285750">
              <a:buFont typeface="Arial" panose="020B0604020202020204" pitchFamily="34" charset="0"/>
              <a:buChar char="•"/>
            </a:pPr>
            <a:r>
              <a:rPr lang="en-US" dirty="0"/>
              <a:t>Main differences in these two definitions of stateless persons are:</a:t>
            </a:r>
          </a:p>
          <a:p>
            <a:r>
              <a:rPr lang="en-US" dirty="0"/>
              <a:t>      a. international definition doesn’t require that the person is permanently residing in the state that recognizes his or her </a:t>
            </a:r>
          </a:p>
          <a:p>
            <a:r>
              <a:rPr lang="en-US" dirty="0"/>
              <a:t>          statelessness</a:t>
            </a:r>
          </a:p>
          <a:p>
            <a:endParaRPr lang="en-US" dirty="0"/>
          </a:p>
          <a:p>
            <a:r>
              <a:rPr lang="en-US" dirty="0"/>
              <a:t>      b. the international definition is less rooted in the issue of evidence</a:t>
            </a:r>
          </a:p>
          <a:p>
            <a:r>
              <a:rPr lang="en-US" dirty="0"/>
              <a:t>      c. Uzbek definition does not capture the universality of the international definition of stateless persons</a:t>
            </a:r>
          </a:p>
          <a:p>
            <a:endParaRPr lang="en-US" dirty="0"/>
          </a:p>
          <a:p>
            <a:r>
              <a:rPr lang="en-US" dirty="0"/>
              <a:t>      d. definition of stateless person as currently embedded in the Citizenship Law of Uzbekistan most likely not include</a:t>
            </a:r>
          </a:p>
          <a:p>
            <a:r>
              <a:rPr lang="en-US" dirty="0"/>
              <a:t>           someone who is stateless outside of Uzbekistan, if such a person lacks a permanent residence status in </a:t>
            </a:r>
            <a:r>
              <a:rPr lang="en-US" dirty="0" err="1"/>
              <a:t>Uzb.n</a:t>
            </a:r>
            <a:r>
              <a:rPr lang="en-US" dirty="0"/>
              <a:t>. </a:t>
            </a:r>
          </a:p>
          <a:p>
            <a:r>
              <a:rPr lang="en-US" dirty="0"/>
              <a:t>           Thus, someone who is stateless in Kazakhstan or Russia is not necessarily stateless according to the Citizenship</a:t>
            </a:r>
          </a:p>
          <a:p>
            <a:r>
              <a:rPr lang="en-US" dirty="0"/>
              <a:t>           Law of Uzbekistan, which requires permanent residence.  </a:t>
            </a:r>
          </a:p>
          <a:p>
            <a:endParaRPr lang="ru-RU" dirty="0"/>
          </a:p>
        </p:txBody>
      </p:sp>
    </p:spTree>
    <p:extLst>
      <p:ext uri="{BB962C8B-B14F-4D97-AF65-F5344CB8AC3E}">
        <p14:creationId xmlns:p14="http://schemas.microsoft.com/office/powerpoint/2010/main" val="994557848"/>
      </p:ext>
    </p:extLst>
  </p:cSld>
  <p:clrMapOvr>
    <a:masterClrMapping/>
  </p:clrMapOvr>
</p:sld>
</file>

<file path=ppt/theme/theme1.xml><?xml version="1.0" encoding="utf-8"?>
<a:theme xmlns:a="http://schemas.openxmlformats.org/drawingml/2006/main" name="Ретро">
  <a:themeElements>
    <a:clrScheme name="Синий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5520</TotalTime>
  <Words>1661</Words>
  <Application>Microsoft Office PowerPoint</Application>
  <PresentationFormat>Widescreen</PresentationFormat>
  <Paragraphs>187</Paragraphs>
  <Slides>15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Times New Roman</vt:lpstr>
      <vt:lpstr>Ретро</vt:lpstr>
      <vt:lpstr>  Improving international mechanisms  of protecting the rights of stateless persons  and migrant workers.  (The case of Uzbekistan).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Impact of Covid-19 Pandemic on the Conduct of International Politics</dc:title>
  <dc:creator>Lenovo</dc:creator>
  <cp:lastModifiedBy>GAHRAMANOVA Matanat</cp:lastModifiedBy>
  <cp:revision>125</cp:revision>
  <dcterms:created xsi:type="dcterms:W3CDTF">2021-12-03T09:00:38Z</dcterms:created>
  <dcterms:modified xsi:type="dcterms:W3CDTF">2022-01-24T08:09:58Z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5b15e2b-c6d2-488b-8aea-978109a77633_Enabled">
    <vt:lpwstr>true</vt:lpwstr>
  </property>
  <property fmtid="{D5CDD505-2E9C-101B-9397-08002B2CF9AE}" pid="3" name="MSIP_Label_65b15e2b-c6d2-488b-8aea-978109a77633_SetDate">
    <vt:lpwstr>2022-01-24T08:09:44Z</vt:lpwstr>
  </property>
  <property fmtid="{D5CDD505-2E9C-101B-9397-08002B2CF9AE}" pid="4" name="MSIP_Label_65b15e2b-c6d2-488b-8aea-978109a77633_Method">
    <vt:lpwstr>Privileged</vt:lpwstr>
  </property>
  <property fmtid="{D5CDD505-2E9C-101B-9397-08002B2CF9AE}" pid="5" name="MSIP_Label_65b15e2b-c6d2-488b-8aea-978109a77633_Name">
    <vt:lpwstr>IOMLb0010IN123173</vt:lpwstr>
  </property>
  <property fmtid="{D5CDD505-2E9C-101B-9397-08002B2CF9AE}" pid="6" name="MSIP_Label_65b15e2b-c6d2-488b-8aea-978109a77633_SiteId">
    <vt:lpwstr>1588262d-23fb-43b4-bd6e-bce49c8e6186</vt:lpwstr>
  </property>
  <property fmtid="{D5CDD505-2E9C-101B-9397-08002B2CF9AE}" pid="7" name="MSIP_Label_65b15e2b-c6d2-488b-8aea-978109a77633_ActionId">
    <vt:lpwstr>bd2b760f-8e76-441a-b785-af0068919bb0</vt:lpwstr>
  </property>
  <property fmtid="{D5CDD505-2E9C-101B-9397-08002B2CF9AE}" pid="8" name="MSIP_Label_65b15e2b-c6d2-488b-8aea-978109a77633_ContentBits">
    <vt:lpwstr>0</vt:lpwstr>
  </property>
</Properties>
</file>