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74" r:id="rId5"/>
    <p:sldId id="282" r:id="rId6"/>
    <p:sldId id="293" r:id="rId7"/>
    <p:sldId id="294" r:id="rId8"/>
    <p:sldId id="287" r:id="rId9"/>
    <p:sldId id="288" r:id="rId10"/>
    <p:sldId id="289" r:id="rId11"/>
    <p:sldId id="291" r:id="rId12"/>
    <p:sldId id="296" r:id="rId13"/>
    <p:sldId id="297" r:id="rId14"/>
    <p:sldId id="295" r:id="rId15"/>
    <p:sldId id="292" r:id="rId16"/>
    <p:sldId id="275"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019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9394"/>
  </p:normalViewPr>
  <p:slideViewPr>
    <p:cSldViewPr snapToGrid="0">
      <p:cViewPr varScale="1">
        <p:scale>
          <a:sx n="63" d="100"/>
          <a:sy n="63" d="100"/>
        </p:scale>
        <p:origin x="2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74DB-BB14-0549-932A-8E295EC00509}" type="datetimeFigureOut">
              <a:rPr lang="en-US" smtClean="0"/>
              <a:t>2/15/22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23CC8-AFAD-CE4D-A9C6-54616C9F9D5A}" type="slidenum">
              <a:rPr lang="en-US" smtClean="0"/>
              <a:t>‹#›</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this discussion we tend to use ‘emergency’, ‘crisis’, and ‘humanitarian’ setting interchangeably, but what do we mean by this? </a:t>
            </a:r>
          </a:p>
          <a:p>
            <a:pPr lvl="0"/>
            <a:r>
              <a:rPr lang="en-US" sz="1200" kern="1200" dirty="0">
                <a:solidFill>
                  <a:schemeClr val="tx1"/>
                </a:solidFill>
                <a:effectLst/>
                <a:latin typeface="+mn-lt"/>
                <a:ea typeface="+mn-ea"/>
                <a:cs typeface="+mn-cs"/>
              </a:rPr>
              <a:t>What are some examples of emergency situations? </a:t>
            </a:r>
          </a:p>
          <a:p>
            <a:pPr lvl="0"/>
            <a:r>
              <a:rPr lang="en-US" sz="1200" i="1" kern="1200" dirty="0">
                <a:solidFill>
                  <a:schemeClr val="tx1"/>
                </a:solidFill>
                <a:effectLst/>
                <a:latin typeface="+mn-lt"/>
                <a:ea typeface="+mn-ea"/>
                <a:cs typeface="+mn-cs"/>
              </a:rPr>
              <a:t>[Aim for responses: earthquake, drought (and subsequent food insecurity), tsunami, hurricane, flood, armed conflict, protracted instability…. What about economic crisis? (</a:t>
            </a:r>
            <a:r>
              <a:rPr lang="en-US" sz="1200" i="1" kern="1200" dirty="0" err="1">
                <a:solidFill>
                  <a:schemeClr val="tx1"/>
                </a:solidFill>
                <a:effectLst/>
                <a:latin typeface="+mn-lt"/>
                <a:ea typeface="+mn-ea"/>
                <a:cs typeface="+mn-cs"/>
              </a:rPr>
              <a:t>ie</a:t>
            </a:r>
            <a:r>
              <a:rPr lang="en-US" sz="1200" i="1" kern="1200" dirty="0">
                <a:solidFill>
                  <a:schemeClr val="tx1"/>
                </a:solidFill>
                <a:effectLst/>
                <a:latin typeface="+mn-lt"/>
                <a:ea typeface="+mn-ea"/>
                <a:cs typeface="+mn-cs"/>
              </a:rPr>
              <a:t>. Venezuela). What about disease outbreak? (</a:t>
            </a:r>
            <a:r>
              <a:rPr lang="en-US" sz="1200" i="1" kern="1200" dirty="0" err="1">
                <a:solidFill>
                  <a:schemeClr val="tx1"/>
                </a:solidFill>
                <a:effectLst/>
                <a:latin typeface="+mn-lt"/>
                <a:ea typeface="+mn-ea"/>
                <a:cs typeface="+mn-cs"/>
              </a:rPr>
              <a:t>ie</a:t>
            </a:r>
            <a:r>
              <a:rPr lang="en-US" sz="1200" i="1" kern="1200" dirty="0">
                <a:solidFill>
                  <a:schemeClr val="tx1"/>
                </a:solidFill>
                <a:effectLst/>
                <a:latin typeface="+mn-lt"/>
                <a:ea typeface="+mn-ea"/>
                <a:cs typeface="+mn-cs"/>
              </a:rPr>
              <a:t>. Ebola)]</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common feature is typically </a:t>
            </a:r>
            <a:r>
              <a:rPr lang="en-US" sz="1200" i="1" kern="1200" dirty="0">
                <a:solidFill>
                  <a:schemeClr val="tx1"/>
                </a:solidFill>
                <a:effectLst/>
                <a:latin typeface="+mn-lt"/>
                <a:ea typeface="+mn-ea"/>
                <a:cs typeface="+mn-cs"/>
              </a:rPr>
              <a:t>displacement. </a:t>
            </a:r>
            <a:r>
              <a:rPr lang="en-US" sz="1200" kern="1200" dirty="0">
                <a:solidFill>
                  <a:schemeClr val="tx1"/>
                </a:solidFill>
                <a:effectLst/>
                <a:latin typeface="+mn-lt"/>
                <a:ea typeface="+mn-ea"/>
                <a:cs typeface="+mn-cs"/>
              </a:rPr>
              <a:t>And it is usually abrupt, large-scale, and accompanied by decreased ability of the State to respond.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about a pandemic?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ie</a:t>
            </a:r>
            <a:r>
              <a:rPr lang="en-US" sz="1200" i="1" kern="1200" dirty="0">
                <a:solidFill>
                  <a:schemeClr val="tx1"/>
                </a:solidFill>
                <a:effectLst/>
                <a:latin typeface="+mn-lt"/>
                <a:ea typeface="+mn-ea"/>
                <a:cs typeface="+mn-cs"/>
              </a:rPr>
              <a:t>. COVID)</a:t>
            </a:r>
            <a:r>
              <a:rPr lang="en-US" sz="1200" kern="1200" dirty="0">
                <a:solidFill>
                  <a:schemeClr val="tx1"/>
                </a:solidFill>
                <a:effectLst/>
                <a:latin typeface="+mn-lt"/>
                <a:ea typeface="+mn-ea"/>
                <a:cs typeface="+mn-cs"/>
              </a:rPr>
              <a:t> Can we include COVID in this list, if the entire world is affected and there is no geographic or physical focus? </a:t>
            </a:r>
            <a:r>
              <a:rPr lang="en-US" sz="1200" i="1" kern="1200" dirty="0">
                <a:solidFill>
                  <a:schemeClr val="tx1"/>
                </a:solidFill>
                <a:effectLst/>
                <a:latin typeface="+mn-lt"/>
                <a:ea typeface="+mn-ea"/>
                <a:cs typeface="+mn-cs"/>
              </a:rPr>
              <a:t>[Open-ended question, no perfect answer].</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no clear criteria for ‘emergency contexts’ and while not all humanitarian crises require displacement, necessarily, for the purpose of this session we will envision emergency contexts as having the element of significant population displacement in response to a crisis – either internal or cross-border. Recall that this could also apply to </a:t>
            </a:r>
            <a:r>
              <a:rPr lang="en-US" sz="1200" i="1" kern="1200" dirty="0">
                <a:solidFill>
                  <a:schemeClr val="tx1"/>
                </a:solidFill>
                <a:effectLst/>
                <a:latin typeface="+mn-lt"/>
                <a:ea typeface="+mn-ea"/>
                <a:cs typeface="+mn-cs"/>
              </a:rPr>
              <a:t>returns</a:t>
            </a:r>
            <a:r>
              <a:rPr lang="en-US" sz="1200" kern="1200" dirty="0">
                <a:solidFill>
                  <a:schemeClr val="tx1"/>
                </a:solidFill>
                <a:effectLst/>
                <a:latin typeface="+mn-lt"/>
                <a:ea typeface="+mn-ea"/>
                <a:cs typeface="+mn-cs"/>
              </a:rPr>
              <a:t>, especially if they are in large numbers, forced returns, and the response is overwhelmed.</a:t>
            </a:r>
          </a:p>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3</a:t>
            </a:fld>
            <a:endParaRPr lang="en-US"/>
          </a:p>
        </p:txBody>
      </p:sp>
    </p:spTree>
    <p:extLst>
      <p:ext uri="{BB962C8B-B14F-4D97-AF65-F5344CB8AC3E}">
        <p14:creationId xmlns:p14="http://schemas.microsoft.com/office/powerpoint/2010/main" val="334312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how might </a:t>
            </a:r>
            <a:r>
              <a:rPr lang="en-US" sz="1200" i="1" kern="1200" dirty="0">
                <a:solidFill>
                  <a:schemeClr val="tx1"/>
                </a:solidFill>
                <a:effectLst/>
                <a:latin typeface="+mn-lt"/>
                <a:ea typeface="+mn-ea"/>
                <a:cs typeface="+mn-cs"/>
              </a:rPr>
              <a:t>displacement </a:t>
            </a:r>
            <a:r>
              <a:rPr lang="en-US" sz="1200" kern="1200" dirty="0">
                <a:solidFill>
                  <a:schemeClr val="tx1"/>
                </a:solidFill>
                <a:effectLst/>
                <a:latin typeface="+mn-lt"/>
                <a:ea typeface="+mn-ea"/>
                <a:cs typeface="+mn-cs"/>
              </a:rPr>
              <a:t>affect vulnerability to trafficking and exploitation for an individual, household, and/or general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[Spend time here; aim to draw out responses like: loss or disruption of community and  family network, loss of livelihood, loss of property, separation from family members, trauma, illness, compounded physical or psychological injury, new or worsened poverty, immobility or confinement to camp settings, curfews, dependency on humanitarian assistance, exclusion from work force, poor living conditions (in camps or urban settings), pressure to meet household demands, proximity to conflict or armed groups, weak rule of law or absence of State intervention, usual support services could be overwhelmed, closed, destroyed….]</a:t>
            </a:r>
            <a:endParaRPr lang="en-US" sz="1200" kern="1200" dirty="0">
              <a:solidFill>
                <a:schemeClr val="tx1"/>
              </a:solidFill>
              <a:effectLst/>
              <a:latin typeface="+mn-lt"/>
              <a:ea typeface="+mn-ea"/>
              <a:cs typeface="+mn-cs"/>
            </a:endParaRPr>
          </a:p>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4</a:t>
            </a:fld>
            <a:endParaRPr lang="en-US"/>
          </a:p>
        </p:txBody>
      </p:sp>
    </p:spTree>
    <p:extLst>
      <p:ext uri="{BB962C8B-B14F-4D97-AF65-F5344CB8AC3E}">
        <p14:creationId xmlns:p14="http://schemas.microsoft.com/office/powerpoint/2010/main" val="152704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People often question – what does trafficking look like in an emergency - what are some examples?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slide has a non-exhaustive list of examples of TIP that have been observed in different emergency settings and were largely attributed to occurring </a:t>
            </a:r>
            <a:r>
              <a:rPr lang="en-US" sz="1200" i="1" kern="1200" dirty="0">
                <a:solidFill>
                  <a:schemeClr val="tx1"/>
                </a:solidFill>
                <a:effectLst/>
                <a:latin typeface="+mn-lt"/>
                <a:ea typeface="+mn-ea"/>
                <a:cs typeface="+mn-cs"/>
              </a:rPr>
              <a:t>because of</a:t>
            </a:r>
            <a:r>
              <a:rPr lang="en-US" sz="1200" kern="1200" dirty="0">
                <a:solidFill>
                  <a:schemeClr val="tx1"/>
                </a:solidFill>
                <a:effectLst/>
                <a:latin typeface="+mn-lt"/>
                <a:ea typeface="+mn-ea"/>
                <a:cs typeface="+mn-cs"/>
              </a:rPr>
              <a:t> the crisis situation, not simply parallel to it, or pre-existing.</a:t>
            </a:r>
          </a:p>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5</a:t>
            </a:fld>
            <a:endParaRPr lang="en-US"/>
          </a:p>
        </p:txBody>
      </p:sp>
    </p:spTree>
    <p:extLst>
      <p:ext uri="{BB962C8B-B14F-4D97-AF65-F5344CB8AC3E}">
        <p14:creationId xmlns:p14="http://schemas.microsoft.com/office/powerpoint/2010/main" val="17716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the authority and responsibility to respond rests with the State, though in crisis contexts they may be unable or unwilling to intervene.</a:t>
            </a:r>
          </a:p>
          <a:p>
            <a:endParaRPr lang="en-US" dirty="0"/>
          </a:p>
          <a:p>
            <a:r>
              <a:rPr lang="en-US" dirty="0"/>
              <a:t>National or local NGOs and response mechanisms often exist and these should be supported where possible; however they may also be overwhelmed or incapacitated. </a:t>
            </a:r>
          </a:p>
          <a:p>
            <a:endParaRPr lang="en-US" dirty="0"/>
          </a:p>
          <a:p>
            <a:r>
              <a:rPr lang="en-US" sz="1200" kern="1200" dirty="0">
                <a:solidFill>
                  <a:schemeClr val="tx1"/>
                </a:solidFill>
                <a:effectLst/>
                <a:latin typeface="+mn-lt"/>
                <a:ea typeface="+mn-ea"/>
                <a:cs typeface="+mn-cs"/>
              </a:rPr>
              <a:t>Parallel to these humanitarian response structures, there could very well be a UN Political Assistance Mission, UN Peacekeeping Mission or other multi-national military response such as NATO, African Union, or a combination. It is normal to live and work alongside these security actors and while their mandates are significantly different than that of humanitarian workers, by and large we do typically share an underlying goal of protecting civilians. These security forces do have relevance to counter trafficking work, both as observers of potential violations, and as potential offenders themselves.</a:t>
            </a:r>
            <a:endParaRPr lang="en-US" dirty="0"/>
          </a:p>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6</a:t>
            </a:fld>
            <a:endParaRPr lang="en-US"/>
          </a:p>
        </p:txBody>
      </p:sp>
    </p:spTree>
    <p:extLst>
      <p:ext uri="{BB962C8B-B14F-4D97-AF65-F5344CB8AC3E}">
        <p14:creationId xmlns:p14="http://schemas.microsoft.com/office/powerpoint/2010/main" val="376345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History: the Cluster Coordination system was motivated by the 2004 Asian Tsunami and the chaotic experience of duplication and saturation of relief organizations.</a:t>
            </a:r>
          </a:p>
          <a:p>
            <a:pPr marL="0" indent="0">
              <a:buFont typeface="Arial" panose="020B0604020202020204" pitchFamily="34" charset="0"/>
              <a:buNone/>
            </a:pPr>
            <a:r>
              <a:rPr lang="en-US" dirty="0"/>
              <a:t>Cluster system was first applied in 2005 in the Pakistan earthquake.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Recall that the ultimate aim is to support national capacity to respond, and eventually phase out the international response.</a:t>
            </a:r>
          </a:p>
          <a:p>
            <a:pPr marL="0" indent="0">
              <a:buFont typeface="Arial" panose="020B0604020202020204" pitchFamily="34" charset="0"/>
              <a:buNone/>
            </a:pPr>
            <a:r>
              <a:rPr lang="en-US" dirty="0"/>
              <a:t>Clusters are seen as time-bound and are not intended to last indefinitely nor replace State structures. </a:t>
            </a:r>
          </a:p>
          <a:p>
            <a:pPr marL="0" indent="0">
              <a:buFont typeface="Arial" panose="020B0604020202020204" pitchFamily="34" charset="0"/>
              <a:buNone/>
            </a:pPr>
            <a:r>
              <a:rPr lang="en-US" dirty="0"/>
              <a:t>In protracted situations, clusters do run the risk of replacing the work of government or local services, which can arguably delay true accountability and transition to stable contexts.</a:t>
            </a:r>
          </a:p>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7</a:t>
            </a:fld>
            <a:endParaRPr lang="en-US"/>
          </a:p>
        </p:txBody>
      </p:sp>
    </p:spTree>
    <p:extLst>
      <p:ext uri="{BB962C8B-B14F-4D97-AF65-F5344CB8AC3E}">
        <p14:creationId xmlns:p14="http://schemas.microsoft.com/office/powerpoint/2010/main" val="217967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Humanitarian workers are </a:t>
            </a:r>
            <a:r>
              <a:rPr lang="en-US" u="sng" dirty="0"/>
              <a:t>not</a:t>
            </a:r>
            <a:r>
              <a:rPr lang="en-US" dirty="0"/>
              <a:t> expected to seek out victims of trafficking, investigate suspicious cases, or verify cases through a formal assessment.</a:t>
            </a:r>
          </a:p>
          <a:p>
            <a:endParaRPr lang="en-US" dirty="0"/>
          </a:p>
          <a:p>
            <a:r>
              <a:rPr lang="en-US" dirty="0"/>
              <a:t>Humanitarian workers </a:t>
            </a:r>
            <a:r>
              <a:rPr lang="en-US" u="sng" dirty="0"/>
              <a:t>are</a:t>
            </a:r>
            <a:r>
              <a:rPr lang="en-US" dirty="0"/>
              <a:t> in a position to notice trends, observe questionable household demographics and activities, observe population movements, and be aware of injuries or health conditions through routine front-line monitoring.</a:t>
            </a:r>
          </a:p>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8</a:t>
            </a:fld>
            <a:endParaRPr lang="en-US"/>
          </a:p>
        </p:txBody>
      </p:sp>
    </p:spTree>
    <p:extLst>
      <p:ext uri="{BB962C8B-B14F-4D97-AF65-F5344CB8AC3E}">
        <p14:creationId xmlns:p14="http://schemas.microsoft.com/office/powerpoint/2010/main" val="304690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Bullet 1 Answer: </a:t>
            </a:r>
            <a:r>
              <a:rPr lang="en-US" sz="1200" kern="1200" dirty="0">
                <a:solidFill>
                  <a:schemeClr val="tx1"/>
                </a:solidFill>
                <a:effectLst/>
                <a:latin typeface="+mn-lt"/>
                <a:ea typeface="+mn-ea"/>
                <a:cs typeface="+mn-cs"/>
              </a:rPr>
              <a:t>TIP could be perpetrated by highly organized criminal networks, or much less organized groups of opportunists, as well as community members, </a:t>
            </a:r>
            <a:r>
              <a:rPr lang="en-US" sz="1200" kern="1200" dirty="0" err="1">
                <a:solidFill>
                  <a:schemeClr val="tx1"/>
                </a:solidFill>
                <a:effectLst/>
                <a:latin typeface="+mn-lt"/>
                <a:ea typeface="+mn-ea"/>
                <a:cs typeface="+mn-cs"/>
              </a:rPr>
              <a:t>neighbours</a:t>
            </a:r>
            <a:r>
              <a:rPr lang="en-US" sz="1200" kern="1200" dirty="0">
                <a:solidFill>
                  <a:schemeClr val="tx1"/>
                </a:solidFill>
                <a:effectLst/>
                <a:latin typeface="+mn-lt"/>
                <a:ea typeface="+mn-ea"/>
                <a:cs typeface="+mn-cs"/>
              </a:rPr>
              <a:t>, family members, or peers including other children. Those who are involved indirectly or are complicit also have a stake in the system and may react if trafficking is disrupted.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Bullet 2 Answer: </a:t>
            </a:r>
            <a:r>
              <a:rPr lang="en-US" sz="1200" kern="1200" dirty="0">
                <a:solidFill>
                  <a:schemeClr val="tx1"/>
                </a:solidFill>
                <a:effectLst/>
                <a:latin typeface="+mn-lt"/>
                <a:ea typeface="+mn-ea"/>
                <a:cs typeface="+mn-cs"/>
              </a:rPr>
              <a:t>possible risks are similar to risks in any ‘stable’ or non-emergency environment and can include retaliation (physical, verbal, reputational) towards anyone involved; punishment or following through with threats towards the trafficked person or their family; disappearance of the victim; aggression towards the organization providing support and/or the entire humanitarian community; blocked access to the affected population; complications with the relationship to the host government, to name some.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Bullet 3 Answer: </a:t>
            </a:r>
            <a:r>
              <a:rPr lang="en-US" sz="1200" kern="1200" dirty="0">
                <a:solidFill>
                  <a:schemeClr val="tx1"/>
                </a:solidFill>
                <a:effectLst/>
                <a:latin typeface="+mn-lt"/>
                <a:ea typeface="+mn-ea"/>
                <a:cs typeface="+mn-cs"/>
              </a:rPr>
              <a:t>considerations prior to reporting include the capacity of the receiver of the information to respond; the support services that may or may not be in place; confidence in the quality of confidentiality and data protection; capacity to protect the victim and those making the report; possibilities of mandatory reporting (when the receiver of information is legally obligated to report onwards whether there is consent to do so or not); mandatory cooperation with authorities in order to receive assistance.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Bullet 4 Answer: </a:t>
            </a:r>
            <a:r>
              <a:rPr lang="en-US" sz="1200" kern="1200" dirty="0">
                <a:solidFill>
                  <a:schemeClr val="tx1"/>
                </a:solidFill>
                <a:effectLst/>
                <a:latin typeface="+mn-lt"/>
                <a:ea typeface="+mn-ea"/>
                <a:cs typeface="+mn-cs"/>
              </a:rPr>
              <a:t>This does not mean that cases of TIP should be ignored or go unreported. It means that the entire context, operating environment, and status of activities and relationships at the highest level of UN representation need to be incorporated. This is where engagement through the Protection to the Humanitarian Coordinator, or through a head of agency to the Humanitarian Coordinator is important. </a:t>
            </a:r>
          </a:p>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9</a:t>
            </a:fld>
            <a:endParaRPr lang="en-US"/>
          </a:p>
        </p:txBody>
      </p:sp>
    </p:spTree>
    <p:extLst>
      <p:ext uri="{BB962C8B-B14F-4D97-AF65-F5344CB8AC3E}">
        <p14:creationId xmlns:p14="http://schemas.microsoft.com/office/powerpoint/2010/main" val="184846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10</a:t>
            </a:fld>
            <a:endParaRPr lang="en-US"/>
          </a:p>
        </p:txBody>
      </p:sp>
    </p:spTree>
    <p:extLst>
      <p:ext uri="{BB962C8B-B14F-4D97-AF65-F5344CB8AC3E}">
        <p14:creationId xmlns:p14="http://schemas.microsoft.com/office/powerpoint/2010/main" val="220022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5523CC8-AFAD-CE4D-A9C6-54616C9F9D5A}" type="slidenum">
              <a:rPr lang="en-US" smtClean="0"/>
              <a:t>11</a:t>
            </a:fld>
            <a:endParaRPr lang="en-US"/>
          </a:p>
        </p:txBody>
      </p:sp>
    </p:spTree>
    <p:extLst>
      <p:ext uri="{BB962C8B-B14F-4D97-AF65-F5344CB8AC3E}">
        <p14:creationId xmlns:p14="http://schemas.microsoft.com/office/powerpoint/2010/main" val="300308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7271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42782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2" r:id="rId5"/>
    <p:sldLayoutId id="2147483661" r:id="rId6"/>
    <p:sldLayoutId id="2147483654" r:id="rId7"/>
    <p:sldLayoutId id="2147483657" r:id="rId8"/>
    <p:sldLayoutId id="2147483658" r:id="rId9"/>
    <p:sldLayoutId id="2147483659" r:id="rId10"/>
    <p:sldLayoutId id="2147483660" r:id="rId11"/>
    <p:sldLayoutId id="2147483655" r:id="rId12"/>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2F01-5FFC-4DE8-B887-FF6A23891189}"/>
              </a:ext>
            </a:extLst>
          </p:cNvPr>
          <p:cNvSpPr>
            <a:spLocks noGrp="1"/>
          </p:cNvSpPr>
          <p:nvPr>
            <p:ph type="title"/>
          </p:nvPr>
        </p:nvSpPr>
        <p:spPr>
          <a:xfrm>
            <a:off x="839788" y="581890"/>
            <a:ext cx="10655526" cy="4086363"/>
          </a:xfrm>
        </p:spPr>
        <p:txBody>
          <a:bodyPr>
            <a:normAutofit/>
          </a:bodyPr>
          <a:lstStyle/>
          <a:p>
            <a:pPr lvl="0"/>
            <a:br>
              <a:rPr lang="en-US" dirty="0"/>
            </a:br>
            <a:r>
              <a:rPr lang="en-US" dirty="0"/>
              <a:t>Displacement and human trafficking</a:t>
            </a:r>
          </a:p>
        </p:txBody>
      </p:sp>
    </p:spTree>
    <p:extLst>
      <p:ext uri="{BB962C8B-B14F-4D97-AF65-F5344CB8AC3E}">
        <p14:creationId xmlns:p14="http://schemas.microsoft.com/office/powerpoint/2010/main" val="3040299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CEF-4F14-2C47-9124-976734C31A14}"/>
              </a:ext>
            </a:extLst>
          </p:cNvPr>
          <p:cNvSpPr>
            <a:spLocks noGrp="1"/>
          </p:cNvSpPr>
          <p:nvPr>
            <p:ph type="title"/>
          </p:nvPr>
        </p:nvSpPr>
        <p:spPr/>
        <p:txBody>
          <a:bodyPr/>
          <a:lstStyle/>
          <a:p>
            <a:r>
              <a:rPr lang="en-US" dirty="0"/>
              <a:t>Instruments, Principles, and IOM’s role</a:t>
            </a:r>
          </a:p>
        </p:txBody>
      </p:sp>
      <p:sp>
        <p:nvSpPr>
          <p:cNvPr id="3" name="Espace réservé du contenu 2">
            <a:extLst>
              <a:ext uri="{FF2B5EF4-FFF2-40B4-BE49-F238E27FC236}">
                <a16:creationId xmlns:a16="http://schemas.microsoft.com/office/drawing/2014/main" id="{CB7D251A-3D2B-DE4D-A1F7-13D6C7C41174}"/>
              </a:ext>
            </a:extLst>
          </p:cNvPr>
          <p:cNvSpPr>
            <a:spLocks noGrp="1"/>
          </p:cNvSpPr>
          <p:nvPr>
            <p:ph sz="half" idx="2"/>
          </p:nvPr>
        </p:nvSpPr>
        <p:spPr>
          <a:xfrm>
            <a:off x="379409" y="1628440"/>
            <a:ext cx="11213875" cy="4723012"/>
          </a:xfrm>
        </p:spPr>
        <p:txBody>
          <a:bodyPr>
            <a:noAutofit/>
          </a:bodyPr>
          <a:lstStyle/>
          <a:p>
            <a:pPr marL="342900" indent="-342900" algn="just">
              <a:lnSpc>
                <a:spcPct val="100000"/>
              </a:lnSpc>
              <a:spcBef>
                <a:spcPts val="300"/>
              </a:spcBef>
              <a:spcAft>
                <a:spcPts val="300"/>
              </a:spcAft>
              <a:buFont typeface="Arial" panose="020B0604020202020204" pitchFamily="34" charset="0"/>
              <a:buChar char="•"/>
            </a:pPr>
            <a:r>
              <a:rPr lang="en-US" sz="2000" b="1" dirty="0">
                <a:solidFill>
                  <a:srgbClr val="002060"/>
                </a:solidFill>
                <a:latin typeface="Gill Sans Nova" panose="020B0602020104020203" pitchFamily="34" charset="0"/>
              </a:rPr>
              <a:t>Standards and guidelines (including principles)</a:t>
            </a:r>
            <a:endParaRPr lang="en-US" sz="2000" dirty="0">
              <a:solidFill>
                <a:srgbClr val="002060"/>
              </a:solidFill>
              <a:latin typeface="Gill Sans Nova" panose="020B0602020104020203" pitchFamily="34" charset="0"/>
            </a:endParaRPr>
          </a:p>
          <a:p>
            <a:pPr marL="901700" lvl="2" indent="-368300">
              <a:lnSpc>
                <a:spcPct val="100000"/>
              </a:lnSpc>
              <a:spcBef>
                <a:spcPts val="300"/>
              </a:spcBef>
              <a:spcAft>
                <a:spcPts val="300"/>
              </a:spcAft>
              <a:buFont typeface="Arial" panose="020B0604020202020204" pitchFamily="34" charset="0"/>
              <a:buChar char="•"/>
            </a:pPr>
            <a:r>
              <a:rPr lang="en-GB" dirty="0">
                <a:solidFill>
                  <a:srgbClr val="002060"/>
                </a:solidFill>
                <a:latin typeface="Gill Sans Nova" panose="020B0602020104020203" pitchFamily="34" charset="0"/>
              </a:rPr>
              <a:t>IOM Handbook on Direct Assistance for Victims of Trafficking</a:t>
            </a:r>
          </a:p>
          <a:p>
            <a:pPr marL="901700" lvl="2" indent="-368300">
              <a:lnSpc>
                <a:spcPct val="100000"/>
              </a:lnSpc>
              <a:spcBef>
                <a:spcPts val="300"/>
              </a:spcBef>
              <a:spcAft>
                <a:spcPts val="300"/>
              </a:spcAft>
              <a:buFont typeface="Arial" panose="020B0604020202020204" pitchFamily="34" charset="0"/>
              <a:buChar char="•"/>
            </a:pPr>
            <a:r>
              <a:rPr lang="en-GB" sz="2000" dirty="0">
                <a:solidFill>
                  <a:srgbClr val="002060"/>
                </a:solidFill>
                <a:latin typeface="Gill Sans Nova" panose="020B0602020104020203" pitchFamily="34" charset="0"/>
              </a:rPr>
              <a:t>Caring for Trafficked Persons: Guidance for Health Providers</a:t>
            </a:r>
          </a:p>
          <a:p>
            <a:pPr marL="901700" lvl="2" indent="-368300">
              <a:lnSpc>
                <a:spcPct val="100000"/>
              </a:lnSpc>
              <a:spcBef>
                <a:spcPts val="300"/>
              </a:spcBef>
              <a:spcAft>
                <a:spcPts val="300"/>
              </a:spcAft>
              <a:buFont typeface="Arial" panose="020B0604020202020204" pitchFamily="34" charset="0"/>
              <a:buChar char="•"/>
            </a:pPr>
            <a:r>
              <a:rPr lang="en-GB" dirty="0">
                <a:solidFill>
                  <a:srgbClr val="002060"/>
                </a:solidFill>
                <a:latin typeface="Gill Sans Nova" panose="020B0602020104020203" pitchFamily="34" charset="0"/>
              </a:rPr>
              <a:t>IOM Handbook on Protection and Assistance for Migrants Vulnerable to Violence, Exploitation and Abuse</a:t>
            </a:r>
          </a:p>
          <a:p>
            <a:pPr marL="901700" lvl="2" indent="-368300">
              <a:lnSpc>
                <a:spcPct val="100000"/>
              </a:lnSpc>
              <a:spcBef>
                <a:spcPts val="300"/>
              </a:spcBef>
              <a:spcAft>
                <a:spcPts val="300"/>
              </a:spcAft>
              <a:buFont typeface="Arial" panose="020B0604020202020204" pitchFamily="34" charset="0"/>
              <a:buChar char="•"/>
            </a:pPr>
            <a:r>
              <a:rPr lang="en-GB" sz="2000" dirty="0">
                <a:solidFill>
                  <a:srgbClr val="002060"/>
                </a:solidFill>
                <a:latin typeface="Gill Sans Nova" panose="020B0602020104020203" pitchFamily="34" charset="0"/>
              </a:rPr>
              <a:t>IOM Guidance on Response Planning</a:t>
            </a:r>
          </a:p>
          <a:p>
            <a:pPr marL="901700" lvl="2" indent="-368300">
              <a:lnSpc>
                <a:spcPct val="100000"/>
              </a:lnSpc>
              <a:spcBef>
                <a:spcPts val="300"/>
              </a:spcBef>
              <a:spcAft>
                <a:spcPts val="300"/>
              </a:spcAft>
              <a:buFont typeface="Arial" panose="020B0604020202020204" pitchFamily="34" charset="0"/>
              <a:buChar char="•"/>
            </a:pPr>
            <a:r>
              <a:rPr lang="en-GB" dirty="0">
                <a:solidFill>
                  <a:srgbClr val="002060"/>
                </a:solidFill>
                <a:latin typeface="Gill Sans Nova" panose="020B0602020104020203" pitchFamily="34" charset="0"/>
              </a:rPr>
              <a:t>IOM Guidance on Referral Mechanisms</a:t>
            </a:r>
          </a:p>
          <a:p>
            <a:pPr marL="901700" lvl="2" indent="-368300">
              <a:lnSpc>
                <a:spcPct val="100000"/>
              </a:lnSpc>
              <a:spcBef>
                <a:spcPts val="300"/>
              </a:spcBef>
              <a:spcAft>
                <a:spcPts val="300"/>
              </a:spcAft>
              <a:buFont typeface="Arial" panose="020B0604020202020204" pitchFamily="34" charset="0"/>
              <a:buChar char="•"/>
            </a:pPr>
            <a:r>
              <a:rPr lang="en-GB" dirty="0">
                <a:solidFill>
                  <a:srgbClr val="002060"/>
                </a:solidFill>
                <a:latin typeface="Gill Sans Nova" panose="020B0602020104020203" pitchFamily="34" charset="0"/>
              </a:rPr>
              <a:t>An Introductory Guide to Anti-Trafficking Action in Internal Displacement Contexts</a:t>
            </a:r>
          </a:p>
          <a:p>
            <a:pPr marL="901700" lvl="2" indent="-368300">
              <a:lnSpc>
                <a:spcPct val="100000"/>
              </a:lnSpc>
              <a:spcBef>
                <a:spcPts val="300"/>
              </a:spcBef>
              <a:spcAft>
                <a:spcPts val="300"/>
              </a:spcAft>
              <a:buFont typeface="Arial" panose="020B0604020202020204" pitchFamily="34" charset="0"/>
              <a:buChar char="•"/>
            </a:pPr>
            <a:r>
              <a:rPr lang="en-GB" dirty="0">
                <a:solidFill>
                  <a:srgbClr val="002060"/>
                </a:solidFill>
                <a:latin typeface="Gill Sans Nova" panose="020B0602020104020203" pitchFamily="34" charset="0"/>
              </a:rPr>
              <a:t>Counter-trafficking in Emergencies: Information Management Guides</a:t>
            </a:r>
          </a:p>
          <a:p>
            <a:pPr marL="901700" lvl="2" indent="-368300">
              <a:lnSpc>
                <a:spcPct val="100000"/>
              </a:lnSpc>
              <a:spcBef>
                <a:spcPts val="300"/>
              </a:spcBef>
              <a:spcAft>
                <a:spcPts val="300"/>
              </a:spcAft>
              <a:buFont typeface="Arial" panose="020B0604020202020204" pitchFamily="34" charset="0"/>
              <a:buChar char="•"/>
            </a:pPr>
            <a:r>
              <a:rPr lang="en-GB" dirty="0">
                <a:solidFill>
                  <a:srgbClr val="002060"/>
                </a:solidFill>
                <a:latin typeface="Gill Sans Nova" panose="020B0602020104020203" pitchFamily="34" charset="0"/>
              </a:rPr>
              <a:t>Case management guidelines (forthcoming)</a:t>
            </a:r>
          </a:p>
          <a:p>
            <a:pPr marL="901700" lvl="2" indent="-368300">
              <a:lnSpc>
                <a:spcPct val="100000"/>
              </a:lnSpc>
              <a:spcBef>
                <a:spcPts val="300"/>
              </a:spcBef>
              <a:spcAft>
                <a:spcPts val="300"/>
              </a:spcAft>
              <a:buFont typeface="Arial" panose="020B0604020202020204" pitchFamily="34" charset="0"/>
              <a:buChar char="•"/>
            </a:pPr>
            <a:r>
              <a:rPr lang="en-GB" dirty="0">
                <a:solidFill>
                  <a:srgbClr val="002060"/>
                </a:solidFill>
                <a:latin typeface="Gill Sans Nova" panose="020B0602020104020203" pitchFamily="34" charset="0"/>
              </a:rPr>
              <a:t>Vulnerability assessment guidance (forthcoming)</a:t>
            </a:r>
          </a:p>
          <a:p>
            <a:pPr marL="533400" lvl="2">
              <a:lnSpc>
                <a:spcPct val="100000"/>
              </a:lnSpc>
              <a:spcBef>
                <a:spcPts val="300"/>
              </a:spcBef>
              <a:spcAft>
                <a:spcPts val="300"/>
              </a:spcAft>
            </a:pPr>
            <a:endParaRPr lang="en-GB" sz="2000" dirty="0">
              <a:solidFill>
                <a:srgbClr val="0070C0"/>
              </a:solidFill>
              <a:latin typeface="Gill Sans Nova" panose="020B0602020104020203" pitchFamily="34" charset="0"/>
            </a:endParaRPr>
          </a:p>
        </p:txBody>
      </p:sp>
      <p:pic>
        <p:nvPicPr>
          <p:cNvPr id="1026" name="Picture 2" descr="page1image2035480832">
            <a:extLst>
              <a:ext uri="{FF2B5EF4-FFF2-40B4-BE49-F238E27FC236}">
                <a16:creationId xmlns:a16="http://schemas.microsoft.com/office/drawing/2014/main" id="{CC1129ED-36F0-4B4C-878A-3B4972DB2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938"/>
            <a:ext cx="13462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8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CEF-4F14-2C47-9124-976734C31A14}"/>
              </a:ext>
            </a:extLst>
          </p:cNvPr>
          <p:cNvSpPr>
            <a:spLocks noGrp="1"/>
          </p:cNvSpPr>
          <p:nvPr>
            <p:ph type="title"/>
          </p:nvPr>
        </p:nvSpPr>
        <p:spPr/>
        <p:txBody>
          <a:bodyPr/>
          <a:lstStyle/>
          <a:p>
            <a:r>
              <a:rPr lang="en-US" dirty="0"/>
              <a:t>Instruments, Principles, and IOM’s role</a:t>
            </a:r>
          </a:p>
        </p:txBody>
      </p:sp>
      <p:sp>
        <p:nvSpPr>
          <p:cNvPr id="3" name="Espace réservé du contenu 2">
            <a:extLst>
              <a:ext uri="{FF2B5EF4-FFF2-40B4-BE49-F238E27FC236}">
                <a16:creationId xmlns:a16="http://schemas.microsoft.com/office/drawing/2014/main" id="{CB7D251A-3D2B-DE4D-A1F7-13D6C7C41174}"/>
              </a:ext>
            </a:extLst>
          </p:cNvPr>
          <p:cNvSpPr>
            <a:spLocks noGrp="1"/>
          </p:cNvSpPr>
          <p:nvPr>
            <p:ph sz="half" idx="2"/>
          </p:nvPr>
        </p:nvSpPr>
        <p:spPr>
          <a:xfrm>
            <a:off x="379409" y="1587800"/>
            <a:ext cx="11213875" cy="4723012"/>
          </a:xfrm>
        </p:spPr>
        <p:txBody>
          <a:bodyPr>
            <a:noAutofit/>
          </a:bodyPr>
          <a:lstStyle/>
          <a:p>
            <a:pPr marL="342900" indent="-342900" algn="just">
              <a:lnSpc>
                <a:spcPct val="100000"/>
              </a:lnSpc>
              <a:spcBef>
                <a:spcPts val="300"/>
              </a:spcBef>
              <a:spcAft>
                <a:spcPts val="300"/>
              </a:spcAft>
              <a:buFont typeface="Arial" panose="020B0604020202020204" pitchFamily="34" charset="0"/>
              <a:buChar char="•"/>
            </a:pPr>
            <a:r>
              <a:rPr lang="en-US" sz="2000" b="1" dirty="0">
                <a:solidFill>
                  <a:srgbClr val="002060"/>
                </a:solidFill>
                <a:latin typeface="Gill Sans Nova" panose="020B0602020104020203" pitchFamily="34" charset="0"/>
              </a:rPr>
              <a:t>Operational tools</a:t>
            </a:r>
            <a:endParaRPr lang="en-US" sz="2000" dirty="0">
              <a:solidFill>
                <a:srgbClr val="002060"/>
              </a:solidFill>
              <a:latin typeface="Gill Sans Nova" panose="020B0602020104020203" pitchFamily="34" charset="0"/>
            </a:endParaRPr>
          </a:p>
          <a:p>
            <a:pPr marL="901700" lvl="2" indent="-368300">
              <a:lnSpc>
                <a:spcPct val="100000"/>
              </a:lnSpc>
              <a:spcBef>
                <a:spcPts val="300"/>
              </a:spcBef>
              <a:spcAft>
                <a:spcPts val="300"/>
              </a:spcAft>
              <a:buFont typeface="Arial" panose="020B0604020202020204" pitchFamily="34" charset="0"/>
              <a:buChar char="•"/>
            </a:pPr>
            <a:r>
              <a:rPr lang="en-US" dirty="0">
                <a:solidFill>
                  <a:srgbClr val="002060"/>
                </a:solidFill>
                <a:latin typeface="Gill Sans Nova" panose="020B0602020104020203" pitchFamily="34" charset="0"/>
              </a:rPr>
              <a:t>Victim of trafficking screening forms</a:t>
            </a:r>
          </a:p>
          <a:p>
            <a:pPr marL="901700" lvl="2" indent="-368300">
              <a:lnSpc>
                <a:spcPct val="100000"/>
              </a:lnSpc>
              <a:spcBef>
                <a:spcPts val="300"/>
              </a:spcBef>
              <a:spcAft>
                <a:spcPts val="300"/>
              </a:spcAft>
              <a:buFont typeface="Arial" panose="020B0604020202020204" pitchFamily="34" charset="0"/>
              <a:buChar char="•"/>
            </a:pPr>
            <a:r>
              <a:rPr lang="en-US" dirty="0">
                <a:solidFill>
                  <a:srgbClr val="002060"/>
                </a:solidFill>
                <a:latin typeface="Gill Sans Nova" panose="020B0602020104020203" pitchFamily="34" charset="0"/>
              </a:rPr>
              <a:t>Migrants vulnerable to violence, exploitation and abuse screening forms</a:t>
            </a:r>
          </a:p>
          <a:p>
            <a:pPr marL="901700" lvl="2" indent="-368300">
              <a:lnSpc>
                <a:spcPct val="100000"/>
              </a:lnSpc>
              <a:spcBef>
                <a:spcPts val="300"/>
              </a:spcBef>
              <a:spcAft>
                <a:spcPts val="300"/>
              </a:spcAft>
              <a:buFont typeface="Arial" panose="020B0604020202020204" pitchFamily="34" charset="0"/>
              <a:buChar char="•"/>
            </a:pPr>
            <a:r>
              <a:rPr lang="en-US" dirty="0">
                <a:solidFill>
                  <a:srgbClr val="002060"/>
                </a:solidFill>
                <a:latin typeface="Gill Sans Nova" panose="020B0602020104020203" pitchFamily="34" charset="0"/>
              </a:rPr>
              <a:t>Rapid screening forms</a:t>
            </a:r>
          </a:p>
          <a:p>
            <a:pPr marL="901700" lvl="2" indent="-368300">
              <a:lnSpc>
                <a:spcPct val="100000"/>
              </a:lnSpc>
              <a:spcBef>
                <a:spcPts val="300"/>
              </a:spcBef>
              <a:spcAft>
                <a:spcPts val="300"/>
              </a:spcAft>
              <a:buFont typeface="Arial" panose="020B0604020202020204" pitchFamily="34" charset="0"/>
              <a:buChar char="•"/>
            </a:pPr>
            <a:r>
              <a:rPr lang="en-US" dirty="0">
                <a:solidFill>
                  <a:srgbClr val="002060"/>
                </a:solidFill>
                <a:latin typeface="Gill Sans Nova" panose="020B0602020104020203" pitchFamily="34" charset="0"/>
              </a:rPr>
              <a:t>Counter Trafficking Data Collaborative </a:t>
            </a:r>
          </a:p>
          <a:p>
            <a:pPr marL="901700" lvl="2" indent="-368300">
              <a:lnSpc>
                <a:spcPct val="100000"/>
              </a:lnSpc>
              <a:spcBef>
                <a:spcPts val="300"/>
              </a:spcBef>
              <a:spcAft>
                <a:spcPts val="300"/>
              </a:spcAft>
              <a:buFont typeface="Arial" panose="020B0604020202020204" pitchFamily="34" charset="0"/>
              <a:buChar char="•"/>
            </a:pPr>
            <a:endParaRPr lang="en-US" dirty="0">
              <a:solidFill>
                <a:srgbClr val="002060"/>
              </a:solidFill>
              <a:latin typeface="Gill Sans Nova" panose="020B0602020104020203" pitchFamily="34" charset="0"/>
            </a:endParaRPr>
          </a:p>
          <a:p>
            <a:pPr marL="342900" indent="-342900" algn="just">
              <a:lnSpc>
                <a:spcPct val="100000"/>
              </a:lnSpc>
              <a:spcBef>
                <a:spcPts val="300"/>
              </a:spcBef>
              <a:spcAft>
                <a:spcPts val="300"/>
              </a:spcAft>
              <a:buFont typeface="Arial" panose="020B0604020202020204" pitchFamily="34" charset="0"/>
              <a:buChar char="•"/>
            </a:pPr>
            <a:r>
              <a:rPr lang="en-US" sz="2000" b="1" dirty="0">
                <a:solidFill>
                  <a:srgbClr val="002060"/>
                </a:solidFill>
                <a:latin typeface="Gill Sans Nova" panose="020B0602020104020203" pitchFamily="34" charset="0"/>
              </a:rPr>
              <a:t>Role</a:t>
            </a:r>
            <a:endParaRPr lang="en-US" sz="2000" dirty="0">
              <a:solidFill>
                <a:srgbClr val="002060"/>
              </a:solidFill>
              <a:latin typeface="Gill Sans Nova" panose="020B0602020104020203" pitchFamily="34" charset="0"/>
            </a:endParaRPr>
          </a:p>
          <a:p>
            <a:pPr marL="901700" lvl="2" indent="-368300">
              <a:lnSpc>
                <a:spcPct val="100000"/>
              </a:lnSpc>
              <a:spcBef>
                <a:spcPts val="300"/>
              </a:spcBef>
              <a:spcAft>
                <a:spcPts val="300"/>
              </a:spcAft>
              <a:buFont typeface="Arial" panose="020B0604020202020204" pitchFamily="34" charset="0"/>
              <a:buChar char="•"/>
            </a:pPr>
            <a:r>
              <a:rPr lang="en-US" dirty="0">
                <a:solidFill>
                  <a:srgbClr val="002060"/>
                </a:solidFill>
                <a:latin typeface="Gill Sans Nova" panose="020B0602020104020203" pitchFamily="34" charset="0"/>
              </a:rPr>
              <a:t>Technical assistance and capacity development</a:t>
            </a:r>
          </a:p>
          <a:p>
            <a:pPr marL="901700" lvl="2" indent="-368300">
              <a:lnSpc>
                <a:spcPct val="100000"/>
              </a:lnSpc>
              <a:spcBef>
                <a:spcPts val="300"/>
              </a:spcBef>
              <a:spcAft>
                <a:spcPts val="300"/>
              </a:spcAft>
              <a:buFont typeface="Arial" panose="020B0604020202020204" pitchFamily="34" charset="0"/>
              <a:buChar char="•"/>
            </a:pPr>
            <a:r>
              <a:rPr lang="en-US" dirty="0">
                <a:solidFill>
                  <a:srgbClr val="002060"/>
                </a:solidFill>
                <a:latin typeface="Gill Sans Nova" panose="020B0602020104020203" pitchFamily="34" charset="0"/>
              </a:rPr>
              <a:t>Programming: 3Ps, humanitarian protection, etc. </a:t>
            </a:r>
          </a:p>
          <a:p>
            <a:pPr marL="901700" lvl="2" indent="-368300">
              <a:lnSpc>
                <a:spcPct val="100000"/>
              </a:lnSpc>
              <a:spcBef>
                <a:spcPts val="300"/>
              </a:spcBef>
              <a:spcAft>
                <a:spcPts val="300"/>
              </a:spcAft>
              <a:buFont typeface="Arial" panose="020B0604020202020204" pitchFamily="34" charset="0"/>
              <a:buChar char="•"/>
            </a:pPr>
            <a:r>
              <a:rPr lang="en-US" dirty="0">
                <a:solidFill>
                  <a:srgbClr val="002060"/>
                </a:solidFill>
                <a:latin typeface="Gill Sans Nova" panose="020B0602020104020203" pitchFamily="34" charset="0"/>
              </a:rPr>
              <a:t>Case management</a:t>
            </a:r>
          </a:p>
          <a:p>
            <a:pPr marL="901700" lvl="2" indent="-368300">
              <a:lnSpc>
                <a:spcPct val="100000"/>
              </a:lnSpc>
              <a:spcBef>
                <a:spcPts val="300"/>
              </a:spcBef>
              <a:spcAft>
                <a:spcPts val="300"/>
              </a:spcAft>
              <a:buFont typeface="Arial" panose="020B0604020202020204" pitchFamily="34" charset="0"/>
              <a:buChar char="•"/>
            </a:pPr>
            <a:r>
              <a:rPr lang="en-US" dirty="0">
                <a:solidFill>
                  <a:srgbClr val="002060"/>
                </a:solidFill>
                <a:latin typeface="Gill Sans Nova" panose="020B0602020104020203" pitchFamily="34" charset="0"/>
              </a:rPr>
              <a:t>Data and research</a:t>
            </a:r>
          </a:p>
          <a:p>
            <a:pPr marL="901700" lvl="2" indent="-368300">
              <a:lnSpc>
                <a:spcPct val="100000"/>
              </a:lnSpc>
              <a:spcBef>
                <a:spcPts val="300"/>
              </a:spcBef>
              <a:spcAft>
                <a:spcPts val="300"/>
              </a:spcAft>
              <a:buFont typeface="Arial" panose="020B0604020202020204" pitchFamily="34" charset="0"/>
              <a:buChar char="•"/>
            </a:pPr>
            <a:endParaRPr lang="en-US" dirty="0">
              <a:solidFill>
                <a:srgbClr val="002060"/>
              </a:solidFill>
              <a:latin typeface="Gill Sans Nova" panose="020B0602020104020203" pitchFamily="34" charset="0"/>
            </a:endParaRPr>
          </a:p>
        </p:txBody>
      </p:sp>
      <p:pic>
        <p:nvPicPr>
          <p:cNvPr id="1026" name="Picture 2" descr="page1image2035480832">
            <a:extLst>
              <a:ext uri="{FF2B5EF4-FFF2-40B4-BE49-F238E27FC236}">
                <a16:creationId xmlns:a16="http://schemas.microsoft.com/office/drawing/2014/main" id="{CC1129ED-36F0-4B4C-878A-3B4972DB2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938"/>
            <a:ext cx="1346200" cy="46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6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F9CB2-DBA4-8C47-B1F3-2EFFE7C84CD0}"/>
              </a:ext>
            </a:extLst>
          </p:cNvPr>
          <p:cNvSpPr>
            <a:spLocks noGrp="1"/>
          </p:cNvSpPr>
          <p:nvPr>
            <p:ph type="title"/>
          </p:nvPr>
        </p:nvSpPr>
        <p:spPr/>
        <p:txBody>
          <a:bodyPr/>
          <a:lstStyle/>
          <a:p>
            <a:r>
              <a:rPr lang="en-US" dirty="0"/>
              <a:t>Recap – key messages</a:t>
            </a:r>
          </a:p>
        </p:txBody>
      </p:sp>
      <p:sp>
        <p:nvSpPr>
          <p:cNvPr id="3" name="Espace réservé du contenu 2">
            <a:extLst>
              <a:ext uri="{FF2B5EF4-FFF2-40B4-BE49-F238E27FC236}">
                <a16:creationId xmlns:a16="http://schemas.microsoft.com/office/drawing/2014/main" id="{5F33E238-8831-5740-AD59-55C241CF2CE9}"/>
              </a:ext>
            </a:extLst>
          </p:cNvPr>
          <p:cNvSpPr>
            <a:spLocks noGrp="1"/>
          </p:cNvSpPr>
          <p:nvPr>
            <p:ph sz="half" idx="10"/>
          </p:nvPr>
        </p:nvSpPr>
        <p:spPr>
          <a:xfrm>
            <a:off x="838198" y="1471962"/>
            <a:ext cx="10711071" cy="4616604"/>
          </a:xfrm>
        </p:spPr>
        <p:txBody>
          <a:bodyPr>
            <a:noAutofit/>
          </a:bodyPr>
          <a:lstStyle/>
          <a:p>
            <a:pPr marL="342900" indent="-342900" algn="just">
              <a:lnSpc>
                <a:spcPct val="100000"/>
              </a:lnSpc>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Human trafficking </a:t>
            </a:r>
            <a:r>
              <a:rPr lang="en-US" sz="2400" b="1" u="sng" dirty="0">
                <a:solidFill>
                  <a:srgbClr val="002060"/>
                </a:solidFill>
                <a:latin typeface="Gill Sans Nova" panose="020B0602020104020203" pitchFamily="34" charset="0"/>
              </a:rPr>
              <a:t>does</a:t>
            </a:r>
            <a:r>
              <a:rPr lang="en-US" sz="2400" dirty="0">
                <a:solidFill>
                  <a:srgbClr val="002060"/>
                </a:solidFill>
                <a:latin typeface="Gill Sans Nova" panose="020B0602020104020203" pitchFamily="34" charset="0"/>
              </a:rPr>
              <a:t> occur before, during, and after humanitarian emergencies, and can increase because of the crisis</a:t>
            </a:r>
          </a:p>
          <a:p>
            <a:pPr marL="342900" indent="-342900" algn="just">
              <a:lnSpc>
                <a:spcPct val="100000"/>
              </a:lnSpc>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The primary </a:t>
            </a:r>
            <a:r>
              <a:rPr lang="en-US" sz="2400" b="1" dirty="0">
                <a:solidFill>
                  <a:srgbClr val="002060"/>
                </a:solidFill>
                <a:latin typeface="Gill Sans Nova" panose="020B0602020104020203" pitchFamily="34" charset="0"/>
              </a:rPr>
              <a:t>responsibility</a:t>
            </a:r>
            <a:r>
              <a:rPr lang="en-US" sz="2400" dirty="0">
                <a:solidFill>
                  <a:srgbClr val="002060"/>
                </a:solidFill>
                <a:latin typeface="Gill Sans Nova" panose="020B0602020104020203" pitchFamily="34" charset="0"/>
              </a:rPr>
              <a:t> to protect still </a:t>
            </a:r>
            <a:r>
              <a:rPr lang="en-US" sz="2400" b="1" dirty="0">
                <a:solidFill>
                  <a:srgbClr val="002060"/>
                </a:solidFill>
                <a:latin typeface="Gill Sans Nova" panose="020B0602020104020203" pitchFamily="34" charset="0"/>
              </a:rPr>
              <a:t>lies with the State</a:t>
            </a:r>
            <a:r>
              <a:rPr lang="en-US" sz="2400" dirty="0">
                <a:solidFill>
                  <a:srgbClr val="002060"/>
                </a:solidFill>
                <a:latin typeface="Gill Sans Nova" panose="020B0602020104020203" pitchFamily="34" charset="0"/>
              </a:rPr>
              <a:t>, even in emergency contexts where the rule of law may be weak or State functions have broken down</a:t>
            </a:r>
          </a:p>
          <a:p>
            <a:pPr marL="342900" indent="-342900" algn="just">
              <a:lnSpc>
                <a:spcPct val="100000"/>
              </a:lnSpc>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Under the Centrality of Protection, </a:t>
            </a:r>
            <a:r>
              <a:rPr lang="en-US" sz="2400" b="1" dirty="0">
                <a:solidFill>
                  <a:srgbClr val="002060"/>
                </a:solidFill>
                <a:latin typeface="Gill Sans Nova" panose="020B0602020104020203" pitchFamily="34" charset="0"/>
              </a:rPr>
              <a:t>humanitarian actors </a:t>
            </a:r>
            <a:r>
              <a:rPr lang="en-US" sz="2400" i="1" dirty="0">
                <a:solidFill>
                  <a:srgbClr val="002060"/>
                </a:solidFill>
                <a:latin typeface="Gill Sans Nova" panose="020B0602020104020203" pitchFamily="34" charset="0"/>
              </a:rPr>
              <a:t>are in a position </a:t>
            </a:r>
            <a:r>
              <a:rPr lang="en-US" sz="2400" dirty="0">
                <a:solidFill>
                  <a:srgbClr val="002060"/>
                </a:solidFill>
                <a:latin typeface="Gill Sans Nova" panose="020B0602020104020203" pitchFamily="34" charset="0"/>
              </a:rPr>
              <a:t>to </a:t>
            </a:r>
            <a:r>
              <a:rPr lang="en-US" sz="2400" b="1" dirty="0">
                <a:solidFill>
                  <a:srgbClr val="002060"/>
                </a:solidFill>
                <a:latin typeface="Gill Sans Nova" panose="020B0602020104020203" pitchFamily="34" charset="0"/>
              </a:rPr>
              <a:t>detect, identify, refer and assist cases</a:t>
            </a:r>
            <a:r>
              <a:rPr lang="en-US" sz="2400" dirty="0">
                <a:solidFill>
                  <a:srgbClr val="002060"/>
                </a:solidFill>
                <a:latin typeface="Gill Sans Nova" panose="020B0602020104020203" pitchFamily="34" charset="0"/>
              </a:rPr>
              <a:t>, and to prevent further situations of trafficking within existing emergency response mechanisms</a:t>
            </a:r>
            <a:endParaRPr lang="en-GB" sz="2400" dirty="0">
              <a:solidFill>
                <a:srgbClr val="002060"/>
              </a:solidFill>
              <a:latin typeface="Gill Sans Nova" panose="020B0602020104020203" pitchFamily="34" charset="0"/>
            </a:endParaRPr>
          </a:p>
          <a:p>
            <a:pPr marL="342900" indent="-342900" algn="just">
              <a:lnSpc>
                <a:spcPct val="100000"/>
              </a:lnSpc>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Protection actors may have established systems for: identifying beneficiaries, determining support needs, providing protection and making referrals during emergencies – </a:t>
            </a:r>
            <a:r>
              <a:rPr lang="en-US" sz="2200" i="1" dirty="0">
                <a:solidFill>
                  <a:srgbClr val="0070C0"/>
                </a:solidFill>
                <a:latin typeface="Gill Sans Nova" panose="020B0602020104020203" pitchFamily="34" charset="0"/>
              </a:rPr>
              <a:t>CT activities can be integrated within these, avoiding new or parallel systems</a:t>
            </a:r>
          </a:p>
          <a:p>
            <a:pPr marL="457200" indent="-457200">
              <a:lnSpc>
                <a:spcPct val="100000"/>
              </a:lnSpc>
              <a:spcBef>
                <a:spcPts val="600"/>
              </a:spcBef>
              <a:spcAft>
                <a:spcPts val="600"/>
              </a:spcAft>
              <a:buFont typeface="Arial" panose="020B0604020202020204" pitchFamily="34" charset="0"/>
              <a:buChar char="•"/>
            </a:pPr>
            <a:endParaRPr lang="en-US" sz="2400" dirty="0">
              <a:solidFill>
                <a:srgbClr val="002060"/>
              </a:solidFill>
              <a:latin typeface="Gill Sans Nova" panose="020B0602020104020203" pitchFamily="34" charset="0"/>
            </a:endParaRPr>
          </a:p>
          <a:p>
            <a:pPr>
              <a:lnSpc>
                <a:spcPct val="100000"/>
              </a:lnSpc>
              <a:spcBef>
                <a:spcPts val="600"/>
              </a:spcBef>
              <a:spcAft>
                <a:spcPts val="600"/>
              </a:spcAft>
            </a:pPr>
            <a:endParaRPr lang="en-US" sz="2400" dirty="0">
              <a:solidFill>
                <a:srgbClr val="002060"/>
              </a:solidFill>
              <a:latin typeface="Gill Sans Nova" panose="020B0602020104020203" pitchFamily="34" charset="0"/>
            </a:endParaRPr>
          </a:p>
        </p:txBody>
      </p:sp>
    </p:spTree>
    <p:extLst>
      <p:ext uri="{BB962C8B-B14F-4D97-AF65-F5344CB8AC3E}">
        <p14:creationId xmlns:p14="http://schemas.microsoft.com/office/powerpoint/2010/main" val="238301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F91A75-C0A3-6A4C-85D6-75F941198CAC}"/>
              </a:ext>
            </a:extLst>
          </p:cNvPr>
          <p:cNvSpPr>
            <a:spLocks noGrp="1"/>
          </p:cNvSpPr>
          <p:nvPr>
            <p:ph sz="quarter" idx="4"/>
          </p:nvPr>
        </p:nvSpPr>
        <p:spPr>
          <a:xfrm>
            <a:off x="651641" y="609600"/>
            <a:ext cx="10703747" cy="5580063"/>
          </a:xfrm>
        </p:spPr>
        <p:txBody>
          <a:bodyPr vert="horz" lIns="91440" tIns="45720" rIns="91440" bIns="45720" rtlCol="0" anchor="t">
            <a:normAutofit/>
          </a:bodyPr>
          <a:lstStyle/>
          <a:p>
            <a:pPr marL="0" indent="0">
              <a:buNone/>
            </a:pPr>
            <a:r>
              <a:rPr lang="en-US" dirty="0">
                <a:cs typeface="Calibri"/>
              </a:rPr>
              <a:t>Thank you!</a:t>
            </a:r>
          </a:p>
          <a:p>
            <a:pPr marL="0" indent="0">
              <a:buNone/>
            </a:pPr>
            <a:endParaRPr lang="en-US" dirty="0">
              <a:cs typeface="Calibri"/>
            </a:endParaRPr>
          </a:p>
          <a:p>
            <a:pPr marL="0" indent="0">
              <a:buNone/>
            </a:pPr>
            <a:r>
              <a:rPr lang="en-US" dirty="0">
                <a:cs typeface="Calibri"/>
              </a:rPr>
              <a:t>Heather KOMENDA</a:t>
            </a:r>
          </a:p>
          <a:p>
            <a:pPr marL="0" indent="0">
              <a:buNone/>
            </a:pPr>
            <a:r>
              <a:rPr lang="en-US" dirty="0">
                <a:cs typeface="Calibri"/>
              </a:rPr>
              <a:t>Senior Regional Thematic Specialist</a:t>
            </a:r>
          </a:p>
          <a:p>
            <a:pPr marL="0" indent="0">
              <a:buNone/>
            </a:pPr>
            <a:r>
              <a:rPr lang="en-US" dirty="0">
                <a:cs typeface="Calibri"/>
              </a:rPr>
              <a:t>Migrant Protection</a:t>
            </a:r>
          </a:p>
          <a:p>
            <a:pPr marL="0" indent="0">
              <a:buNone/>
            </a:pPr>
            <a:r>
              <a:rPr lang="en-US" dirty="0">
                <a:cs typeface="Calibri"/>
              </a:rPr>
              <a:t>IOM Regional Office Vienna</a:t>
            </a:r>
          </a:p>
          <a:p>
            <a:pPr marL="0" indent="0">
              <a:buNone/>
            </a:pPr>
            <a:endParaRPr lang="en-US" dirty="0">
              <a:cs typeface="Calibri"/>
            </a:endParaRPr>
          </a:p>
        </p:txBody>
      </p:sp>
    </p:spTree>
    <p:extLst>
      <p:ext uri="{BB962C8B-B14F-4D97-AF65-F5344CB8AC3E}">
        <p14:creationId xmlns:p14="http://schemas.microsoft.com/office/powerpoint/2010/main" val="286724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760D-7CE2-1E47-A29F-997814E5BE64}"/>
              </a:ext>
            </a:extLst>
          </p:cNvPr>
          <p:cNvSpPr>
            <a:spLocks noGrp="1"/>
          </p:cNvSpPr>
          <p:nvPr>
            <p:ph type="title"/>
          </p:nvPr>
        </p:nvSpPr>
        <p:spPr/>
        <p:txBody>
          <a:bodyPr/>
          <a:lstStyle/>
          <a:p>
            <a:r>
              <a:rPr lang="en-US" dirty="0"/>
              <a:t>Trafficking in Persons</a:t>
            </a:r>
          </a:p>
        </p:txBody>
      </p:sp>
      <p:sp>
        <p:nvSpPr>
          <p:cNvPr id="3" name="Content Placeholder 2">
            <a:extLst>
              <a:ext uri="{FF2B5EF4-FFF2-40B4-BE49-F238E27FC236}">
                <a16:creationId xmlns:a16="http://schemas.microsoft.com/office/drawing/2014/main" id="{A8A07B71-EB72-804E-9B63-59F1BD4C08A7}"/>
              </a:ext>
            </a:extLst>
          </p:cNvPr>
          <p:cNvSpPr>
            <a:spLocks noGrp="1"/>
          </p:cNvSpPr>
          <p:nvPr>
            <p:ph sz="half" idx="10"/>
          </p:nvPr>
        </p:nvSpPr>
        <p:spPr/>
        <p:txBody>
          <a:bodyPr>
            <a:normAutofit/>
          </a:bodyPr>
          <a:lstStyle/>
          <a:p>
            <a:pPr marL="457200" indent="-457200">
              <a:buFont typeface="Arial" panose="020B0604020202020204" pitchFamily="34" charset="0"/>
              <a:buChar char="•"/>
            </a:pPr>
            <a:r>
              <a:rPr lang="en-US" dirty="0"/>
              <a:t>International definition established by the United Nations Protocol to Prevent, Suppress and Punish Trafficking in Persons, especially women and girls</a:t>
            </a:r>
          </a:p>
          <a:p>
            <a:pPr marL="1143000" lvl="1" indent="-457200"/>
            <a:r>
              <a:rPr lang="en-US" dirty="0"/>
              <a:t>Defined as an </a:t>
            </a:r>
            <a:r>
              <a:rPr lang="en-US" b="1" i="1" dirty="0"/>
              <a:t>act</a:t>
            </a:r>
            <a:r>
              <a:rPr lang="en-US" dirty="0"/>
              <a:t> (recruitment, transportation, </a:t>
            </a:r>
            <a:r>
              <a:rPr lang="en-US" dirty="0" err="1"/>
              <a:t>harbouring</a:t>
            </a:r>
            <a:r>
              <a:rPr lang="en-US" dirty="0"/>
              <a:t>, transfer or receipt of persons) using an improper </a:t>
            </a:r>
            <a:r>
              <a:rPr lang="en-US" b="1" i="1" dirty="0"/>
              <a:t>means</a:t>
            </a:r>
            <a:r>
              <a:rPr lang="en-US" dirty="0"/>
              <a:t> (deception, force, threats, etc.) for the </a:t>
            </a:r>
            <a:r>
              <a:rPr lang="en-US" b="1" i="1" dirty="0"/>
              <a:t>purposes of exploitation </a:t>
            </a:r>
            <a:r>
              <a:rPr lang="en-US" dirty="0"/>
              <a:t>(including sexual, </a:t>
            </a:r>
            <a:r>
              <a:rPr lang="en-US" dirty="0" err="1"/>
              <a:t>labour</a:t>
            </a:r>
            <a:r>
              <a:rPr lang="en-US" dirty="0"/>
              <a:t>, organ removal, etc.) </a:t>
            </a:r>
          </a:p>
          <a:p>
            <a:pPr marL="457200" indent="-457200">
              <a:buFont typeface="Arial" panose="020B0604020202020204" pitchFamily="34" charset="0"/>
              <a:buChar char="•"/>
            </a:pPr>
            <a:r>
              <a:rPr lang="en-US" dirty="0"/>
              <a:t>Has been criminalized in most countries around the world</a:t>
            </a:r>
          </a:p>
          <a:p>
            <a:pPr marL="457200" indent="-457200">
              <a:buFont typeface="Arial" panose="020B0604020202020204" pitchFamily="34" charset="0"/>
              <a:buChar char="•"/>
            </a:pPr>
            <a:r>
              <a:rPr lang="en-US" dirty="0"/>
              <a:t>Key notes: affects all ages and genders</a:t>
            </a:r>
          </a:p>
          <a:p>
            <a:pPr marL="457200" indent="-457200">
              <a:buFont typeface="Arial" panose="020B0604020202020204" pitchFamily="34" charset="0"/>
              <a:buChar char="•"/>
            </a:pPr>
            <a:r>
              <a:rPr lang="en-US" dirty="0"/>
              <a:t>Risk factors at various levels that increase vulnerability to trafficking</a:t>
            </a:r>
          </a:p>
          <a:p>
            <a:pPr marL="457200" indent="-457200"/>
            <a:endParaRPr lang="en-US" dirty="0"/>
          </a:p>
        </p:txBody>
      </p:sp>
    </p:spTree>
    <p:extLst>
      <p:ext uri="{BB962C8B-B14F-4D97-AF65-F5344CB8AC3E}">
        <p14:creationId xmlns:p14="http://schemas.microsoft.com/office/powerpoint/2010/main" val="359539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B364-FE2E-434A-8C6A-76F1073471B3}"/>
              </a:ext>
            </a:extLst>
          </p:cNvPr>
          <p:cNvSpPr>
            <a:spLocks noGrp="1"/>
          </p:cNvSpPr>
          <p:nvPr>
            <p:ph type="title"/>
          </p:nvPr>
        </p:nvSpPr>
        <p:spPr>
          <a:xfrm>
            <a:off x="838199" y="365126"/>
            <a:ext cx="10966807" cy="1106836"/>
          </a:xfrm>
        </p:spPr>
        <p:txBody>
          <a:bodyPr>
            <a:normAutofit/>
          </a:bodyPr>
          <a:lstStyle/>
          <a:p>
            <a:r>
              <a:rPr lang="en-US" dirty="0"/>
              <a:t>Emergency / Crisis / Humanitarian Settings</a:t>
            </a:r>
            <a:endParaRPr lang="LID4096" dirty="0"/>
          </a:p>
        </p:txBody>
      </p:sp>
      <p:sp>
        <p:nvSpPr>
          <p:cNvPr id="3" name="Content Placeholder 2">
            <a:extLst>
              <a:ext uri="{FF2B5EF4-FFF2-40B4-BE49-F238E27FC236}">
                <a16:creationId xmlns:a16="http://schemas.microsoft.com/office/drawing/2014/main" id="{CB8082CE-00E3-4EF9-B7CB-1E5061BF4B81}"/>
              </a:ext>
            </a:extLst>
          </p:cNvPr>
          <p:cNvSpPr>
            <a:spLocks noGrp="1"/>
          </p:cNvSpPr>
          <p:nvPr>
            <p:ph sz="half" idx="10"/>
          </p:nvPr>
        </p:nvSpPr>
        <p:spPr>
          <a:xfrm>
            <a:off x="483794" y="1454758"/>
            <a:ext cx="5837808" cy="3645322"/>
          </a:xfrm>
        </p:spPr>
        <p:txBody>
          <a:bodyPr>
            <a:normAutofit fontScale="85000" lnSpcReduction="20000"/>
          </a:bodyPr>
          <a:lstStyle/>
          <a:p>
            <a:pPr marL="342900" indent="-342900" algn="just">
              <a:lnSpc>
                <a:spcPct val="110000"/>
              </a:lnSpc>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What constitutes an emergency and why differentiate from ‘stable’ settings, in relation to counter trafficking?</a:t>
            </a:r>
          </a:p>
          <a:p>
            <a:pPr marL="1028700" lvl="1" indent="-342900" algn="just">
              <a:lnSpc>
                <a:spcPct val="110000"/>
              </a:lnSpc>
              <a:spcBef>
                <a:spcPts val="600"/>
              </a:spcBef>
              <a:spcAft>
                <a:spcPts val="600"/>
              </a:spcAft>
            </a:pPr>
            <a:r>
              <a:rPr lang="en-US" sz="2000" dirty="0">
                <a:solidFill>
                  <a:srgbClr val="0070C0"/>
                </a:solidFill>
                <a:latin typeface="Gill Sans Nova" panose="020B0602020104020203" pitchFamily="34" charset="0"/>
              </a:rPr>
              <a:t>Identification may be more difficult</a:t>
            </a:r>
          </a:p>
          <a:p>
            <a:pPr marL="1028700" lvl="1" indent="-342900" algn="just">
              <a:lnSpc>
                <a:spcPct val="110000"/>
              </a:lnSpc>
              <a:spcBef>
                <a:spcPts val="600"/>
              </a:spcBef>
              <a:spcAft>
                <a:spcPts val="600"/>
              </a:spcAft>
            </a:pPr>
            <a:r>
              <a:rPr lang="en-US" sz="2000" dirty="0">
                <a:solidFill>
                  <a:srgbClr val="0070C0"/>
                </a:solidFill>
                <a:latin typeface="Gill Sans Nova" panose="020B0602020104020203" pitchFamily="34" charset="0"/>
              </a:rPr>
              <a:t>Our response has to be adapted</a:t>
            </a:r>
          </a:p>
          <a:p>
            <a:pPr marL="342900" indent="-342900" algn="just">
              <a:lnSpc>
                <a:spcPct val="110000"/>
              </a:lnSpc>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Increasing awareness of TIP among humanitarian actors, but often overlooked</a:t>
            </a:r>
          </a:p>
          <a:p>
            <a:pPr marL="342900" indent="-342900" algn="just">
              <a:lnSpc>
                <a:spcPct val="110000"/>
              </a:lnSpc>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UN SCRs 2331 (2016) and 2338 (2017) focus explicitly on TIP in armed conflict and call upon States and humanitarian actors to respond.</a:t>
            </a:r>
          </a:p>
          <a:p>
            <a:endParaRPr lang="LID4096" dirty="0">
              <a:solidFill>
                <a:srgbClr val="002060"/>
              </a:solidFill>
              <a:latin typeface="Gill Sans Nova" panose="020B0602020104020203" pitchFamily="34" charset="0"/>
            </a:endParaRPr>
          </a:p>
        </p:txBody>
      </p:sp>
      <p:pic>
        <p:nvPicPr>
          <p:cNvPr id="5" name="Picture 4" descr="A group of people walking down a dirt road&#10;&#10;Description automatically generated">
            <a:extLst>
              <a:ext uri="{FF2B5EF4-FFF2-40B4-BE49-F238E27FC236}">
                <a16:creationId xmlns:a16="http://schemas.microsoft.com/office/drawing/2014/main" id="{F671FFCF-7F63-430E-97C5-FC49B8FAD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94" y="1606339"/>
            <a:ext cx="5074366" cy="3382911"/>
          </a:xfrm>
          <a:prstGeom prst="rect">
            <a:avLst/>
          </a:prstGeom>
          <a:ln w="3175">
            <a:solidFill>
              <a:schemeClr val="tx1">
                <a:lumMod val="85000"/>
                <a:lumOff val="15000"/>
              </a:schemeClr>
            </a:solidFill>
          </a:ln>
        </p:spPr>
      </p:pic>
      <p:sp>
        <p:nvSpPr>
          <p:cNvPr id="6" name="TextBox 5">
            <a:extLst>
              <a:ext uri="{FF2B5EF4-FFF2-40B4-BE49-F238E27FC236}">
                <a16:creationId xmlns:a16="http://schemas.microsoft.com/office/drawing/2014/main" id="{FF2A7635-E109-4CAE-9490-43DD9746A436}"/>
              </a:ext>
            </a:extLst>
          </p:cNvPr>
          <p:cNvSpPr txBox="1"/>
          <p:nvPr/>
        </p:nvSpPr>
        <p:spPr>
          <a:xfrm>
            <a:off x="483794" y="5316976"/>
            <a:ext cx="10866268" cy="769441"/>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solidFill>
                  <a:srgbClr val="002060"/>
                </a:solidFill>
                <a:latin typeface="Gill Sans Nova" panose="020B0602020104020203" pitchFamily="34" charset="0"/>
              </a:rPr>
              <a:t>Annual SG report on children and armed conflict (SCR 1612), and on CRSV can result in punitive action against States: sanctions, asset freezes, indictments.</a:t>
            </a:r>
          </a:p>
        </p:txBody>
      </p:sp>
      <p:sp>
        <p:nvSpPr>
          <p:cNvPr id="7" name="TextBox 6">
            <a:extLst>
              <a:ext uri="{FF2B5EF4-FFF2-40B4-BE49-F238E27FC236}">
                <a16:creationId xmlns:a16="http://schemas.microsoft.com/office/drawing/2014/main" id="{400B311D-FEE0-4A4A-9B15-9169C04242F0}"/>
              </a:ext>
            </a:extLst>
          </p:cNvPr>
          <p:cNvSpPr txBox="1"/>
          <p:nvPr/>
        </p:nvSpPr>
        <p:spPr>
          <a:xfrm>
            <a:off x="6831494" y="4989250"/>
            <a:ext cx="5074366" cy="261610"/>
          </a:xfrm>
          <a:prstGeom prst="rect">
            <a:avLst/>
          </a:prstGeom>
          <a:noFill/>
        </p:spPr>
        <p:txBody>
          <a:bodyPr wrap="square" rtlCol="0">
            <a:spAutoFit/>
          </a:bodyPr>
          <a:lstStyle/>
          <a:p>
            <a:r>
              <a:rPr lang="en-US" sz="1100" dirty="0"/>
              <a:t>Photo credit: IOM photo library; approved</a:t>
            </a:r>
            <a:endParaRPr lang="LID4096" sz="1100" dirty="0"/>
          </a:p>
        </p:txBody>
      </p:sp>
    </p:spTree>
    <p:extLst>
      <p:ext uri="{BB962C8B-B14F-4D97-AF65-F5344CB8AC3E}">
        <p14:creationId xmlns:p14="http://schemas.microsoft.com/office/powerpoint/2010/main" val="216861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CEF-4F14-2C47-9124-976734C31A14}"/>
              </a:ext>
            </a:extLst>
          </p:cNvPr>
          <p:cNvSpPr>
            <a:spLocks noGrp="1"/>
          </p:cNvSpPr>
          <p:nvPr>
            <p:ph type="title"/>
          </p:nvPr>
        </p:nvSpPr>
        <p:spPr/>
        <p:txBody>
          <a:bodyPr>
            <a:normAutofit/>
          </a:bodyPr>
          <a:lstStyle/>
          <a:p>
            <a:r>
              <a:rPr lang="en-US" dirty="0"/>
              <a:t>Displacement, crises, and vulnerability</a:t>
            </a:r>
          </a:p>
        </p:txBody>
      </p:sp>
      <p:sp>
        <p:nvSpPr>
          <p:cNvPr id="3" name="Espace réservé du contenu 2">
            <a:extLst>
              <a:ext uri="{FF2B5EF4-FFF2-40B4-BE49-F238E27FC236}">
                <a16:creationId xmlns:a16="http://schemas.microsoft.com/office/drawing/2014/main" id="{CB7D251A-3D2B-DE4D-A1F7-13D6C7C41174}"/>
              </a:ext>
            </a:extLst>
          </p:cNvPr>
          <p:cNvSpPr>
            <a:spLocks noGrp="1"/>
          </p:cNvSpPr>
          <p:nvPr>
            <p:ph sz="half" idx="2"/>
          </p:nvPr>
        </p:nvSpPr>
        <p:spPr>
          <a:xfrm>
            <a:off x="741816" y="1521020"/>
            <a:ext cx="11151915" cy="4625041"/>
          </a:xfrm>
        </p:spPr>
        <p:txBody>
          <a:bodyPr>
            <a:normAutofit fontScale="92500" lnSpcReduction="20000"/>
          </a:bodyPr>
          <a:lstStyle/>
          <a:p>
            <a:pPr algn="just">
              <a:lnSpc>
                <a:spcPct val="100000"/>
              </a:lnSpc>
              <a:spcAft>
                <a:spcPts val="600"/>
              </a:spcAft>
            </a:pPr>
            <a:r>
              <a:rPr lang="en-US" dirty="0">
                <a:solidFill>
                  <a:srgbClr val="002060"/>
                </a:solidFill>
                <a:latin typeface="Gill Sans Nova" panose="020B0602020104020203" pitchFamily="34" charset="0"/>
              </a:rPr>
              <a:t>How are crisis-affected populations more, or newly vulnerable to trafficking and exploitation? </a:t>
            </a:r>
            <a:endParaRPr lang="en-US" i="1" dirty="0">
              <a:solidFill>
                <a:srgbClr val="002060"/>
              </a:solidFill>
              <a:latin typeface="Gill Sans Nova" panose="020B0602020104020203" pitchFamily="34" charset="0"/>
            </a:endParaRPr>
          </a:p>
          <a:p>
            <a:pPr marL="457200" indent="-457200" algn="just">
              <a:lnSpc>
                <a:spcPct val="100000"/>
              </a:lnSpc>
              <a:spcAft>
                <a:spcPts val="600"/>
              </a:spcAft>
              <a:buFont typeface="Arial" panose="020B0604020202020204" pitchFamily="34" charset="0"/>
              <a:buChar char="•"/>
            </a:pPr>
            <a:r>
              <a:rPr lang="en-US" sz="2600" dirty="0">
                <a:solidFill>
                  <a:srgbClr val="002060"/>
                </a:solidFill>
                <a:latin typeface="Gill Sans Nova" panose="020B0602020104020203" pitchFamily="34" charset="0"/>
              </a:rPr>
              <a:t>Displacement may hinder State’s protection capacity</a:t>
            </a:r>
          </a:p>
          <a:p>
            <a:pPr marL="457200" indent="-457200" algn="just">
              <a:lnSpc>
                <a:spcPct val="100000"/>
              </a:lnSpc>
              <a:spcAft>
                <a:spcPts val="600"/>
              </a:spcAft>
              <a:buFont typeface="Arial" panose="020B0604020202020204" pitchFamily="34" charset="0"/>
              <a:buChar char="•"/>
            </a:pPr>
            <a:r>
              <a:rPr lang="en-US" sz="2600" dirty="0">
                <a:solidFill>
                  <a:srgbClr val="002060"/>
                </a:solidFill>
                <a:latin typeface="Gill Sans Nova" panose="020B0602020104020203" pitchFamily="34" charset="0"/>
              </a:rPr>
              <a:t>State may be unable or unwilling to protect people from harm, leading to displacement</a:t>
            </a:r>
          </a:p>
          <a:p>
            <a:pPr marL="457200" indent="-457200" algn="just">
              <a:lnSpc>
                <a:spcPct val="100000"/>
              </a:lnSpc>
              <a:spcAft>
                <a:spcPts val="600"/>
              </a:spcAft>
              <a:buFont typeface="Arial" panose="020B0604020202020204" pitchFamily="34" charset="0"/>
              <a:buChar char="•"/>
            </a:pPr>
            <a:r>
              <a:rPr lang="en-US" sz="2600" dirty="0">
                <a:solidFill>
                  <a:srgbClr val="002060"/>
                </a:solidFill>
                <a:latin typeface="Gill Sans Nova" panose="020B0602020104020203" pitchFamily="34" charset="0"/>
              </a:rPr>
              <a:t>Displacement interrupts existing protective networks and exhausts coping strategies</a:t>
            </a:r>
          </a:p>
          <a:p>
            <a:pPr marL="457200" indent="-457200" algn="just">
              <a:lnSpc>
                <a:spcPct val="100000"/>
              </a:lnSpc>
              <a:spcAft>
                <a:spcPts val="600"/>
              </a:spcAft>
              <a:buFont typeface="Arial" panose="020B0604020202020204" pitchFamily="34" charset="0"/>
              <a:buChar char="•"/>
            </a:pPr>
            <a:r>
              <a:rPr lang="en-US" sz="2600" dirty="0">
                <a:solidFill>
                  <a:srgbClr val="002060"/>
                </a:solidFill>
                <a:latin typeface="Gill Sans Nova" panose="020B0602020104020203" pitchFamily="34" charset="0"/>
              </a:rPr>
              <a:t>Some crises, </a:t>
            </a:r>
            <a:r>
              <a:rPr lang="en-US" sz="2600" dirty="0" err="1">
                <a:solidFill>
                  <a:srgbClr val="002060"/>
                </a:solidFill>
                <a:latin typeface="Gill Sans Nova" panose="020B0602020104020203" pitchFamily="34" charset="0"/>
              </a:rPr>
              <a:t>ie</a:t>
            </a:r>
            <a:r>
              <a:rPr lang="en-US" sz="2600" dirty="0">
                <a:solidFill>
                  <a:srgbClr val="002060"/>
                </a:solidFill>
                <a:latin typeface="Gill Sans Nova" panose="020B0602020104020203" pitchFamily="34" charset="0"/>
              </a:rPr>
              <a:t>. armed conflict, bring specific risks &amp; can lead to TIP (including): </a:t>
            </a:r>
          </a:p>
          <a:p>
            <a:pPr algn="just">
              <a:lnSpc>
                <a:spcPct val="100000"/>
              </a:lnSpc>
              <a:spcAft>
                <a:spcPts val="600"/>
              </a:spcAft>
            </a:pPr>
            <a:r>
              <a:rPr lang="en-US" sz="2400" dirty="0">
                <a:solidFill>
                  <a:srgbClr val="0070C0"/>
                </a:solidFill>
                <a:latin typeface="Gill Sans Nova" panose="020B0602020104020203" pitchFamily="34" charset="0"/>
              </a:rPr>
              <a:t>	- abduction or recruitment into armed groups</a:t>
            </a:r>
          </a:p>
          <a:p>
            <a:pPr algn="just">
              <a:lnSpc>
                <a:spcPct val="100000"/>
              </a:lnSpc>
              <a:spcAft>
                <a:spcPts val="600"/>
              </a:spcAft>
            </a:pPr>
            <a:r>
              <a:rPr lang="en-US" sz="2400" dirty="0">
                <a:solidFill>
                  <a:srgbClr val="0070C0"/>
                </a:solidFill>
                <a:latin typeface="Gill Sans Nova" panose="020B0602020104020203" pitchFamily="34" charset="0"/>
              </a:rPr>
              <a:t>	- sexual exploitation or sexual slavery</a:t>
            </a:r>
          </a:p>
          <a:p>
            <a:pPr algn="just">
              <a:lnSpc>
                <a:spcPct val="100000"/>
              </a:lnSpc>
              <a:spcAft>
                <a:spcPts val="600"/>
              </a:spcAft>
            </a:pPr>
            <a:r>
              <a:rPr lang="en-US" sz="2400" dirty="0">
                <a:solidFill>
                  <a:srgbClr val="0070C0"/>
                </a:solidFill>
                <a:latin typeface="Gill Sans Nova" panose="020B0602020104020203" pitchFamily="34" charset="0"/>
              </a:rPr>
              <a:t>	- labour exploitation</a:t>
            </a:r>
          </a:p>
          <a:p>
            <a:pPr algn="just">
              <a:lnSpc>
                <a:spcPct val="100000"/>
              </a:lnSpc>
              <a:spcAft>
                <a:spcPts val="600"/>
              </a:spcAft>
            </a:pPr>
            <a:r>
              <a:rPr lang="en-US" sz="2400" dirty="0">
                <a:solidFill>
                  <a:srgbClr val="0070C0"/>
                </a:solidFill>
                <a:latin typeface="Gill Sans Nova" panose="020B0602020104020203" pitchFamily="34" charset="0"/>
              </a:rPr>
              <a:t>	- forced criminality, extortion, and organ/tissue removal</a:t>
            </a:r>
            <a:endParaRPr lang="en-US" i="1" dirty="0">
              <a:solidFill>
                <a:srgbClr val="0070C0"/>
              </a:solidFill>
              <a:latin typeface="Gill Sans Nova" panose="020B0602020104020203" pitchFamily="34" charset="0"/>
            </a:endParaRPr>
          </a:p>
        </p:txBody>
      </p:sp>
    </p:spTree>
    <p:extLst>
      <p:ext uri="{BB962C8B-B14F-4D97-AF65-F5344CB8AC3E}">
        <p14:creationId xmlns:p14="http://schemas.microsoft.com/office/powerpoint/2010/main" val="333808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CEF-4F14-2C47-9124-976734C31A14}"/>
              </a:ext>
            </a:extLst>
          </p:cNvPr>
          <p:cNvSpPr>
            <a:spLocks noGrp="1"/>
          </p:cNvSpPr>
          <p:nvPr>
            <p:ph type="title"/>
          </p:nvPr>
        </p:nvSpPr>
        <p:spPr/>
        <p:txBody>
          <a:bodyPr>
            <a:normAutofit/>
          </a:bodyPr>
          <a:lstStyle/>
          <a:p>
            <a:r>
              <a:rPr lang="en-US"/>
              <a:t>Examples of TIP observed in emergencies</a:t>
            </a:r>
            <a:endParaRPr lang="en-US" dirty="0"/>
          </a:p>
        </p:txBody>
      </p:sp>
      <p:pic>
        <p:nvPicPr>
          <p:cNvPr id="6" name="Content Placeholder 5" descr="A stone building with a mountain in the background&#10;&#10;Description automatically generated">
            <a:extLst>
              <a:ext uri="{FF2B5EF4-FFF2-40B4-BE49-F238E27FC236}">
                <a16:creationId xmlns:a16="http://schemas.microsoft.com/office/drawing/2014/main" id="{9F6B8750-7B3C-4793-B2B6-C9CC3CB27250}"/>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7236589" y="2271269"/>
            <a:ext cx="4667250" cy="3111500"/>
          </a:xfrm>
          <a:ln w="3175">
            <a:solidFill>
              <a:schemeClr val="tx1">
                <a:lumMod val="85000"/>
                <a:lumOff val="15000"/>
              </a:schemeClr>
            </a:solidFill>
          </a:ln>
        </p:spPr>
      </p:pic>
      <p:sp>
        <p:nvSpPr>
          <p:cNvPr id="12" name="TextBox 11">
            <a:extLst>
              <a:ext uri="{FF2B5EF4-FFF2-40B4-BE49-F238E27FC236}">
                <a16:creationId xmlns:a16="http://schemas.microsoft.com/office/drawing/2014/main" id="{E2EBCC64-3F9C-49AE-B614-0AF154709785}"/>
              </a:ext>
            </a:extLst>
          </p:cNvPr>
          <p:cNvSpPr txBox="1"/>
          <p:nvPr/>
        </p:nvSpPr>
        <p:spPr>
          <a:xfrm>
            <a:off x="7236589" y="5424732"/>
            <a:ext cx="5074366" cy="261610"/>
          </a:xfrm>
          <a:prstGeom prst="rect">
            <a:avLst/>
          </a:prstGeom>
          <a:noFill/>
        </p:spPr>
        <p:txBody>
          <a:bodyPr wrap="square" rtlCol="0">
            <a:spAutoFit/>
          </a:bodyPr>
          <a:lstStyle/>
          <a:p>
            <a:r>
              <a:rPr lang="en-US" sz="1100" dirty="0"/>
              <a:t>Photo credit: IOM photo library; approved</a:t>
            </a:r>
            <a:endParaRPr lang="LID4096" sz="1100" dirty="0"/>
          </a:p>
        </p:txBody>
      </p:sp>
      <p:sp>
        <p:nvSpPr>
          <p:cNvPr id="7" name="TextBox 6">
            <a:extLst>
              <a:ext uri="{FF2B5EF4-FFF2-40B4-BE49-F238E27FC236}">
                <a16:creationId xmlns:a16="http://schemas.microsoft.com/office/drawing/2014/main" id="{2B29D6F0-885F-4E29-9B03-9D5F82AE1127}"/>
              </a:ext>
            </a:extLst>
          </p:cNvPr>
          <p:cNvSpPr txBox="1"/>
          <p:nvPr/>
        </p:nvSpPr>
        <p:spPr>
          <a:xfrm>
            <a:off x="860186" y="1690688"/>
            <a:ext cx="5918565" cy="6494085"/>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Forced labour, servitude, debt bondage</a:t>
            </a:r>
          </a:p>
          <a:p>
            <a:pPr marL="285750" indent="-28575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Child labour including recruitment into armed groups</a:t>
            </a:r>
          </a:p>
          <a:p>
            <a:pPr marL="285750" indent="-28575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Sexual exploitation: sexual slavery or marriage into armed groups; prostitution; child sexual exploitation; sexual arrangements with security forces or humanitarian actors</a:t>
            </a:r>
          </a:p>
          <a:p>
            <a:pPr marL="285750" indent="-28575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Trafficking for organ or tissue removal</a:t>
            </a:r>
          </a:p>
          <a:p>
            <a:pPr marL="285750" indent="-28575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Forced/temporary/child marriage</a:t>
            </a:r>
          </a:p>
          <a:p>
            <a:pPr marL="285750" indent="-285750" algn="just">
              <a:spcBef>
                <a:spcPts val="600"/>
              </a:spcBef>
              <a:spcAft>
                <a:spcPts val="600"/>
              </a:spcAft>
              <a:buFont typeface="Arial" panose="020B0604020202020204" pitchFamily="34" charset="0"/>
              <a:buChar char="•"/>
            </a:pPr>
            <a:endParaRPr lang="en-US" sz="2400" dirty="0">
              <a:solidFill>
                <a:srgbClr val="002060"/>
              </a:solidFill>
              <a:latin typeface="Gill Sans Nova" panose="020B0602020104020203" pitchFamily="34" charset="0"/>
            </a:endParaRPr>
          </a:p>
          <a:p>
            <a:pPr marL="285750" indent="-285750" algn="just">
              <a:spcBef>
                <a:spcPts val="600"/>
              </a:spcBef>
              <a:spcAft>
                <a:spcPts val="600"/>
              </a:spcAft>
              <a:buFont typeface="Arial" panose="020B0604020202020204" pitchFamily="34" charset="0"/>
              <a:buChar char="•"/>
            </a:pPr>
            <a:endParaRPr lang="en-US" sz="2400" dirty="0">
              <a:solidFill>
                <a:srgbClr val="002060"/>
              </a:solidFill>
              <a:latin typeface="Gill Sans Nova" panose="020B0602020104020203" pitchFamily="34" charset="0"/>
            </a:endParaRPr>
          </a:p>
          <a:p>
            <a:pPr marL="285750" indent="-285750" algn="just">
              <a:spcBef>
                <a:spcPts val="600"/>
              </a:spcBef>
              <a:spcAft>
                <a:spcPts val="600"/>
              </a:spcAft>
              <a:buFont typeface="Arial" panose="020B0604020202020204" pitchFamily="34" charset="0"/>
              <a:buChar char="•"/>
            </a:pPr>
            <a:endParaRPr lang="en-US" sz="2400" dirty="0">
              <a:solidFill>
                <a:srgbClr val="002060"/>
              </a:solidFill>
              <a:latin typeface="Gill Sans Nova" panose="020B0602020104020203" pitchFamily="34" charset="0"/>
            </a:endParaRPr>
          </a:p>
          <a:p>
            <a:pPr marL="285750" indent="-285750" algn="just">
              <a:spcBef>
                <a:spcPts val="600"/>
              </a:spcBef>
              <a:spcAft>
                <a:spcPts val="600"/>
              </a:spcAft>
              <a:buFont typeface="Arial" panose="020B0604020202020204" pitchFamily="34" charset="0"/>
              <a:buChar char="•"/>
            </a:pPr>
            <a:endParaRPr lang="LID4096" sz="2400" dirty="0">
              <a:solidFill>
                <a:srgbClr val="002060"/>
              </a:solidFill>
              <a:latin typeface="Gill Sans Nova" panose="020B0602020104020203" pitchFamily="34" charset="0"/>
            </a:endParaRPr>
          </a:p>
        </p:txBody>
      </p:sp>
    </p:spTree>
    <p:extLst>
      <p:ext uri="{BB962C8B-B14F-4D97-AF65-F5344CB8AC3E}">
        <p14:creationId xmlns:p14="http://schemas.microsoft.com/office/powerpoint/2010/main" val="405522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CEF-4F14-2C47-9124-976734C31A14}"/>
              </a:ext>
            </a:extLst>
          </p:cNvPr>
          <p:cNvSpPr>
            <a:spLocks noGrp="1"/>
          </p:cNvSpPr>
          <p:nvPr>
            <p:ph type="title"/>
          </p:nvPr>
        </p:nvSpPr>
        <p:spPr/>
        <p:txBody>
          <a:bodyPr/>
          <a:lstStyle/>
          <a:p>
            <a:r>
              <a:rPr lang="en-US" dirty="0"/>
              <a:t>Emergency Response Systems</a:t>
            </a:r>
          </a:p>
        </p:txBody>
      </p:sp>
      <p:sp>
        <p:nvSpPr>
          <p:cNvPr id="3" name="Espace réservé du contenu 2">
            <a:extLst>
              <a:ext uri="{FF2B5EF4-FFF2-40B4-BE49-F238E27FC236}">
                <a16:creationId xmlns:a16="http://schemas.microsoft.com/office/drawing/2014/main" id="{CB7D251A-3D2B-DE4D-A1F7-13D6C7C41174}"/>
              </a:ext>
            </a:extLst>
          </p:cNvPr>
          <p:cNvSpPr>
            <a:spLocks noGrp="1"/>
          </p:cNvSpPr>
          <p:nvPr>
            <p:ph sz="half" idx="2"/>
          </p:nvPr>
        </p:nvSpPr>
        <p:spPr>
          <a:xfrm>
            <a:off x="758234" y="1403468"/>
            <a:ext cx="8594771" cy="4723012"/>
          </a:xfrm>
        </p:spPr>
        <p:txBody>
          <a:bodyPr>
            <a:noAutofit/>
          </a:bodyPr>
          <a:lstStyle/>
          <a:p>
            <a:pPr marL="342900" indent="-342900" algn="just">
              <a:lnSpc>
                <a:spcPct val="100000"/>
              </a:lnSpc>
              <a:spcBef>
                <a:spcPts val="300"/>
              </a:spcBef>
              <a:spcAft>
                <a:spcPts val="300"/>
              </a:spcAft>
              <a:buFont typeface="Arial" panose="020B0604020202020204" pitchFamily="34" charset="0"/>
              <a:buChar char="•"/>
            </a:pPr>
            <a:r>
              <a:rPr lang="en-US" sz="2000" dirty="0">
                <a:solidFill>
                  <a:srgbClr val="002060"/>
                </a:solidFill>
                <a:latin typeface="Gill Sans Nova" panose="020B0602020104020203" pitchFamily="34" charset="0"/>
              </a:rPr>
              <a:t>The type of displacement can determine the type of response</a:t>
            </a:r>
          </a:p>
          <a:p>
            <a:pPr marL="342900" indent="-342900" algn="just">
              <a:lnSpc>
                <a:spcPct val="100000"/>
              </a:lnSpc>
              <a:spcBef>
                <a:spcPts val="300"/>
              </a:spcBef>
              <a:spcAft>
                <a:spcPts val="300"/>
              </a:spcAft>
              <a:buFont typeface="Arial" panose="020B0604020202020204" pitchFamily="34" charset="0"/>
              <a:buChar char="•"/>
            </a:pPr>
            <a:r>
              <a:rPr lang="en-US" sz="2000" b="1" dirty="0">
                <a:solidFill>
                  <a:srgbClr val="002060"/>
                </a:solidFill>
                <a:latin typeface="Gill Sans Nova" panose="020B0602020104020203" pitchFamily="34" charset="0"/>
              </a:rPr>
              <a:t>Refugee Coordination Model (RCM): </a:t>
            </a:r>
            <a:r>
              <a:rPr lang="en-US" sz="2000" dirty="0">
                <a:solidFill>
                  <a:srgbClr val="002060"/>
                </a:solidFill>
                <a:latin typeface="Gill Sans Nova" panose="020B0602020104020203" pitchFamily="34" charset="0"/>
              </a:rPr>
              <a:t>cross-border involving refugees and asylum-seekers. </a:t>
            </a:r>
          </a:p>
          <a:p>
            <a:pPr marL="901700" lvl="2" indent="-368300">
              <a:lnSpc>
                <a:spcPct val="100000"/>
              </a:lnSpc>
              <a:spcBef>
                <a:spcPts val="300"/>
              </a:spcBef>
              <a:spcAft>
                <a:spcPts val="300"/>
              </a:spcAft>
              <a:buFont typeface="Arial" panose="020B0604020202020204" pitchFamily="34" charset="0"/>
              <a:buChar char="•"/>
            </a:pPr>
            <a:r>
              <a:rPr lang="en-US" u="sng" dirty="0">
                <a:solidFill>
                  <a:srgbClr val="0070C0"/>
                </a:solidFill>
                <a:latin typeface="Gill Sans Nova" panose="020B0602020104020203" pitchFamily="34" charset="0"/>
              </a:rPr>
              <a:t>Led by UNHCR</a:t>
            </a:r>
            <a:r>
              <a:rPr lang="en-US" dirty="0">
                <a:solidFill>
                  <a:srgbClr val="0070C0"/>
                </a:solidFill>
                <a:latin typeface="Gill Sans Nova" panose="020B0602020104020203" pitchFamily="34" charset="0"/>
              </a:rPr>
              <a:t>. Framework = Refugee Response Plan (RRP)</a:t>
            </a:r>
          </a:p>
          <a:p>
            <a:pPr marL="342900" indent="-342900" algn="just">
              <a:lnSpc>
                <a:spcPct val="100000"/>
              </a:lnSpc>
              <a:spcBef>
                <a:spcPts val="300"/>
              </a:spcBef>
              <a:spcAft>
                <a:spcPts val="300"/>
              </a:spcAft>
              <a:buFont typeface="Arial" panose="020B0604020202020204" pitchFamily="34" charset="0"/>
              <a:buChar char="•"/>
            </a:pPr>
            <a:r>
              <a:rPr lang="en-US" sz="2000" b="1" dirty="0">
                <a:solidFill>
                  <a:srgbClr val="002060"/>
                </a:solidFill>
                <a:latin typeface="Gill Sans Nova" panose="020B0602020104020203" pitchFamily="34" charset="0"/>
              </a:rPr>
              <a:t>Inter-Agency Standing Committee (IASC) Cluster System: </a:t>
            </a:r>
            <a:r>
              <a:rPr lang="en-US" sz="2000" dirty="0">
                <a:solidFill>
                  <a:srgbClr val="002060"/>
                </a:solidFill>
                <a:latin typeface="Gill Sans Nova" panose="020B0602020104020203" pitchFamily="34" charset="0"/>
              </a:rPr>
              <a:t>internal displacement.</a:t>
            </a:r>
          </a:p>
          <a:p>
            <a:pPr marL="901700" lvl="2" indent="-368300">
              <a:lnSpc>
                <a:spcPct val="100000"/>
              </a:lnSpc>
              <a:spcBef>
                <a:spcPts val="300"/>
              </a:spcBef>
              <a:spcAft>
                <a:spcPts val="300"/>
              </a:spcAft>
              <a:buFont typeface="Arial" panose="020B0604020202020204" pitchFamily="34" charset="0"/>
              <a:buChar char="•"/>
            </a:pPr>
            <a:r>
              <a:rPr lang="en-US" u="sng" dirty="0">
                <a:solidFill>
                  <a:srgbClr val="0070C0"/>
                </a:solidFill>
                <a:latin typeface="Gill Sans Nova" panose="020B0602020104020203" pitchFamily="34" charset="0"/>
              </a:rPr>
              <a:t>Led by OCHA</a:t>
            </a:r>
            <a:r>
              <a:rPr lang="en-US" dirty="0">
                <a:solidFill>
                  <a:srgbClr val="0070C0"/>
                </a:solidFill>
                <a:latin typeface="Gill Sans Nova" panose="020B0602020104020203" pitchFamily="34" charset="0"/>
              </a:rPr>
              <a:t>. Framework = Humanitarian Response Plan </a:t>
            </a:r>
            <a:r>
              <a:rPr lang="en-US" dirty="0">
                <a:solidFill>
                  <a:srgbClr val="002060"/>
                </a:solidFill>
                <a:latin typeface="Gill Sans Nova" panose="020B0602020104020203" pitchFamily="34" charset="0"/>
              </a:rPr>
              <a:t>(HRP)</a:t>
            </a:r>
          </a:p>
          <a:p>
            <a:pPr marL="342900" indent="-342900" algn="just">
              <a:lnSpc>
                <a:spcPct val="100000"/>
              </a:lnSpc>
              <a:spcBef>
                <a:spcPts val="300"/>
              </a:spcBef>
              <a:spcAft>
                <a:spcPts val="300"/>
              </a:spcAft>
              <a:buFont typeface="Arial" panose="020B0604020202020204" pitchFamily="34" charset="0"/>
              <a:buChar char="•"/>
            </a:pPr>
            <a:r>
              <a:rPr lang="en-US" sz="2000" b="1" dirty="0">
                <a:solidFill>
                  <a:srgbClr val="002060"/>
                </a:solidFill>
                <a:latin typeface="Gill Sans Nova" panose="020B0602020104020203" pitchFamily="34" charset="0"/>
              </a:rPr>
              <a:t>Mixed RCM and IASC Cluster: </a:t>
            </a:r>
            <a:r>
              <a:rPr lang="en-US" sz="2000" dirty="0">
                <a:solidFill>
                  <a:srgbClr val="002060"/>
                </a:solidFill>
                <a:latin typeface="Gill Sans Nova" panose="020B0602020104020203" pitchFamily="34" charset="0"/>
              </a:rPr>
              <a:t>cross-border and internally displaced.</a:t>
            </a:r>
          </a:p>
          <a:p>
            <a:pPr marL="901700" lvl="2" indent="-368300">
              <a:lnSpc>
                <a:spcPct val="100000"/>
              </a:lnSpc>
              <a:spcBef>
                <a:spcPts val="300"/>
              </a:spcBef>
              <a:spcAft>
                <a:spcPts val="300"/>
              </a:spcAft>
              <a:buFont typeface="Arial" panose="020B0604020202020204" pitchFamily="34" charset="0"/>
              <a:buChar char="•"/>
            </a:pPr>
            <a:r>
              <a:rPr lang="en-US" dirty="0">
                <a:solidFill>
                  <a:srgbClr val="0070C0"/>
                </a:solidFill>
                <a:latin typeface="Gill Sans Nova" panose="020B0602020104020203" pitchFamily="34" charset="0"/>
              </a:rPr>
              <a:t>Parallel RCM and IASC Cluster Response, each focusing on their respective populations. Frameworks = RRP and HRP.</a:t>
            </a:r>
          </a:p>
          <a:p>
            <a:pPr marL="342900" indent="-342900" algn="just">
              <a:lnSpc>
                <a:spcPct val="100000"/>
              </a:lnSpc>
              <a:spcBef>
                <a:spcPts val="300"/>
              </a:spcBef>
              <a:spcAft>
                <a:spcPts val="300"/>
              </a:spcAft>
              <a:buFont typeface="Arial" panose="020B0604020202020204" pitchFamily="34" charset="0"/>
              <a:buChar char="•"/>
            </a:pPr>
            <a:r>
              <a:rPr lang="en-US" sz="2000" b="1" dirty="0">
                <a:solidFill>
                  <a:srgbClr val="002060"/>
                </a:solidFill>
                <a:latin typeface="Gill Sans Nova" panose="020B0602020104020203" pitchFamily="34" charset="0"/>
              </a:rPr>
              <a:t>No clear movement type or response model: </a:t>
            </a:r>
            <a:r>
              <a:rPr lang="en-US" sz="2000" dirty="0">
                <a:solidFill>
                  <a:srgbClr val="002060"/>
                </a:solidFill>
                <a:latin typeface="Gill Sans Nova" panose="020B0602020104020203" pitchFamily="34" charset="0"/>
              </a:rPr>
              <a:t>mixed flows, often regional dimension with political complexities.</a:t>
            </a:r>
          </a:p>
          <a:p>
            <a:pPr marL="901700" lvl="2" indent="-368300">
              <a:lnSpc>
                <a:spcPct val="100000"/>
              </a:lnSpc>
              <a:spcBef>
                <a:spcPts val="300"/>
              </a:spcBef>
              <a:spcAft>
                <a:spcPts val="300"/>
              </a:spcAft>
              <a:buFont typeface="Arial" panose="020B0604020202020204" pitchFamily="34" charset="0"/>
              <a:buChar char="•"/>
            </a:pPr>
            <a:r>
              <a:rPr lang="en-US" dirty="0">
                <a:solidFill>
                  <a:srgbClr val="0070C0"/>
                </a:solidFill>
                <a:latin typeface="Gill Sans Nova" panose="020B0602020104020203" pitchFamily="34" charset="0"/>
              </a:rPr>
              <a:t>Migrant Refugee Response Platform (MRRP), co-led by IOM and UNHCR</a:t>
            </a:r>
          </a:p>
        </p:txBody>
      </p:sp>
      <p:sp>
        <p:nvSpPr>
          <p:cNvPr id="7" name="TextBox 6">
            <a:extLst>
              <a:ext uri="{FF2B5EF4-FFF2-40B4-BE49-F238E27FC236}">
                <a16:creationId xmlns:a16="http://schemas.microsoft.com/office/drawing/2014/main" id="{D28E18C9-BD44-448C-A7EB-7BC5F06E5C11}"/>
              </a:ext>
            </a:extLst>
          </p:cNvPr>
          <p:cNvSpPr txBox="1"/>
          <p:nvPr/>
        </p:nvSpPr>
        <p:spPr>
          <a:xfrm>
            <a:off x="9626600" y="1349117"/>
            <a:ext cx="2146300" cy="5016758"/>
          </a:xfrm>
          <a:prstGeom prst="rect">
            <a:avLst/>
          </a:prstGeom>
          <a:noFill/>
        </p:spPr>
        <p:txBody>
          <a:bodyPr wrap="square" rtlCol="0">
            <a:spAutoFit/>
          </a:bodyPr>
          <a:lstStyle/>
          <a:p>
            <a:pPr algn="just"/>
            <a:r>
              <a:rPr lang="en-US" sz="2000" b="1" dirty="0">
                <a:solidFill>
                  <a:srgbClr val="C00000"/>
                </a:solidFill>
              </a:rPr>
              <a:t>*Recall: </a:t>
            </a:r>
            <a:r>
              <a:rPr lang="en-US" sz="2000" dirty="0">
                <a:solidFill>
                  <a:srgbClr val="C00000"/>
                </a:solidFill>
              </a:rPr>
              <a:t>authority and responsibility still lies with the State.</a:t>
            </a:r>
          </a:p>
          <a:p>
            <a:pPr algn="just"/>
            <a:endParaRPr lang="en-US" sz="2000" dirty="0">
              <a:solidFill>
                <a:srgbClr val="C00000"/>
              </a:solidFill>
            </a:endParaRPr>
          </a:p>
          <a:p>
            <a:pPr algn="just"/>
            <a:r>
              <a:rPr lang="en-US" sz="2000" b="1" dirty="0">
                <a:solidFill>
                  <a:srgbClr val="C00000"/>
                </a:solidFill>
              </a:rPr>
              <a:t>*Recall: </a:t>
            </a:r>
            <a:r>
              <a:rPr lang="en-US" sz="2000" dirty="0">
                <a:solidFill>
                  <a:srgbClr val="C00000"/>
                </a:solidFill>
              </a:rPr>
              <a:t>national NGOs are often the first to respond and have a critical role.</a:t>
            </a:r>
          </a:p>
          <a:p>
            <a:pPr algn="just"/>
            <a:endParaRPr lang="en-US" sz="2000" dirty="0">
              <a:solidFill>
                <a:srgbClr val="C00000"/>
              </a:solidFill>
            </a:endParaRPr>
          </a:p>
          <a:p>
            <a:pPr algn="just"/>
            <a:r>
              <a:rPr lang="en-US" sz="2000" b="1" dirty="0">
                <a:solidFill>
                  <a:srgbClr val="C00000"/>
                </a:solidFill>
              </a:rPr>
              <a:t>*Recall: </a:t>
            </a:r>
            <a:r>
              <a:rPr lang="en-US" sz="2000" dirty="0">
                <a:solidFill>
                  <a:srgbClr val="C00000"/>
                </a:solidFill>
              </a:rPr>
              <a:t>migrants of varying profile can be among all of these displaced populations.</a:t>
            </a:r>
          </a:p>
        </p:txBody>
      </p:sp>
    </p:spTree>
    <p:extLst>
      <p:ext uri="{BB962C8B-B14F-4D97-AF65-F5344CB8AC3E}">
        <p14:creationId xmlns:p14="http://schemas.microsoft.com/office/powerpoint/2010/main" val="4227003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CEF-4F14-2C47-9124-976734C31A14}"/>
              </a:ext>
            </a:extLst>
          </p:cNvPr>
          <p:cNvSpPr>
            <a:spLocks noGrp="1"/>
          </p:cNvSpPr>
          <p:nvPr>
            <p:ph type="title"/>
          </p:nvPr>
        </p:nvSpPr>
        <p:spPr>
          <a:xfrm>
            <a:off x="839788" y="314325"/>
            <a:ext cx="10515600" cy="1325563"/>
          </a:xfrm>
        </p:spPr>
        <p:txBody>
          <a:bodyPr/>
          <a:lstStyle/>
          <a:p>
            <a:r>
              <a:rPr lang="en-US" dirty="0"/>
              <a:t>Clusters and Coordination</a:t>
            </a:r>
          </a:p>
        </p:txBody>
      </p:sp>
      <p:pic>
        <p:nvPicPr>
          <p:cNvPr id="7" name="Picture 6">
            <a:extLst>
              <a:ext uri="{FF2B5EF4-FFF2-40B4-BE49-F238E27FC236}">
                <a16:creationId xmlns:a16="http://schemas.microsoft.com/office/drawing/2014/main" id="{A1D6D24F-2EB4-48A5-9E5F-FACD3B3A5C89}"/>
              </a:ext>
            </a:extLst>
          </p:cNvPr>
          <p:cNvPicPr/>
          <p:nvPr/>
        </p:nvPicPr>
        <p:blipFill>
          <a:blip r:embed="rId3">
            <a:extLst>
              <a:ext uri="{28A0092B-C50C-407E-A947-70E740481C1C}">
                <a14:useLocalDpi xmlns:a14="http://schemas.microsoft.com/office/drawing/2010/main" val="0"/>
              </a:ext>
            </a:extLst>
          </a:blip>
          <a:stretch>
            <a:fillRect/>
          </a:stretch>
        </p:blipFill>
        <p:spPr>
          <a:xfrm>
            <a:off x="7535862" y="873561"/>
            <a:ext cx="4254500" cy="3752850"/>
          </a:xfrm>
          <a:prstGeom prst="rect">
            <a:avLst/>
          </a:prstGeom>
          <a:ln w="3175">
            <a:solidFill>
              <a:schemeClr val="tx1">
                <a:lumMod val="75000"/>
                <a:lumOff val="25000"/>
              </a:schemeClr>
            </a:solidFill>
          </a:ln>
        </p:spPr>
      </p:pic>
      <p:sp>
        <p:nvSpPr>
          <p:cNvPr id="8" name="TextBox 7">
            <a:extLst>
              <a:ext uri="{FF2B5EF4-FFF2-40B4-BE49-F238E27FC236}">
                <a16:creationId xmlns:a16="http://schemas.microsoft.com/office/drawing/2014/main" id="{BE00B8E4-1E55-459F-996C-DB9252D32B24}"/>
              </a:ext>
            </a:extLst>
          </p:cNvPr>
          <p:cNvSpPr txBox="1"/>
          <p:nvPr/>
        </p:nvSpPr>
        <p:spPr>
          <a:xfrm>
            <a:off x="10521950" y="596562"/>
            <a:ext cx="1444624" cy="276999"/>
          </a:xfrm>
          <a:prstGeom prst="rect">
            <a:avLst/>
          </a:prstGeom>
          <a:noFill/>
        </p:spPr>
        <p:txBody>
          <a:bodyPr wrap="square" rtlCol="0">
            <a:spAutoFit/>
          </a:bodyPr>
          <a:lstStyle/>
          <a:p>
            <a:r>
              <a:rPr lang="en-US" sz="1200" dirty="0"/>
              <a:t>Graphic: UN OCHA</a:t>
            </a:r>
            <a:endParaRPr lang="LID4096" sz="1200" dirty="0"/>
          </a:p>
        </p:txBody>
      </p:sp>
      <p:sp>
        <p:nvSpPr>
          <p:cNvPr id="9" name="TextBox 8">
            <a:extLst>
              <a:ext uri="{FF2B5EF4-FFF2-40B4-BE49-F238E27FC236}">
                <a16:creationId xmlns:a16="http://schemas.microsoft.com/office/drawing/2014/main" id="{736C522C-4BC3-47E5-A85E-63292CBA945B}"/>
              </a:ext>
            </a:extLst>
          </p:cNvPr>
          <p:cNvSpPr txBox="1"/>
          <p:nvPr/>
        </p:nvSpPr>
        <p:spPr>
          <a:xfrm>
            <a:off x="581025" y="1516296"/>
            <a:ext cx="6610077" cy="3139321"/>
          </a:xfrm>
          <a:prstGeom prst="rect">
            <a:avLst/>
          </a:prstGeom>
          <a:noFill/>
        </p:spPr>
        <p:txBody>
          <a:bodyPr wrap="square" rtlCol="0">
            <a:spAutoFit/>
          </a:bodyPr>
          <a:lstStyle/>
          <a:p>
            <a:pPr marL="457200" indent="-45720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A sector-based system of coordination</a:t>
            </a:r>
          </a:p>
          <a:p>
            <a:pPr marL="457200" indent="-45720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Each cluster is led by a UN Agency and co-led by a UN Agency or International NGO</a:t>
            </a:r>
          </a:p>
          <a:p>
            <a:pPr marL="457200" indent="-45720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Counter trafficking work falls logically within the Protection Cluster</a:t>
            </a:r>
          </a:p>
          <a:p>
            <a:pPr marL="457200" indent="-45720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Multi-agency clusters meet regularly and agree on the best division of activities</a:t>
            </a:r>
            <a:endParaRPr lang="LID4096" dirty="0">
              <a:solidFill>
                <a:srgbClr val="002060"/>
              </a:solidFill>
              <a:latin typeface="Gill Sans Nova" panose="020B0602020104020203" pitchFamily="34" charset="0"/>
            </a:endParaRPr>
          </a:p>
        </p:txBody>
      </p:sp>
      <p:sp>
        <p:nvSpPr>
          <p:cNvPr id="10" name="TextBox 9">
            <a:extLst>
              <a:ext uri="{FF2B5EF4-FFF2-40B4-BE49-F238E27FC236}">
                <a16:creationId xmlns:a16="http://schemas.microsoft.com/office/drawing/2014/main" id="{5994985B-7E15-42A8-94E3-60490EFB6776}"/>
              </a:ext>
            </a:extLst>
          </p:cNvPr>
          <p:cNvSpPr txBox="1"/>
          <p:nvPr/>
        </p:nvSpPr>
        <p:spPr>
          <a:xfrm>
            <a:off x="563562" y="4815957"/>
            <a:ext cx="10680700" cy="2646878"/>
          </a:xfrm>
          <a:prstGeom prst="rect">
            <a:avLst/>
          </a:prstGeom>
          <a:noFill/>
        </p:spPr>
        <p:txBody>
          <a:bodyPr wrap="square" rtlCol="0">
            <a:spAutoFit/>
          </a:bodyPr>
          <a:lstStyle/>
          <a:p>
            <a:pPr marL="457200" indent="-45720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Clusters should involve national actors and, when appropriate, government</a:t>
            </a:r>
            <a:endParaRPr lang="en-US" dirty="0">
              <a:solidFill>
                <a:srgbClr val="002060"/>
              </a:solidFill>
              <a:latin typeface="Gill Sans Nova" panose="020B0602020104020203" pitchFamily="34" charset="0"/>
            </a:endParaRPr>
          </a:p>
          <a:p>
            <a:pPr marL="457200" indent="-457200" algn="just">
              <a:spcBef>
                <a:spcPts val="600"/>
              </a:spcBef>
              <a:spcAft>
                <a:spcPts val="600"/>
              </a:spcAft>
              <a:buFont typeface="Arial" panose="020B0604020202020204" pitchFamily="34" charset="0"/>
              <a:buChar char="•"/>
            </a:pPr>
            <a:r>
              <a:rPr lang="en-US" sz="2400" dirty="0">
                <a:solidFill>
                  <a:srgbClr val="002060"/>
                </a:solidFill>
                <a:latin typeface="Gill Sans Nova" panose="020B0602020104020203" pitchFamily="34" charset="0"/>
              </a:rPr>
              <a:t>Recall that the ultimate aim is to support national capacity to respond - clusters are time-bound and not meant to replace government capacity for the long-term</a:t>
            </a:r>
          </a:p>
          <a:p>
            <a:pPr marL="457200" indent="-457200" algn="just">
              <a:spcBef>
                <a:spcPts val="600"/>
              </a:spcBef>
              <a:spcAft>
                <a:spcPts val="600"/>
              </a:spcAft>
              <a:buFont typeface="Arial" panose="020B0604020202020204" pitchFamily="34" charset="0"/>
              <a:buChar char="•"/>
            </a:pPr>
            <a:endParaRPr lang="en-US" dirty="0">
              <a:solidFill>
                <a:srgbClr val="002060"/>
              </a:solidFill>
              <a:latin typeface="Gill Sans Nova" panose="020B0602020104020203" pitchFamily="34" charset="0"/>
            </a:endParaRPr>
          </a:p>
          <a:p>
            <a:pPr marL="457200" indent="-457200" algn="just">
              <a:spcBef>
                <a:spcPts val="600"/>
              </a:spcBef>
              <a:spcAft>
                <a:spcPts val="600"/>
              </a:spcAft>
              <a:buFont typeface="Arial" panose="020B0604020202020204" pitchFamily="34" charset="0"/>
              <a:buChar char="•"/>
            </a:pPr>
            <a:endParaRPr lang="en-US" dirty="0">
              <a:solidFill>
                <a:srgbClr val="002060"/>
              </a:solidFill>
              <a:latin typeface="Gill Sans Nova" panose="020B0602020104020203" pitchFamily="34" charset="0"/>
            </a:endParaRPr>
          </a:p>
          <a:p>
            <a:pPr marL="457200" indent="-457200" algn="just">
              <a:spcBef>
                <a:spcPts val="600"/>
              </a:spcBef>
              <a:spcAft>
                <a:spcPts val="600"/>
              </a:spcAft>
              <a:buFont typeface="Arial" panose="020B0604020202020204" pitchFamily="34" charset="0"/>
              <a:buChar char="•"/>
            </a:pPr>
            <a:endParaRPr lang="LID4096" dirty="0">
              <a:solidFill>
                <a:srgbClr val="002060"/>
              </a:solidFill>
              <a:latin typeface="Gill Sans Nova" panose="020B0602020104020203" pitchFamily="34" charset="0"/>
            </a:endParaRPr>
          </a:p>
        </p:txBody>
      </p:sp>
    </p:spTree>
    <p:extLst>
      <p:ext uri="{BB962C8B-B14F-4D97-AF65-F5344CB8AC3E}">
        <p14:creationId xmlns:p14="http://schemas.microsoft.com/office/powerpoint/2010/main" val="169866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CEF-4F14-2C47-9124-976734C31A14}"/>
              </a:ext>
            </a:extLst>
          </p:cNvPr>
          <p:cNvSpPr>
            <a:spLocks noGrp="1"/>
          </p:cNvSpPr>
          <p:nvPr>
            <p:ph type="title"/>
          </p:nvPr>
        </p:nvSpPr>
        <p:spPr>
          <a:xfrm>
            <a:off x="839788" y="365125"/>
            <a:ext cx="10933112" cy="1325563"/>
          </a:xfrm>
        </p:spPr>
        <p:txBody>
          <a:bodyPr>
            <a:normAutofit/>
          </a:bodyPr>
          <a:lstStyle/>
          <a:p>
            <a:r>
              <a:rPr lang="en-US" dirty="0"/>
              <a:t>Detecting, identifying, referring cases of TIP</a:t>
            </a:r>
          </a:p>
        </p:txBody>
      </p:sp>
      <p:sp>
        <p:nvSpPr>
          <p:cNvPr id="3" name="Espace réservé du contenu 2">
            <a:extLst>
              <a:ext uri="{FF2B5EF4-FFF2-40B4-BE49-F238E27FC236}">
                <a16:creationId xmlns:a16="http://schemas.microsoft.com/office/drawing/2014/main" id="{CB7D251A-3D2B-DE4D-A1F7-13D6C7C41174}"/>
              </a:ext>
            </a:extLst>
          </p:cNvPr>
          <p:cNvSpPr>
            <a:spLocks noGrp="1"/>
          </p:cNvSpPr>
          <p:nvPr>
            <p:ph sz="half" idx="2"/>
          </p:nvPr>
        </p:nvSpPr>
        <p:spPr>
          <a:xfrm>
            <a:off x="852850" y="1429591"/>
            <a:ext cx="10387012" cy="4567346"/>
          </a:xfrm>
        </p:spPr>
        <p:txBody>
          <a:bodyPr>
            <a:normAutofit/>
          </a:bodyPr>
          <a:lstStyle/>
          <a:p>
            <a:pPr algn="just"/>
            <a:r>
              <a:rPr lang="en-US" dirty="0">
                <a:solidFill>
                  <a:srgbClr val="002060"/>
                </a:solidFill>
                <a:latin typeface="Gill Sans Nova" panose="020B0602020104020203" pitchFamily="34" charset="0"/>
              </a:rPr>
              <a:t>The role of front-line humanitarian/ protection workers in identifying and addressing cases of TIP:</a:t>
            </a:r>
          </a:p>
          <a:p>
            <a:pPr marL="457200" indent="-457200" algn="just">
              <a:buFont typeface="Arial" panose="020B0604020202020204" pitchFamily="34" charset="0"/>
              <a:buChar char="•"/>
            </a:pPr>
            <a:r>
              <a:rPr lang="en-US" sz="2400" dirty="0">
                <a:solidFill>
                  <a:srgbClr val="0070C0"/>
                </a:solidFill>
                <a:latin typeface="Gill Sans Nova" panose="020B0602020104020203" pitchFamily="34" charset="0"/>
              </a:rPr>
              <a:t>Existing &amp; routine monitoring: observe trends, population movements, household dynamics, community dynamics, gather information on protection concerns and economic problems, and notice questionable health conditions</a:t>
            </a:r>
          </a:p>
          <a:p>
            <a:pPr marL="457200" indent="-457200" algn="just">
              <a:buFont typeface="Arial" panose="020B0604020202020204" pitchFamily="34" charset="0"/>
              <a:buChar char="•"/>
            </a:pPr>
            <a:r>
              <a:rPr lang="en-US" sz="2400" dirty="0">
                <a:solidFill>
                  <a:srgbClr val="0070C0"/>
                </a:solidFill>
                <a:latin typeface="Gill Sans Nova" panose="020B0602020104020203" pitchFamily="34" charset="0"/>
              </a:rPr>
              <a:t>Not necessary to establish new systems of data collection, reporting, or communicating with the affected population</a:t>
            </a:r>
          </a:p>
          <a:p>
            <a:pPr marL="457200" indent="-457200" algn="just">
              <a:buFont typeface="Arial" panose="020B0604020202020204" pitchFamily="34" charset="0"/>
              <a:buChar char="•"/>
            </a:pPr>
            <a:r>
              <a:rPr lang="en-US" sz="2400" dirty="0">
                <a:solidFill>
                  <a:srgbClr val="0070C0"/>
                </a:solidFill>
                <a:latin typeface="Gill Sans Nova" panose="020B0602020104020203" pitchFamily="34" charset="0"/>
              </a:rPr>
              <a:t>Guidance and training on understanding TIP for front-line actors: Protection, CCCM, Health, and Education in particular</a:t>
            </a:r>
          </a:p>
          <a:p>
            <a:pPr marL="457200" indent="-457200" algn="just">
              <a:buFont typeface="Arial" panose="020B0604020202020204" pitchFamily="34" charset="0"/>
              <a:buChar char="•"/>
            </a:pPr>
            <a:r>
              <a:rPr lang="en-US" sz="2400" dirty="0">
                <a:solidFill>
                  <a:srgbClr val="0070C0"/>
                </a:solidFill>
                <a:latin typeface="Gill Sans Nova" panose="020B0602020104020203" pitchFamily="34" charset="0"/>
              </a:rPr>
              <a:t>The question of referral – to whom? Is referral possible, and safe?</a:t>
            </a:r>
          </a:p>
        </p:txBody>
      </p:sp>
    </p:spTree>
    <p:extLst>
      <p:ext uri="{BB962C8B-B14F-4D97-AF65-F5344CB8AC3E}">
        <p14:creationId xmlns:p14="http://schemas.microsoft.com/office/powerpoint/2010/main" val="374121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CEF-4F14-2C47-9124-976734C31A14}"/>
              </a:ext>
            </a:extLst>
          </p:cNvPr>
          <p:cNvSpPr>
            <a:spLocks noGrp="1"/>
          </p:cNvSpPr>
          <p:nvPr>
            <p:ph type="title"/>
          </p:nvPr>
        </p:nvSpPr>
        <p:spPr>
          <a:xfrm>
            <a:off x="839788" y="365125"/>
            <a:ext cx="10933112" cy="1325563"/>
          </a:xfrm>
        </p:spPr>
        <p:txBody>
          <a:bodyPr>
            <a:normAutofit/>
          </a:bodyPr>
          <a:lstStyle/>
          <a:p>
            <a:r>
              <a:rPr lang="en-US" dirty="0"/>
              <a:t>Risk assessment and reporting</a:t>
            </a:r>
          </a:p>
        </p:txBody>
      </p:sp>
      <p:sp>
        <p:nvSpPr>
          <p:cNvPr id="3" name="Espace réservé du contenu 2">
            <a:extLst>
              <a:ext uri="{FF2B5EF4-FFF2-40B4-BE49-F238E27FC236}">
                <a16:creationId xmlns:a16="http://schemas.microsoft.com/office/drawing/2014/main" id="{CB7D251A-3D2B-DE4D-A1F7-13D6C7C41174}"/>
              </a:ext>
            </a:extLst>
          </p:cNvPr>
          <p:cNvSpPr>
            <a:spLocks noGrp="1"/>
          </p:cNvSpPr>
          <p:nvPr>
            <p:ph sz="half" idx="2"/>
          </p:nvPr>
        </p:nvSpPr>
        <p:spPr>
          <a:xfrm>
            <a:off x="839788" y="1775761"/>
            <a:ext cx="10387012" cy="4567346"/>
          </a:xfrm>
        </p:spPr>
        <p:txBody>
          <a:bodyPr>
            <a:normAutofit/>
          </a:bodyPr>
          <a:lstStyle/>
          <a:p>
            <a:pPr algn="just"/>
            <a:r>
              <a:rPr lang="en-US" dirty="0">
                <a:solidFill>
                  <a:srgbClr val="002060"/>
                </a:solidFill>
                <a:latin typeface="Gill Sans Nova" panose="020B0602020104020203" pitchFamily="34" charset="0"/>
              </a:rPr>
              <a:t>How to assess CT-related security concerns in emergency contexts?</a:t>
            </a:r>
          </a:p>
          <a:p>
            <a:pPr marL="342900" indent="-342900" algn="just">
              <a:buFont typeface="Arial" panose="020B0604020202020204" pitchFamily="34" charset="0"/>
              <a:buChar char="•"/>
            </a:pPr>
            <a:r>
              <a:rPr lang="en-US" sz="2400" dirty="0">
                <a:solidFill>
                  <a:srgbClr val="002060"/>
                </a:solidFill>
                <a:latin typeface="Gill Sans Nova" panose="020B0602020104020203" pitchFamily="34" charset="0"/>
              </a:rPr>
              <a:t>Who are the </a:t>
            </a:r>
            <a:r>
              <a:rPr lang="en-US" sz="2400" u="sng" dirty="0">
                <a:solidFill>
                  <a:srgbClr val="002060"/>
                </a:solidFill>
                <a:latin typeface="Gill Sans Nova" panose="020B0602020104020203" pitchFamily="34" charset="0"/>
              </a:rPr>
              <a:t>perpetrators</a:t>
            </a:r>
            <a:r>
              <a:rPr lang="en-US" sz="2400" dirty="0">
                <a:solidFill>
                  <a:srgbClr val="002060"/>
                </a:solidFill>
                <a:latin typeface="Gill Sans Nova" panose="020B0602020104020203" pitchFamily="34" charset="0"/>
              </a:rPr>
              <a:t> of TIP? Are they always dangerous? What dangers do they pose?</a:t>
            </a:r>
          </a:p>
          <a:p>
            <a:pPr marL="342900" indent="-342900" algn="just">
              <a:buFont typeface="Arial" panose="020B0604020202020204" pitchFamily="34" charset="0"/>
              <a:buChar char="•"/>
            </a:pPr>
            <a:r>
              <a:rPr lang="en-US" sz="2400" dirty="0">
                <a:solidFill>
                  <a:srgbClr val="002060"/>
                </a:solidFill>
                <a:latin typeface="Gill Sans Nova" panose="020B0602020104020203" pitchFamily="34" charset="0"/>
              </a:rPr>
              <a:t>What are the risks in </a:t>
            </a:r>
            <a:r>
              <a:rPr lang="en-US" sz="2400" u="sng" dirty="0">
                <a:solidFill>
                  <a:srgbClr val="002060"/>
                </a:solidFill>
                <a:latin typeface="Gill Sans Nova" panose="020B0602020104020203" pitchFamily="34" charset="0"/>
              </a:rPr>
              <a:t>assisting</a:t>
            </a:r>
            <a:r>
              <a:rPr lang="en-US" sz="2400" dirty="0">
                <a:solidFill>
                  <a:srgbClr val="002060"/>
                </a:solidFill>
                <a:latin typeface="Gill Sans Nova" panose="020B0602020104020203" pitchFamily="34" charset="0"/>
              </a:rPr>
              <a:t> (potential) victims of trafficking?</a:t>
            </a:r>
          </a:p>
          <a:p>
            <a:pPr marL="342900" indent="-342900" algn="just">
              <a:buFont typeface="Arial" panose="020B0604020202020204" pitchFamily="34" charset="0"/>
              <a:buChar char="•"/>
            </a:pPr>
            <a:r>
              <a:rPr lang="en-US" sz="2400" dirty="0">
                <a:solidFill>
                  <a:srgbClr val="002060"/>
                </a:solidFill>
                <a:latin typeface="Gill Sans Nova" panose="020B0602020104020203" pitchFamily="34" charset="0"/>
              </a:rPr>
              <a:t>What are the considerations for </a:t>
            </a:r>
            <a:r>
              <a:rPr lang="en-US" sz="2400" u="sng" dirty="0">
                <a:solidFill>
                  <a:srgbClr val="002060"/>
                </a:solidFill>
                <a:latin typeface="Gill Sans Nova" panose="020B0602020104020203" pitchFamily="34" charset="0"/>
              </a:rPr>
              <a:t>reporting</a:t>
            </a:r>
            <a:r>
              <a:rPr lang="en-US" sz="2400" dirty="0">
                <a:solidFill>
                  <a:srgbClr val="002060"/>
                </a:solidFill>
                <a:latin typeface="Gill Sans Nova" panose="020B0602020104020203" pitchFamily="34" charset="0"/>
              </a:rPr>
              <a:t> individual cases or even broader trends of TIP? Is it best to avoid reporting?</a:t>
            </a:r>
          </a:p>
          <a:p>
            <a:pPr marL="342900" indent="-342900" algn="just">
              <a:buFont typeface="Arial" panose="020B0604020202020204" pitchFamily="34" charset="0"/>
              <a:buChar char="•"/>
            </a:pPr>
            <a:r>
              <a:rPr lang="en-US" sz="2400" dirty="0">
                <a:solidFill>
                  <a:srgbClr val="002060"/>
                </a:solidFill>
                <a:latin typeface="Gill Sans Nova" panose="020B0602020104020203" pitchFamily="34" charset="0"/>
              </a:rPr>
              <a:t>Importance of Do No Harm</a:t>
            </a:r>
          </a:p>
          <a:p>
            <a:pPr marL="342900" indent="-342900" algn="just">
              <a:buFont typeface="Arial" panose="020B0604020202020204" pitchFamily="34" charset="0"/>
              <a:buChar char="•"/>
            </a:pPr>
            <a:endParaRPr lang="en-US" sz="2400" dirty="0">
              <a:solidFill>
                <a:srgbClr val="002060"/>
              </a:solidFill>
              <a:latin typeface="Gill Sans Nova" panose="020B0602020104020203" pitchFamily="34" charset="0"/>
            </a:endParaRPr>
          </a:p>
        </p:txBody>
      </p:sp>
    </p:spTree>
    <p:extLst>
      <p:ext uri="{BB962C8B-B14F-4D97-AF65-F5344CB8AC3E}">
        <p14:creationId xmlns:p14="http://schemas.microsoft.com/office/powerpoint/2010/main" val="493065483"/>
      </p:ext>
    </p:extLst>
  </p:cSld>
  <p:clrMapOvr>
    <a:masterClrMapping/>
  </p:clrMapOvr>
</p:sld>
</file>

<file path=ppt/theme/theme1.xml><?xml version="1.0" encoding="utf-8"?>
<a:theme xmlns:a="http://schemas.openxmlformats.org/drawingml/2006/main" name="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825e7c1-9591-46ac-8723-44e2e41f4d30">
      <UserInfo>
        <DisplayName>GRAVIANO Nicola</DisplayName>
        <AccountId>924</AccountId>
        <AccountType/>
      </UserInfo>
      <UserInfo>
        <DisplayName>GYULKHANDANYAN Yelena</DisplayName>
        <AccountId>1068</AccountId>
        <AccountType/>
      </UserInfo>
      <UserInfo>
        <DisplayName>LONNBACK Lars</DisplayName>
        <AccountId>1302</AccountId>
        <AccountType/>
      </UserInfo>
      <UserInfo>
        <DisplayName>IBRAHIM Monica Georges</DisplayName>
        <AccountId>1508</AccountId>
        <AccountType/>
      </UserInfo>
      <UserInfo>
        <DisplayName>MCINTOSH Alix</DisplayName>
        <AccountId>1537</AccountId>
        <AccountType/>
      </UserInfo>
      <UserInfo>
        <DisplayName>CELI Carolina</DisplayName>
        <AccountId>1222</AccountId>
        <AccountType/>
      </UserInfo>
      <UserInfo>
        <DisplayName>MUTTIAH Amritha</DisplayName>
        <AccountId>747</AccountId>
        <AccountType/>
      </UserInfo>
      <UserInfo>
        <DisplayName>BORLAND Rosilyne</DisplayName>
        <AccountId>2135</AccountId>
        <AccountType/>
      </UserInfo>
      <UserInfo>
        <DisplayName>THUO Emily</DisplayName>
        <AccountId>571</AccountId>
        <AccountType/>
      </UserInfo>
      <UserInfo>
        <DisplayName>MARTIN Shauna</DisplayName>
        <AccountId>2182</AccountId>
        <AccountType/>
      </UserInfo>
      <UserInfo>
        <DisplayName>ESCARIZ Adriana</DisplayName>
        <AccountId>1121</AccountId>
        <AccountType/>
      </UserInfo>
      <UserInfo>
        <DisplayName>ZANETTE Georgina</DisplayName>
        <AccountId>1361</AccountId>
        <AccountType/>
      </UserInfo>
      <UserInfo>
        <DisplayName>BARCIA Sebastian</DisplayName>
        <AccountId>2469</AccountId>
        <AccountType/>
      </UserInfo>
      <UserInfo>
        <DisplayName>ELMALLAH Ahmed</DisplayName>
        <AccountId>305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CEFB927FA2C247B2DD5814F989CCDD" ma:contentTypeVersion="13" ma:contentTypeDescription="Create a new document." ma:contentTypeScope="" ma:versionID="bf06099ea6b2149ec816c70dcb121247">
  <xsd:schema xmlns:xsd="http://www.w3.org/2001/XMLSchema" xmlns:xs="http://www.w3.org/2001/XMLSchema" xmlns:p="http://schemas.microsoft.com/office/2006/metadata/properties" xmlns:ns3="2b245e05-5d6b-4d50-b699-033a30e4fdf3" xmlns:ns4="f825e7c1-9591-46ac-8723-44e2e41f4d30" targetNamespace="http://schemas.microsoft.com/office/2006/metadata/properties" ma:root="true" ma:fieldsID="bea53a7d9b00011b071c114161cdf127" ns3:_="" ns4:_="">
    <xsd:import namespace="2b245e05-5d6b-4d50-b699-033a30e4fdf3"/>
    <xsd:import namespace="f825e7c1-9591-46ac-8723-44e2e41f4d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45e05-5d6b-4d50-b699-033a30e4fd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25e7c1-9591-46ac-8723-44e2e41f4d3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11EBE6-C297-4100-9967-8B08CBD33559}">
  <ds:schemaRefs>
    <ds:schemaRef ds:uri="http://purl.org/dc/terms/"/>
    <ds:schemaRef ds:uri="http://schemas.microsoft.com/office/infopath/2007/PartnerControls"/>
    <ds:schemaRef ds:uri="http://purl.org/dc/elements/1.1/"/>
    <ds:schemaRef ds:uri="2b245e05-5d6b-4d50-b699-033a30e4fdf3"/>
    <ds:schemaRef ds:uri="http://schemas.microsoft.com/office/2006/documentManagement/types"/>
    <ds:schemaRef ds:uri="http://schemas.openxmlformats.org/package/2006/metadata/core-properties"/>
    <ds:schemaRef ds:uri="http://www.w3.org/XML/1998/namespace"/>
    <ds:schemaRef ds:uri="f825e7c1-9591-46ac-8723-44e2e41f4d3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88EB61B-F233-497A-9C1C-D69B7CE3DF6F}">
  <ds:schemaRefs>
    <ds:schemaRef ds:uri="2b245e05-5d6b-4d50-b699-033a30e4fdf3"/>
    <ds:schemaRef ds:uri="f825e7c1-9591-46ac-8723-44e2e41f4d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95EA38-359E-454C-9FB4-9C0B87CDD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TotalTime>
  <Words>2144</Words>
  <Application>Microsoft Macintosh PowerPoint</Application>
  <PresentationFormat>Widescreen</PresentationFormat>
  <Paragraphs>149</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Gill Sans Nova</vt:lpstr>
      <vt:lpstr>Thème Office</vt:lpstr>
      <vt:lpstr> Displacement and human trafficking</vt:lpstr>
      <vt:lpstr>Trafficking in Persons</vt:lpstr>
      <vt:lpstr>Emergency / Crisis / Humanitarian Settings</vt:lpstr>
      <vt:lpstr>Displacement, crises, and vulnerability</vt:lpstr>
      <vt:lpstr>Examples of TIP observed in emergencies</vt:lpstr>
      <vt:lpstr>Emergency Response Systems</vt:lpstr>
      <vt:lpstr>Clusters and Coordination</vt:lpstr>
      <vt:lpstr>Detecting, identifying, referring cases of TIP</vt:lpstr>
      <vt:lpstr>Risk assessment and reporting</vt:lpstr>
      <vt:lpstr>Instruments, Principles, and IOM’s role</vt:lpstr>
      <vt:lpstr>Instruments, Principles, and IOM’s role</vt:lpstr>
      <vt:lpstr>Recap – key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GUILLEMIN Salômé</dc:creator>
  <cp:lastModifiedBy>KOMENDA Heather</cp:lastModifiedBy>
  <cp:revision>3</cp:revision>
  <dcterms:created xsi:type="dcterms:W3CDTF">2018-02-07T13:14:28Z</dcterms:created>
  <dcterms:modified xsi:type="dcterms:W3CDTF">2022-02-15T08:11:15Z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0x01010007CEFB927FA2C247B2DD5814F989CCDD</vt:lpwstr>
  </property>
  <property fmtid="{D5CDD505-2E9C-101B-9397-08002B2CF9AE}" pid="3" name="MSIP_Label_2059aa38-f392-4105-be92-628035578272_Enabled">
    <vt:lpwstr>true</vt:lpwstr>
  </property>
  <property fmtid="{D5CDD505-2E9C-101B-9397-08002B2CF9AE}" pid="4" name="MSIP_Label_2059aa38-f392-4105-be92-628035578272_SetDate">
    <vt:lpwstr>2020-09-21T10:00:39Z</vt:lpwstr>
  </property>
  <property fmtid="{D5CDD505-2E9C-101B-9397-08002B2CF9AE}" pid="5" name="MSIP_Label_2059aa38-f392-4105-be92-628035578272_Method">
    <vt:lpwstr>Standard</vt:lpwstr>
  </property>
  <property fmtid="{D5CDD505-2E9C-101B-9397-08002B2CF9AE}" pid="6" name="MSIP_Label_2059aa38-f392-4105-be92-628035578272_Name">
    <vt:lpwstr>IOMLb0020IN123173</vt:lpwstr>
  </property>
  <property fmtid="{D5CDD505-2E9C-101B-9397-08002B2CF9AE}" pid="7" name="MSIP_Label_2059aa38-f392-4105-be92-628035578272_SiteId">
    <vt:lpwstr>1588262d-23fb-43b4-bd6e-bce49c8e6186</vt:lpwstr>
  </property>
  <property fmtid="{D5CDD505-2E9C-101B-9397-08002B2CF9AE}" pid="8" name="MSIP_Label_2059aa38-f392-4105-be92-628035578272_ActionId">
    <vt:lpwstr>a4111078-066a-459f-8516-2b7ce3821ad8</vt:lpwstr>
  </property>
  <property fmtid="{D5CDD505-2E9C-101B-9397-08002B2CF9AE}" pid="9" name="MSIP_Label_2059aa38-f392-4105-be92-628035578272_ContentBits">
    <vt:lpwstr>0</vt:lpwstr>
  </property>
</Properties>
</file>