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1"/>
  </p:notesMasterIdLst>
  <p:handoutMasterIdLst>
    <p:handoutMasterId r:id="rId32"/>
  </p:handoutMasterIdLst>
  <p:sldIdLst>
    <p:sldId id="432" r:id="rId2"/>
    <p:sldId id="396" r:id="rId3"/>
    <p:sldId id="431" r:id="rId4"/>
    <p:sldId id="412" r:id="rId5"/>
    <p:sldId id="434" r:id="rId6"/>
    <p:sldId id="468" r:id="rId7"/>
    <p:sldId id="469" r:id="rId8"/>
    <p:sldId id="367" r:id="rId9"/>
    <p:sldId id="401" r:id="rId10"/>
    <p:sldId id="416" r:id="rId11"/>
    <p:sldId id="419" r:id="rId12"/>
    <p:sldId id="452" r:id="rId13"/>
    <p:sldId id="453" r:id="rId14"/>
    <p:sldId id="437" r:id="rId15"/>
    <p:sldId id="438" r:id="rId16"/>
    <p:sldId id="440" r:id="rId17"/>
    <p:sldId id="430" r:id="rId18"/>
    <p:sldId id="457" r:id="rId19"/>
    <p:sldId id="458" r:id="rId20"/>
    <p:sldId id="459" r:id="rId21"/>
    <p:sldId id="461" r:id="rId22"/>
    <p:sldId id="464" r:id="rId23"/>
    <p:sldId id="466" r:id="rId24"/>
    <p:sldId id="454" r:id="rId25"/>
    <p:sldId id="463" r:id="rId26"/>
    <p:sldId id="460" r:id="rId27"/>
    <p:sldId id="462" r:id="rId28"/>
    <p:sldId id="467" r:id="rId29"/>
    <p:sldId id="395" r:id="rId3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luciano" initials="m" lastIdx="5" clrIdx="0"/>
  <p:cmAuthor id="1" name="DARBELLAY Noelle" initials="ND" lastIdx="1" clrIdx="1"/>
  <p:cmAuthor id="2" name="SANCHEZ Gianna" initials="SG" lastIdx="1" clrIdx="2">
    <p:extLst>
      <p:ext uri="{19B8F6BF-5375-455C-9EA6-DF929625EA0E}">
        <p15:presenceInfo xmlns:p15="http://schemas.microsoft.com/office/powerpoint/2012/main" userId="S::gisanchez@iom.int::c24c5035-718a-4ec4-b301-5f09989a3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B97D"/>
    <a:srgbClr val="4472C4"/>
    <a:srgbClr val="5B9BD5"/>
    <a:srgbClr val="E9EBF5"/>
    <a:srgbClr val="1D89D3"/>
    <a:srgbClr val="FF6600"/>
    <a:srgbClr val="4B6DFF"/>
    <a:srgbClr val="4B9CFF"/>
    <a:srgbClr val="4B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67" autoAdjust="0"/>
  </p:normalViewPr>
  <p:slideViewPr>
    <p:cSldViewPr snapToGrid="0">
      <p:cViewPr varScale="1">
        <p:scale>
          <a:sx n="60" d="100"/>
          <a:sy n="60" d="100"/>
        </p:scale>
        <p:origin x="1484" y="48"/>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172" y="-96"/>
      </p:cViewPr>
      <p:guideLst>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EZ Gianna" userId="1dc5c774-51fc-4776-921c-6a63a4dbeea2" providerId="ADAL" clId="{9189FE9A-C429-42C6-9230-20545057AD33}"/>
    <pc:docChg chg="modSld">
      <pc:chgData name="SANCHEZ Gianna" userId="1dc5c774-51fc-4776-921c-6a63a4dbeea2" providerId="ADAL" clId="{9189FE9A-C429-42C6-9230-20545057AD33}" dt="2021-12-13T13:32:39.363" v="8" actId="1036"/>
      <pc:docMkLst>
        <pc:docMk/>
      </pc:docMkLst>
      <pc:sldChg chg="modSp mod">
        <pc:chgData name="SANCHEZ Gianna" userId="1dc5c774-51fc-4776-921c-6a63a4dbeea2" providerId="ADAL" clId="{9189FE9A-C429-42C6-9230-20545057AD33}" dt="2021-12-13T13:32:39.363" v="8" actId="1036"/>
        <pc:sldMkLst>
          <pc:docMk/>
          <pc:sldMk cId="2802966486" sldId="438"/>
        </pc:sldMkLst>
        <pc:spChg chg="mod">
          <ac:chgData name="SANCHEZ Gianna" userId="1dc5c774-51fc-4776-921c-6a63a4dbeea2" providerId="ADAL" clId="{9189FE9A-C429-42C6-9230-20545057AD33}" dt="2021-12-13T13:32:39.363" v="8" actId="1036"/>
          <ac:spMkLst>
            <pc:docMk/>
            <pc:sldMk cId="2802966486" sldId="438"/>
            <ac:spMk id="2" creationId="{00000000-0000-0000-0000-000000000000}"/>
          </ac:spMkLst>
        </pc:spChg>
        <pc:graphicFrameChg chg="mod">
          <ac:chgData name="SANCHEZ Gianna" userId="1dc5c774-51fc-4776-921c-6a63a4dbeea2" providerId="ADAL" clId="{9189FE9A-C429-42C6-9230-20545057AD33}" dt="2021-12-13T13:32:39.363" v="8" actId="1036"/>
          <ac:graphicFrameMkLst>
            <pc:docMk/>
            <pc:sldMk cId="2802966486" sldId="438"/>
            <ac:graphicFrameMk id="7" creationId="{F4136C0B-5065-439E-ABA7-1CD67DC1EF11}"/>
          </ac:graphicFrameMkLst>
        </pc:graphicFrameChg>
      </pc:sldChg>
      <pc:sldChg chg="modSp mod">
        <pc:chgData name="SANCHEZ Gianna" userId="1dc5c774-51fc-4776-921c-6a63a4dbeea2" providerId="ADAL" clId="{9189FE9A-C429-42C6-9230-20545057AD33}" dt="2021-12-13T11:03:06.009" v="5" actId="20577"/>
        <pc:sldMkLst>
          <pc:docMk/>
          <pc:sldMk cId="3480093548" sldId="452"/>
        </pc:sldMkLst>
        <pc:spChg chg="mod">
          <ac:chgData name="SANCHEZ Gianna" userId="1dc5c774-51fc-4776-921c-6a63a4dbeea2" providerId="ADAL" clId="{9189FE9A-C429-42C6-9230-20545057AD33}" dt="2021-12-13T11:03:06.009" v="5" actId="20577"/>
          <ac:spMkLst>
            <pc:docMk/>
            <pc:sldMk cId="3480093548" sldId="452"/>
            <ac:spMk id="4" creationId="{37C34DD7-896A-4138-9D72-3BF081213E5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fr-CH" dirty="0">
                <a:solidFill>
                  <a:srgbClr val="0061AA"/>
                </a:solidFill>
              </a:rPr>
              <a:t>State parties (</a:t>
            </a:r>
            <a:r>
              <a:rPr lang="fr-CH" dirty="0" err="1">
                <a:solidFill>
                  <a:srgbClr val="0061AA"/>
                </a:solidFill>
              </a:rPr>
              <a:t>signatories</a:t>
            </a:r>
            <a:r>
              <a:rPr lang="fr-CH" dirty="0">
                <a:solidFill>
                  <a:srgbClr val="0061AA"/>
                </a:solidFill>
              </a:rPr>
              <a:t>)</a:t>
            </a:r>
            <a:endParaRPr lang="en-US" dirty="0">
              <a:solidFill>
                <a:srgbClr val="0061AA"/>
              </a:solidFill>
            </a:endParaRPr>
          </a:p>
        </c:rich>
      </c:tx>
      <c:overlay val="0"/>
    </c:title>
    <c:autoTitleDeleted val="0"/>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C00000"/>
              </a:solidFill>
            </c:spPr>
            <c:extLst>
              <c:ext xmlns:c16="http://schemas.microsoft.com/office/drawing/2014/chart" uri="{C3380CC4-5D6E-409C-BE32-E72D297353CC}">
                <c16:uniqueId val="{00000001-ABFD-46C9-813A-F733ACF32D5C}"/>
              </c:ext>
            </c:extLst>
          </c:dPt>
          <c:dPt>
            <c:idx val="1"/>
            <c:invertIfNegative val="0"/>
            <c:bubble3D val="0"/>
            <c:spPr>
              <a:solidFill>
                <a:srgbClr val="C13384"/>
              </a:solidFill>
              <a:ln>
                <a:solidFill>
                  <a:schemeClr val="accent1"/>
                </a:solidFill>
              </a:ln>
            </c:spPr>
            <c:extLst>
              <c:ext xmlns:c16="http://schemas.microsoft.com/office/drawing/2014/chart" uri="{C3380CC4-5D6E-409C-BE32-E72D297353CC}">
                <c16:uniqueId val="{00000003-ABFD-46C9-813A-F733ACF32D5C}"/>
              </c:ext>
            </c:extLst>
          </c:dPt>
          <c:dPt>
            <c:idx val="2"/>
            <c:invertIfNegative val="0"/>
            <c:bubble3D val="0"/>
            <c:spPr>
              <a:solidFill>
                <a:schemeClr val="accent2"/>
              </a:solidFill>
            </c:spPr>
            <c:extLst>
              <c:ext xmlns:c16="http://schemas.microsoft.com/office/drawing/2014/chart" uri="{C3380CC4-5D6E-409C-BE32-E72D297353CC}">
                <c16:uniqueId val="{00000005-ABFD-46C9-813A-F733ACF32D5C}"/>
              </c:ext>
            </c:extLst>
          </c:dPt>
          <c:dPt>
            <c:idx val="4"/>
            <c:invertIfNegative val="0"/>
            <c:bubble3D val="0"/>
            <c:spPr>
              <a:solidFill>
                <a:schemeClr val="accent6"/>
              </a:solidFill>
            </c:spPr>
            <c:extLst>
              <c:ext xmlns:c16="http://schemas.microsoft.com/office/drawing/2014/chart" uri="{C3380CC4-5D6E-409C-BE32-E72D297353CC}">
                <c16:uniqueId val="{00000007-ABFD-46C9-813A-F733ACF32D5C}"/>
              </c:ext>
            </c:extLst>
          </c:dPt>
          <c:dPt>
            <c:idx val="5"/>
            <c:invertIfNegative val="0"/>
            <c:bubble3D val="0"/>
            <c:spPr>
              <a:solidFill>
                <a:schemeClr val="accent4"/>
              </a:solidFill>
            </c:spPr>
            <c:extLst>
              <c:ext xmlns:c16="http://schemas.microsoft.com/office/drawing/2014/chart" uri="{C3380CC4-5D6E-409C-BE32-E72D297353CC}">
                <c16:uniqueId val="{00000009-ABFD-46C9-813A-F733ACF32D5C}"/>
              </c:ext>
            </c:extLst>
          </c:dPt>
          <c:dPt>
            <c:idx val="6"/>
            <c:invertIfNegative val="0"/>
            <c:bubble3D val="0"/>
            <c:spPr>
              <a:solidFill>
                <a:srgbClr val="1D89D3"/>
              </a:solidFill>
            </c:spPr>
            <c:extLst>
              <c:ext xmlns:c16="http://schemas.microsoft.com/office/drawing/2014/chart" uri="{C3380CC4-5D6E-409C-BE32-E72D297353CC}">
                <c16:uniqueId val="{0000000B-ABFD-46C9-813A-F733ACF32D5C}"/>
              </c:ext>
            </c:extLst>
          </c:dPt>
          <c:dPt>
            <c:idx val="7"/>
            <c:invertIfNegative val="0"/>
            <c:bubble3D val="0"/>
            <c:spPr>
              <a:solidFill>
                <a:schemeClr val="accent6">
                  <a:lumMod val="75000"/>
                </a:schemeClr>
              </a:solidFill>
            </c:spPr>
            <c:extLst>
              <c:ext xmlns:c16="http://schemas.microsoft.com/office/drawing/2014/chart" uri="{C3380CC4-5D6E-409C-BE32-E72D297353CC}">
                <c16:uniqueId val="{0000000D-ABFD-46C9-813A-F733ACF32D5C}"/>
              </c:ext>
            </c:extLst>
          </c:dPt>
          <c:dPt>
            <c:idx val="8"/>
            <c:invertIfNegative val="0"/>
            <c:bubble3D val="0"/>
            <c:spPr>
              <a:solidFill>
                <a:schemeClr val="accent4">
                  <a:lumMod val="75000"/>
                </a:schemeClr>
              </a:solidFill>
            </c:spPr>
            <c:extLst>
              <c:ext xmlns:c16="http://schemas.microsoft.com/office/drawing/2014/chart" uri="{C3380CC4-5D6E-409C-BE32-E72D297353CC}">
                <c16:uniqueId val="{0000000F-ABFD-46C9-813A-F733ACF32D5C}"/>
              </c:ext>
            </c:extLst>
          </c:dPt>
          <c:cat>
            <c:strRef>
              <c:f>Sheet1!$A$2:$A$10</c:f>
              <c:strCache>
                <c:ptCount val="9"/>
                <c:pt idx="0">
                  <c:v>CRC</c:v>
                </c:pt>
                <c:pt idx="1">
                  <c:v>CEDAW</c:v>
                </c:pt>
                <c:pt idx="2">
                  <c:v>ICERD</c:v>
                </c:pt>
                <c:pt idx="3">
                  <c:v>ICRPD</c:v>
                </c:pt>
                <c:pt idx="4">
                  <c:v>ICCPR</c:v>
                </c:pt>
                <c:pt idx="5">
                  <c:v>ICESCR</c:v>
                </c:pt>
                <c:pt idx="6">
                  <c:v>CAT</c:v>
                </c:pt>
                <c:pt idx="7">
                  <c:v>ICPPED</c:v>
                </c:pt>
                <c:pt idx="8">
                  <c:v>ICRMW</c:v>
                </c:pt>
              </c:strCache>
            </c:strRef>
          </c:cat>
          <c:val>
            <c:numRef>
              <c:f>Sheet1!$B$2:$B$10</c:f>
              <c:numCache>
                <c:formatCode>General</c:formatCode>
                <c:ptCount val="9"/>
                <c:pt idx="0">
                  <c:v>196</c:v>
                </c:pt>
                <c:pt idx="1">
                  <c:v>189</c:v>
                </c:pt>
                <c:pt idx="2">
                  <c:v>182</c:v>
                </c:pt>
                <c:pt idx="3">
                  <c:v>182</c:v>
                </c:pt>
                <c:pt idx="4">
                  <c:v>173</c:v>
                </c:pt>
                <c:pt idx="5">
                  <c:v>171</c:v>
                </c:pt>
                <c:pt idx="6">
                  <c:v>171</c:v>
                </c:pt>
                <c:pt idx="7">
                  <c:v>63</c:v>
                </c:pt>
                <c:pt idx="8">
                  <c:v>55</c:v>
                </c:pt>
              </c:numCache>
            </c:numRef>
          </c:val>
          <c:extLst>
            <c:ext xmlns:c16="http://schemas.microsoft.com/office/drawing/2014/chart" uri="{C3380CC4-5D6E-409C-BE32-E72D297353CC}">
              <c16:uniqueId val="{00000010-ABFD-46C9-813A-F733ACF32D5C}"/>
            </c:ext>
          </c:extLst>
        </c:ser>
        <c:ser>
          <c:idx val="1"/>
          <c:order val="1"/>
          <c:tx>
            <c:strRef>
              <c:f>Sheet1!$C$1</c:f>
              <c:strCache>
                <c:ptCount val="1"/>
                <c:pt idx="0">
                  <c:v>Column2</c:v>
                </c:pt>
              </c:strCache>
            </c:strRef>
          </c:tx>
          <c:invertIfNegative val="0"/>
          <c:cat>
            <c:strRef>
              <c:f>Sheet1!$A$2:$A$10</c:f>
              <c:strCache>
                <c:ptCount val="9"/>
                <c:pt idx="0">
                  <c:v>CRC</c:v>
                </c:pt>
                <c:pt idx="1">
                  <c:v>CEDAW</c:v>
                </c:pt>
                <c:pt idx="2">
                  <c:v>ICERD</c:v>
                </c:pt>
                <c:pt idx="3">
                  <c:v>ICRPD</c:v>
                </c:pt>
                <c:pt idx="4">
                  <c:v>ICCPR</c:v>
                </c:pt>
                <c:pt idx="5">
                  <c:v>ICESCR</c:v>
                </c:pt>
                <c:pt idx="6">
                  <c:v>CAT</c:v>
                </c:pt>
                <c:pt idx="7">
                  <c:v>ICPPED</c:v>
                </c:pt>
                <c:pt idx="8">
                  <c:v>ICRMW</c:v>
                </c:pt>
              </c:strCache>
            </c:strRef>
          </c:cat>
          <c:val>
            <c:numRef>
              <c:f>Sheet1!$C$2:$C$10</c:f>
              <c:numCache>
                <c:formatCode>General</c:formatCode>
                <c:ptCount val="9"/>
              </c:numCache>
            </c:numRef>
          </c:val>
          <c:extLst>
            <c:ext xmlns:c16="http://schemas.microsoft.com/office/drawing/2014/chart" uri="{C3380CC4-5D6E-409C-BE32-E72D297353CC}">
              <c16:uniqueId val="{00000011-ABFD-46C9-813A-F733ACF32D5C}"/>
            </c:ext>
          </c:extLst>
        </c:ser>
        <c:ser>
          <c:idx val="2"/>
          <c:order val="2"/>
          <c:tx>
            <c:strRef>
              <c:f>Sheet1!$D$1</c:f>
              <c:strCache>
                <c:ptCount val="1"/>
                <c:pt idx="0">
                  <c:v>Column1</c:v>
                </c:pt>
              </c:strCache>
            </c:strRef>
          </c:tx>
          <c:invertIfNegative val="0"/>
          <c:cat>
            <c:strRef>
              <c:f>Sheet1!$A$2:$A$10</c:f>
              <c:strCache>
                <c:ptCount val="9"/>
                <c:pt idx="0">
                  <c:v>CRC</c:v>
                </c:pt>
                <c:pt idx="1">
                  <c:v>CEDAW</c:v>
                </c:pt>
                <c:pt idx="2">
                  <c:v>ICERD</c:v>
                </c:pt>
                <c:pt idx="3">
                  <c:v>ICRPD</c:v>
                </c:pt>
                <c:pt idx="4">
                  <c:v>ICCPR</c:v>
                </c:pt>
                <c:pt idx="5">
                  <c:v>ICESCR</c:v>
                </c:pt>
                <c:pt idx="6">
                  <c:v>CAT</c:v>
                </c:pt>
                <c:pt idx="7">
                  <c:v>ICPPED</c:v>
                </c:pt>
                <c:pt idx="8">
                  <c:v>ICRMW</c:v>
                </c:pt>
              </c:strCache>
            </c:strRef>
          </c:cat>
          <c:val>
            <c:numRef>
              <c:f>Sheet1!$D$2:$D$10</c:f>
              <c:numCache>
                <c:formatCode>General</c:formatCode>
                <c:ptCount val="9"/>
              </c:numCache>
            </c:numRef>
          </c:val>
          <c:extLst>
            <c:ext xmlns:c16="http://schemas.microsoft.com/office/drawing/2014/chart" uri="{C3380CC4-5D6E-409C-BE32-E72D297353CC}">
              <c16:uniqueId val="{00000012-ABFD-46C9-813A-F733ACF32D5C}"/>
            </c:ext>
          </c:extLst>
        </c:ser>
        <c:dLbls>
          <c:showLegendKey val="0"/>
          <c:showVal val="0"/>
          <c:showCatName val="0"/>
          <c:showSerName val="0"/>
          <c:showPercent val="0"/>
          <c:showBubbleSize val="0"/>
        </c:dLbls>
        <c:gapWidth val="150"/>
        <c:overlap val="100"/>
        <c:axId val="91554848"/>
        <c:axId val="156141952"/>
      </c:barChart>
      <c:catAx>
        <c:axId val="91554848"/>
        <c:scaling>
          <c:orientation val="minMax"/>
        </c:scaling>
        <c:delete val="0"/>
        <c:axPos val="b"/>
        <c:numFmt formatCode="General" sourceLinked="0"/>
        <c:majorTickMark val="none"/>
        <c:minorTickMark val="none"/>
        <c:tickLblPos val="nextTo"/>
        <c:txPr>
          <a:bodyPr/>
          <a:lstStyle/>
          <a:p>
            <a:pPr>
              <a:defRPr baseline="0">
                <a:solidFill>
                  <a:schemeClr val="tx1"/>
                </a:solidFill>
              </a:defRPr>
            </a:pPr>
            <a:endParaRPr lang="en-US"/>
          </a:p>
        </c:txPr>
        <c:crossAx val="156141952"/>
        <c:crosses val="autoZero"/>
        <c:auto val="1"/>
        <c:lblAlgn val="ctr"/>
        <c:lblOffset val="100"/>
        <c:noMultiLvlLbl val="0"/>
      </c:catAx>
      <c:valAx>
        <c:axId val="156141952"/>
        <c:scaling>
          <c:orientation val="minMax"/>
        </c:scaling>
        <c:delete val="0"/>
        <c:axPos val="l"/>
        <c:majorGridlines/>
        <c:numFmt formatCode="General" sourceLinked="1"/>
        <c:majorTickMark val="none"/>
        <c:minorTickMark val="none"/>
        <c:tickLblPos val="nextTo"/>
        <c:txPr>
          <a:bodyPr/>
          <a:lstStyle/>
          <a:p>
            <a:pPr>
              <a:defRPr>
                <a:solidFill>
                  <a:schemeClr val="bg1"/>
                </a:solidFill>
              </a:defRPr>
            </a:pPr>
            <a:endParaRPr lang="en-US"/>
          </a:p>
        </c:txPr>
        <c:crossAx val="91554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1"/>
                </a:solidFill>
              </a:defRPr>
            </a:pPr>
            <a:r>
              <a:rPr lang="en-US" dirty="0">
                <a:solidFill>
                  <a:srgbClr val="0061AA"/>
                </a:solidFill>
              </a:rPr>
              <a:t>Rights per group</a:t>
            </a:r>
          </a:p>
        </c:rich>
      </c:tx>
      <c:overlay val="0"/>
    </c:title>
    <c:autoTitleDeleted val="0"/>
    <c:view3D>
      <c:rotX val="30"/>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ln>
              <a:solidFill>
                <a:schemeClr val="tx2"/>
              </a:solidFill>
            </a:ln>
          </c:spPr>
          <c:explosion val="25"/>
          <c:dPt>
            <c:idx val="0"/>
            <c:bubble3D val="0"/>
            <c:spPr>
              <a:solidFill>
                <a:srgbClr val="92D050"/>
              </a:solidFill>
              <a:ln>
                <a:solidFill>
                  <a:schemeClr val="tx2"/>
                </a:solidFill>
              </a:ln>
            </c:spPr>
            <c:extLst>
              <c:ext xmlns:c16="http://schemas.microsoft.com/office/drawing/2014/chart" uri="{C3380CC4-5D6E-409C-BE32-E72D297353CC}">
                <c16:uniqueId val="{00000001-F39A-4E7E-AB62-CEB06132A39E}"/>
              </c:ext>
            </c:extLst>
          </c:dPt>
          <c:dPt>
            <c:idx val="1"/>
            <c:bubble3D val="0"/>
            <c:extLst>
              <c:ext xmlns:c16="http://schemas.microsoft.com/office/drawing/2014/chart" uri="{C3380CC4-5D6E-409C-BE32-E72D297353CC}">
                <c16:uniqueId val="{00000002-F39A-4E7E-AB62-CEB06132A39E}"/>
              </c:ext>
            </c:extLst>
          </c:dPt>
          <c:dPt>
            <c:idx val="2"/>
            <c:bubble3D val="0"/>
            <c:spPr>
              <a:solidFill>
                <a:srgbClr val="00B0F0"/>
              </a:solidFill>
              <a:ln>
                <a:solidFill>
                  <a:schemeClr val="tx2"/>
                </a:solidFill>
              </a:ln>
            </c:spPr>
            <c:extLst>
              <c:ext xmlns:c16="http://schemas.microsoft.com/office/drawing/2014/chart" uri="{C3380CC4-5D6E-409C-BE32-E72D297353CC}">
                <c16:uniqueId val="{00000004-F39A-4E7E-AB62-CEB06132A39E}"/>
              </c:ext>
            </c:extLst>
          </c:dPt>
          <c:cat>
            <c:strRef>
              <c:f>Sheet1!$A$2:$A$4</c:f>
              <c:strCache>
                <c:ptCount val="3"/>
                <c:pt idx="0">
                  <c:v>Rights for all, including irregular migrants</c:v>
                </c:pt>
                <c:pt idx="1">
                  <c:v>Rights of citizens and regular migrants</c:v>
                </c:pt>
                <c:pt idx="2">
                  <c:v>Rights reserved for citizens</c:v>
                </c:pt>
              </c:strCache>
            </c:strRef>
          </c:cat>
          <c:val>
            <c:numRef>
              <c:f>Sheet1!$B$2:$B$4</c:f>
              <c:numCache>
                <c:formatCode>General</c:formatCode>
                <c:ptCount val="3"/>
                <c:pt idx="0">
                  <c:v>8.1999999999999993</c:v>
                </c:pt>
                <c:pt idx="1">
                  <c:v>3.2</c:v>
                </c:pt>
                <c:pt idx="2">
                  <c:v>1.2</c:v>
                </c:pt>
              </c:numCache>
            </c:numRef>
          </c:val>
          <c:extLst>
            <c:ext xmlns:c16="http://schemas.microsoft.com/office/drawing/2014/chart" uri="{C3380CC4-5D6E-409C-BE32-E72D297353CC}">
              <c16:uniqueId val="{00000005-F39A-4E7E-AB62-CEB06132A39E}"/>
            </c:ext>
          </c:extLst>
        </c:ser>
        <c:dLbls>
          <c:showLegendKey val="0"/>
          <c:showVal val="0"/>
          <c:showCatName val="0"/>
          <c:showSerName val="0"/>
          <c:showPercent val="0"/>
          <c:showBubbleSize val="0"/>
          <c:showLeaderLines val="1"/>
        </c:dLbls>
      </c:pie3DChart>
      <c:spPr>
        <a:noFill/>
        <a:ln w="25673">
          <a:noFill/>
        </a:ln>
      </c:spPr>
    </c:plotArea>
    <c:legend>
      <c:legendPos val="r"/>
      <c:layout>
        <c:manualLayout>
          <c:xMode val="edge"/>
          <c:yMode val="edge"/>
          <c:x val="0.67461263408820027"/>
          <c:y val="0.34957627118644069"/>
          <c:w val="0.31585220500595945"/>
          <c:h val="0.38559322033898308"/>
        </c:manualLayout>
      </c:layout>
      <c:overlay val="0"/>
      <c:txPr>
        <a:bodyPr/>
        <a:lstStyle/>
        <a:p>
          <a:pPr>
            <a:defRPr baseline="0">
              <a:solidFill>
                <a:schemeClr val="tx1"/>
              </a:solidFill>
            </a:defRPr>
          </a:pPr>
          <a:endParaRPr lang="en-US"/>
        </a:p>
      </c:txPr>
    </c:legend>
    <c:plotVisOnly val="1"/>
    <c:dispBlanksAs val="gap"/>
    <c:showDLblsOverMax val="0"/>
  </c:chart>
  <c:txPr>
    <a:bodyPr/>
    <a:lstStyle/>
    <a:p>
      <a:pPr>
        <a:defRPr sz="1819"/>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9FBD7-A9EF-4BBC-A528-960BEB0609AF}" type="doc">
      <dgm:prSet loTypeId="urn:microsoft.com/office/officeart/2008/layout/HexagonCluster" loCatId="relationship" qsTypeId="urn:microsoft.com/office/officeart/2005/8/quickstyle/simple1" qsCatId="simple" csTypeId="urn:microsoft.com/office/officeart/2005/8/colors/accent5_2" csCatId="accent5" phldr="1"/>
      <dgm:spPr/>
      <dgm:t>
        <a:bodyPr/>
        <a:lstStyle/>
        <a:p>
          <a:endParaRPr lang="en-GB"/>
        </a:p>
      </dgm:t>
    </dgm:pt>
    <dgm:pt modelId="{0E24075A-35DC-4417-BC23-90AF07D5F22D}">
      <dgm:prSet phldrT="[Text]" custT="1"/>
      <dgm:spPr/>
      <dgm:t>
        <a:bodyPr/>
        <a:lstStyle/>
        <a:p>
          <a:r>
            <a:rPr lang="fr-CH" sz="1400" b="1" dirty="0"/>
            <a:t>NATIONALITY LAW </a:t>
          </a:r>
          <a:endParaRPr lang="en-GB" sz="1400" b="1" dirty="0"/>
        </a:p>
      </dgm:t>
    </dgm:pt>
    <dgm:pt modelId="{B5064ECB-5A6C-4015-A2E3-B943691051D8}" type="parTrans" cxnId="{7CA2AC21-1C0D-44F7-A240-88D47045CC65}">
      <dgm:prSet/>
      <dgm:spPr/>
      <dgm:t>
        <a:bodyPr/>
        <a:lstStyle/>
        <a:p>
          <a:endParaRPr lang="en-GB"/>
        </a:p>
      </dgm:t>
    </dgm:pt>
    <dgm:pt modelId="{9A6CD1C0-8B9A-49BA-A383-49AF1E0AA282}" type="sibTrans" cxnId="{7CA2AC21-1C0D-44F7-A240-88D47045CC6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D5646408-97FF-4D3A-A702-BD21DA83B18F}">
      <dgm:prSet phldrT="[Text]" custT="1"/>
      <dgm:spPr/>
      <dgm:t>
        <a:bodyPr/>
        <a:lstStyle/>
        <a:p>
          <a:r>
            <a:rPr lang="fr-CH" sz="1400" b="1" dirty="0"/>
            <a:t>LABOUR</a:t>
          </a:r>
          <a:br>
            <a:rPr lang="fr-CH" sz="1400" b="1" dirty="0"/>
          </a:br>
          <a:r>
            <a:rPr lang="fr-CH" sz="1400" b="1" dirty="0"/>
            <a:t>LAW </a:t>
          </a:r>
          <a:endParaRPr lang="en-GB" sz="1400" b="1" dirty="0"/>
        </a:p>
      </dgm:t>
    </dgm:pt>
    <dgm:pt modelId="{B02B175B-6316-4EA7-BE50-990DF6ABB0F2}" type="parTrans" cxnId="{69BE5255-0A8A-497D-A76E-0ABBE3956DEA}">
      <dgm:prSet/>
      <dgm:spPr/>
      <dgm:t>
        <a:bodyPr/>
        <a:lstStyle/>
        <a:p>
          <a:endParaRPr lang="en-GB"/>
        </a:p>
      </dgm:t>
    </dgm:pt>
    <dgm:pt modelId="{BED44C41-AFC2-4F83-99EC-BFE8C03F5921}" type="sibTrans" cxnId="{69BE5255-0A8A-497D-A76E-0ABBE3956DE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GB"/>
        </a:p>
      </dgm:t>
    </dgm:pt>
    <dgm:pt modelId="{4E213186-8686-4C2B-B462-2DE7B1550451}">
      <dgm:prSet phldrT="[Text]" custT="1"/>
      <dgm:spPr>
        <a:solidFill>
          <a:schemeClr val="accent4"/>
        </a:solidFill>
      </dgm:spPr>
      <dgm:t>
        <a:bodyPr/>
        <a:lstStyle/>
        <a:p>
          <a:r>
            <a:rPr lang="fr-CH" sz="1400" b="1" dirty="0"/>
            <a:t>HUMAN RIGHTS LAW</a:t>
          </a:r>
          <a:endParaRPr lang="en-GB" sz="1400" b="1" dirty="0"/>
        </a:p>
      </dgm:t>
    </dgm:pt>
    <dgm:pt modelId="{AD5FD02B-4DF3-4CE8-BBF9-E9D378EA9207}" type="parTrans" cxnId="{16901892-2014-4BD4-B37C-7CFDE3BB0847}">
      <dgm:prSet/>
      <dgm:spPr/>
      <dgm:t>
        <a:bodyPr/>
        <a:lstStyle/>
        <a:p>
          <a:endParaRPr lang="en-GB"/>
        </a:p>
      </dgm:t>
    </dgm:pt>
    <dgm:pt modelId="{AA4A86C6-A7C0-403E-8C88-0310DF7754A9}" type="sibTrans" cxnId="{16901892-2014-4BD4-B37C-7CFDE3BB084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t>
        <a:bodyPr/>
        <a:lstStyle/>
        <a:p>
          <a:endParaRPr lang="en-GB"/>
        </a:p>
      </dgm:t>
    </dgm:pt>
    <dgm:pt modelId="{5B8259E2-EEFE-4C33-850A-6423B6DC927D}">
      <dgm:prSet phldrT="[Text]" custT="1"/>
      <dgm:spPr/>
      <dgm:t>
        <a:bodyPr/>
        <a:lstStyle/>
        <a:p>
          <a:r>
            <a:rPr lang="fr-CH" sz="1400" b="1" dirty="0"/>
            <a:t>LAW OF</a:t>
          </a:r>
          <a:br>
            <a:rPr lang="fr-CH" sz="1400" b="1" dirty="0"/>
          </a:br>
          <a:r>
            <a:rPr lang="fr-CH" sz="1400" b="1" dirty="0"/>
            <a:t>THE SEA</a:t>
          </a:r>
          <a:endParaRPr lang="en-GB" sz="1400" b="1" dirty="0"/>
        </a:p>
      </dgm:t>
    </dgm:pt>
    <dgm:pt modelId="{CBAA5C5A-223C-4FCE-A51E-AC67C5A2458B}" type="parTrans" cxnId="{90DD97E7-8C2B-4803-9750-940E91FC2607}">
      <dgm:prSet/>
      <dgm:spPr/>
      <dgm:t>
        <a:bodyPr/>
        <a:lstStyle/>
        <a:p>
          <a:endParaRPr lang="en-GB"/>
        </a:p>
      </dgm:t>
    </dgm:pt>
    <dgm:pt modelId="{AD57DEBF-FA0A-4866-BFF5-A65B091B5718}" type="sibTrans" cxnId="{90DD97E7-8C2B-4803-9750-940E91FC260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n-GB"/>
        </a:p>
      </dgm:t>
    </dgm:pt>
    <dgm:pt modelId="{2E460A6C-8E16-4FC0-98AD-5C1113B80923}">
      <dgm:prSet phldrT="[Text]" custT="1"/>
      <dgm:spPr/>
      <dgm:t>
        <a:bodyPr/>
        <a:lstStyle/>
        <a:p>
          <a:r>
            <a:rPr lang="fr-CH" sz="1400" b="1" dirty="0"/>
            <a:t>CRIMINAL LAW</a:t>
          </a:r>
          <a:endParaRPr lang="en-GB" sz="1400" b="1" dirty="0"/>
        </a:p>
      </dgm:t>
    </dgm:pt>
    <dgm:pt modelId="{503636B8-FBB0-45F0-B759-40F26DF4D14A}" type="parTrans" cxnId="{424A4CD5-BEF5-41D7-9DDE-F242F093CB32}">
      <dgm:prSet/>
      <dgm:spPr/>
      <dgm:t>
        <a:bodyPr/>
        <a:lstStyle/>
        <a:p>
          <a:endParaRPr lang="en-GB"/>
        </a:p>
      </dgm:t>
    </dgm:pt>
    <dgm:pt modelId="{4C393BB5-C634-403F-8471-4F4800BD2250}" type="sibTrans" cxnId="{424A4CD5-BEF5-41D7-9DDE-F242F093CB32}">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GB"/>
        </a:p>
      </dgm:t>
    </dgm:pt>
    <dgm:pt modelId="{1F80366F-CE0C-43CD-914E-33E4740A666E}">
      <dgm:prSet phldrT="[Text]" custT="1"/>
      <dgm:spPr/>
      <dgm:t>
        <a:bodyPr/>
        <a:lstStyle/>
        <a:p>
          <a:r>
            <a:rPr lang="fr-CH" sz="1400" b="1" dirty="0"/>
            <a:t>CONSULAR AND DIPLOMATIC LAW</a:t>
          </a:r>
          <a:endParaRPr lang="en-GB" sz="1400" b="1" dirty="0"/>
        </a:p>
      </dgm:t>
    </dgm:pt>
    <dgm:pt modelId="{A61BB2DC-DA67-4B4A-A873-78ABD88D9A2D}" type="parTrans" cxnId="{8BB2FBD8-BBAD-41B9-9FD4-780528FCA792}">
      <dgm:prSet/>
      <dgm:spPr/>
      <dgm:t>
        <a:bodyPr/>
        <a:lstStyle/>
        <a:p>
          <a:endParaRPr lang="en-GB"/>
        </a:p>
      </dgm:t>
    </dgm:pt>
    <dgm:pt modelId="{F910B578-FA05-44F3-93CF-15A795EA16BC}" type="sibTrans" cxnId="{8BB2FBD8-BBAD-41B9-9FD4-780528FCA792}">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dgm:spPr>
      <dgm:t>
        <a:bodyPr/>
        <a:lstStyle/>
        <a:p>
          <a:endParaRPr lang="en-GB"/>
        </a:p>
      </dgm:t>
    </dgm:pt>
    <dgm:pt modelId="{CF8CE70D-6652-4F99-93EB-7CD8EF03C2F2}">
      <dgm:prSet phldrT="[Text]" custT="1"/>
      <dgm:spPr/>
      <dgm:t>
        <a:bodyPr/>
        <a:lstStyle/>
        <a:p>
          <a:r>
            <a:rPr lang="fr-CH" sz="1100" b="1" dirty="0"/>
            <a:t>HUMANITARIAN</a:t>
          </a:r>
        </a:p>
        <a:p>
          <a:r>
            <a:rPr lang="fr-CH" sz="1400" b="1" dirty="0"/>
            <a:t>LAW</a:t>
          </a:r>
          <a:endParaRPr lang="en-GB" sz="1400" b="1" dirty="0"/>
        </a:p>
      </dgm:t>
    </dgm:pt>
    <dgm:pt modelId="{B1D8D58B-E39C-485E-9527-0B486D6AD705}" type="parTrans" cxnId="{0D4076B3-5D45-4689-B987-9974E6F9BD9D}">
      <dgm:prSet/>
      <dgm:spPr/>
      <dgm:t>
        <a:bodyPr/>
        <a:lstStyle/>
        <a:p>
          <a:endParaRPr lang="en-GB"/>
        </a:p>
      </dgm:t>
    </dgm:pt>
    <dgm:pt modelId="{3025C556-4C4C-49AC-B862-ABF028DCD96D}" type="sibTrans" cxnId="{0D4076B3-5D45-4689-B987-9974E6F9BD9D}">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25000" b="-25000"/>
          </a:stretch>
        </a:blipFill>
      </dgm:spPr>
      <dgm:t>
        <a:bodyPr/>
        <a:lstStyle/>
        <a:p>
          <a:endParaRPr lang="en-GB"/>
        </a:p>
      </dgm:t>
    </dgm:pt>
    <dgm:pt modelId="{54B1F85E-C642-4F95-B947-27ED67F3200D}">
      <dgm:prSet phldrT="[Text]" custT="1"/>
      <dgm:spPr/>
      <dgm:t>
        <a:bodyPr/>
        <a:lstStyle/>
        <a:p>
          <a:r>
            <a:rPr lang="fr-CH" sz="1400" b="1" dirty="0"/>
            <a:t>REFUGEE LAW</a:t>
          </a:r>
          <a:endParaRPr lang="en-GB" sz="1400" b="1" dirty="0"/>
        </a:p>
      </dgm:t>
    </dgm:pt>
    <dgm:pt modelId="{86A8E714-8AB4-41A7-A1AE-39A58DDDA9B5}" type="parTrans" cxnId="{7D9651D7-583F-45CB-ADB8-7DD65A072218}">
      <dgm:prSet/>
      <dgm:spPr/>
      <dgm:t>
        <a:bodyPr/>
        <a:lstStyle/>
        <a:p>
          <a:endParaRPr lang="en-US"/>
        </a:p>
      </dgm:t>
    </dgm:pt>
    <dgm:pt modelId="{C522241F-CC09-44E2-8FB7-C1E53AF0BB6D}" type="sibTrans" cxnId="{7D9651D7-583F-45CB-ADB8-7DD65A072218}">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22000" b="-22000"/>
          </a:stretch>
        </a:blipFill>
      </dgm:spPr>
      <dgm:t>
        <a:bodyPr/>
        <a:lstStyle/>
        <a:p>
          <a:endParaRPr lang="en-GB"/>
        </a:p>
      </dgm:t>
    </dgm:pt>
    <dgm:pt modelId="{8DB8A090-6782-4245-8537-ABD10CAB204C}" type="pres">
      <dgm:prSet presAssocID="{B579FBD7-A9EF-4BBC-A528-960BEB0609AF}" presName="Name0" presStyleCnt="0">
        <dgm:presLayoutVars>
          <dgm:chMax val="21"/>
          <dgm:chPref val="21"/>
        </dgm:presLayoutVars>
      </dgm:prSet>
      <dgm:spPr/>
    </dgm:pt>
    <dgm:pt modelId="{8C2BC49B-8320-45AC-BE46-2F6410F28784}" type="pres">
      <dgm:prSet presAssocID="{0E24075A-35DC-4417-BC23-90AF07D5F22D}" presName="text1" presStyleCnt="0"/>
      <dgm:spPr/>
    </dgm:pt>
    <dgm:pt modelId="{01476E79-DA19-4A85-8CD0-16B24ADF67AF}" type="pres">
      <dgm:prSet presAssocID="{0E24075A-35DC-4417-BC23-90AF07D5F22D}" presName="textRepeatNode" presStyleLbl="alignNode1" presStyleIdx="0" presStyleCnt="8">
        <dgm:presLayoutVars>
          <dgm:chMax val="0"/>
          <dgm:chPref val="0"/>
          <dgm:bulletEnabled val="1"/>
        </dgm:presLayoutVars>
      </dgm:prSet>
      <dgm:spPr/>
    </dgm:pt>
    <dgm:pt modelId="{426B9C18-90E2-4E21-AE77-A18B66341A7C}" type="pres">
      <dgm:prSet presAssocID="{0E24075A-35DC-4417-BC23-90AF07D5F22D}" presName="textaccent1" presStyleCnt="0"/>
      <dgm:spPr/>
    </dgm:pt>
    <dgm:pt modelId="{A76DEBD4-5C3F-4034-93FF-93D3B99124BB}" type="pres">
      <dgm:prSet presAssocID="{0E24075A-35DC-4417-BC23-90AF07D5F22D}" presName="accentRepeatNode" presStyleLbl="solidAlignAcc1" presStyleIdx="0" presStyleCnt="16"/>
      <dgm:spPr/>
    </dgm:pt>
    <dgm:pt modelId="{2939D4F6-A742-4912-9907-B66D1BA198AB}" type="pres">
      <dgm:prSet presAssocID="{9A6CD1C0-8B9A-49BA-A383-49AF1E0AA282}" presName="image1" presStyleCnt="0"/>
      <dgm:spPr/>
    </dgm:pt>
    <dgm:pt modelId="{38191422-C706-484E-B4FD-E73395EC305F}" type="pres">
      <dgm:prSet presAssocID="{9A6CD1C0-8B9A-49BA-A383-49AF1E0AA282}" presName="imageRepeatNode" presStyleLbl="alignAcc1" presStyleIdx="0" presStyleCnt="8"/>
      <dgm:spPr/>
    </dgm:pt>
    <dgm:pt modelId="{45EC0B35-651F-451B-8696-B395F7F5B93A}" type="pres">
      <dgm:prSet presAssocID="{9A6CD1C0-8B9A-49BA-A383-49AF1E0AA282}" presName="imageaccent1" presStyleCnt="0"/>
      <dgm:spPr/>
    </dgm:pt>
    <dgm:pt modelId="{AD596FE9-4C97-4C30-9487-6AEE768817F9}" type="pres">
      <dgm:prSet presAssocID="{9A6CD1C0-8B9A-49BA-A383-49AF1E0AA282}" presName="accentRepeatNode" presStyleLbl="solidAlignAcc1" presStyleIdx="1" presStyleCnt="16"/>
      <dgm:spPr/>
    </dgm:pt>
    <dgm:pt modelId="{A506402A-9685-4DC8-8946-DBAECFDBC7D7}" type="pres">
      <dgm:prSet presAssocID="{D5646408-97FF-4D3A-A702-BD21DA83B18F}" presName="text2" presStyleCnt="0"/>
      <dgm:spPr/>
    </dgm:pt>
    <dgm:pt modelId="{26F7264B-31A5-490A-984D-D2FBAB667CB0}" type="pres">
      <dgm:prSet presAssocID="{D5646408-97FF-4D3A-A702-BD21DA83B18F}" presName="textRepeatNode" presStyleLbl="alignNode1" presStyleIdx="1" presStyleCnt="8">
        <dgm:presLayoutVars>
          <dgm:chMax val="0"/>
          <dgm:chPref val="0"/>
          <dgm:bulletEnabled val="1"/>
        </dgm:presLayoutVars>
      </dgm:prSet>
      <dgm:spPr/>
    </dgm:pt>
    <dgm:pt modelId="{DE46C7FA-EB4F-4C47-A506-74CDBF498F3B}" type="pres">
      <dgm:prSet presAssocID="{D5646408-97FF-4D3A-A702-BD21DA83B18F}" presName="textaccent2" presStyleCnt="0"/>
      <dgm:spPr/>
    </dgm:pt>
    <dgm:pt modelId="{E01CBDB9-B2FB-4BB3-9F04-F57706817971}" type="pres">
      <dgm:prSet presAssocID="{D5646408-97FF-4D3A-A702-BD21DA83B18F}" presName="accentRepeatNode" presStyleLbl="solidAlignAcc1" presStyleIdx="2" presStyleCnt="16"/>
      <dgm:spPr/>
    </dgm:pt>
    <dgm:pt modelId="{B263B555-6491-4B34-A572-94D8260006AF}" type="pres">
      <dgm:prSet presAssocID="{BED44C41-AFC2-4F83-99EC-BFE8C03F5921}" presName="image2" presStyleCnt="0"/>
      <dgm:spPr/>
    </dgm:pt>
    <dgm:pt modelId="{E09167E9-DBE9-4AAF-AE86-F094CCF24CEE}" type="pres">
      <dgm:prSet presAssocID="{BED44C41-AFC2-4F83-99EC-BFE8C03F5921}" presName="imageRepeatNode" presStyleLbl="alignAcc1" presStyleIdx="1" presStyleCnt="8"/>
      <dgm:spPr/>
    </dgm:pt>
    <dgm:pt modelId="{82E38467-2554-4AE0-8EAA-E00F7F8596B2}" type="pres">
      <dgm:prSet presAssocID="{BED44C41-AFC2-4F83-99EC-BFE8C03F5921}" presName="imageaccent2" presStyleCnt="0"/>
      <dgm:spPr/>
    </dgm:pt>
    <dgm:pt modelId="{885FE720-D9EF-4B0D-BE5C-9076CD614DA8}" type="pres">
      <dgm:prSet presAssocID="{BED44C41-AFC2-4F83-99EC-BFE8C03F5921}" presName="accentRepeatNode" presStyleLbl="solidAlignAcc1" presStyleIdx="3" presStyleCnt="16"/>
      <dgm:spPr/>
    </dgm:pt>
    <dgm:pt modelId="{2F65D495-B23E-4237-8220-2B282D8133F9}" type="pres">
      <dgm:prSet presAssocID="{4E213186-8686-4C2B-B462-2DE7B1550451}" presName="text3" presStyleCnt="0"/>
      <dgm:spPr/>
    </dgm:pt>
    <dgm:pt modelId="{865A3184-C4E7-4D9A-982E-691D3892FFA4}" type="pres">
      <dgm:prSet presAssocID="{4E213186-8686-4C2B-B462-2DE7B1550451}" presName="textRepeatNode" presStyleLbl="alignNode1" presStyleIdx="2" presStyleCnt="8">
        <dgm:presLayoutVars>
          <dgm:chMax val="0"/>
          <dgm:chPref val="0"/>
          <dgm:bulletEnabled val="1"/>
        </dgm:presLayoutVars>
      </dgm:prSet>
      <dgm:spPr/>
    </dgm:pt>
    <dgm:pt modelId="{67E1FAD4-A923-4494-B95C-F7C055EAB48A}" type="pres">
      <dgm:prSet presAssocID="{4E213186-8686-4C2B-B462-2DE7B1550451}" presName="textaccent3" presStyleCnt="0"/>
      <dgm:spPr/>
    </dgm:pt>
    <dgm:pt modelId="{D1F1A702-4186-4FD4-B43F-3E09AE4A4EB4}" type="pres">
      <dgm:prSet presAssocID="{4E213186-8686-4C2B-B462-2DE7B1550451}" presName="accentRepeatNode" presStyleLbl="solidAlignAcc1" presStyleIdx="4" presStyleCnt="16"/>
      <dgm:spPr/>
    </dgm:pt>
    <dgm:pt modelId="{1B5793FF-1623-4B28-B4F1-B088AD71341A}" type="pres">
      <dgm:prSet presAssocID="{AA4A86C6-A7C0-403E-8C88-0310DF7754A9}" presName="image3" presStyleCnt="0"/>
      <dgm:spPr/>
    </dgm:pt>
    <dgm:pt modelId="{B6E4DB50-1D90-4345-81FB-98B4AA0F2388}" type="pres">
      <dgm:prSet presAssocID="{AA4A86C6-A7C0-403E-8C88-0310DF7754A9}" presName="imageRepeatNode" presStyleLbl="alignAcc1" presStyleIdx="2" presStyleCnt="8"/>
      <dgm:spPr/>
    </dgm:pt>
    <dgm:pt modelId="{C403B5AB-A64D-4001-A39C-E98B663BE547}" type="pres">
      <dgm:prSet presAssocID="{AA4A86C6-A7C0-403E-8C88-0310DF7754A9}" presName="imageaccent3" presStyleCnt="0"/>
      <dgm:spPr/>
    </dgm:pt>
    <dgm:pt modelId="{AAFBFE64-102B-4B95-AC04-8DA0172EF14D}" type="pres">
      <dgm:prSet presAssocID="{AA4A86C6-A7C0-403E-8C88-0310DF7754A9}" presName="accentRepeatNode" presStyleLbl="solidAlignAcc1" presStyleIdx="5" presStyleCnt="16"/>
      <dgm:spPr/>
    </dgm:pt>
    <dgm:pt modelId="{B99D487A-CAF9-4F2E-9828-A4F583EF6EDC}" type="pres">
      <dgm:prSet presAssocID="{5B8259E2-EEFE-4C33-850A-6423B6DC927D}" presName="text4" presStyleCnt="0"/>
      <dgm:spPr/>
    </dgm:pt>
    <dgm:pt modelId="{A792C98D-CD37-4242-936A-430A8333D037}" type="pres">
      <dgm:prSet presAssocID="{5B8259E2-EEFE-4C33-850A-6423B6DC927D}" presName="textRepeatNode" presStyleLbl="alignNode1" presStyleIdx="3" presStyleCnt="8">
        <dgm:presLayoutVars>
          <dgm:chMax val="0"/>
          <dgm:chPref val="0"/>
          <dgm:bulletEnabled val="1"/>
        </dgm:presLayoutVars>
      </dgm:prSet>
      <dgm:spPr/>
    </dgm:pt>
    <dgm:pt modelId="{6BD918CA-BDC8-4D3F-913A-0303EC58F815}" type="pres">
      <dgm:prSet presAssocID="{5B8259E2-EEFE-4C33-850A-6423B6DC927D}" presName="textaccent4" presStyleCnt="0"/>
      <dgm:spPr/>
    </dgm:pt>
    <dgm:pt modelId="{E0E01227-73FB-4610-B5F5-A620692C6231}" type="pres">
      <dgm:prSet presAssocID="{5B8259E2-EEFE-4C33-850A-6423B6DC927D}" presName="accentRepeatNode" presStyleLbl="solidAlignAcc1" presStyleIdx="6" presStyleCnt="16"/>
      <dgm:spPr/>
    </dgm:pt>
    <dgm:pt modelId="{040D973D-8922-42F0-A324-E2F340E7AC95}" type="pres">
      <dgm:prSet presAssocID="{AD57DEBF-FA0A-4866-BFF5-A65B091B5718}" presName="image4" presStyleCnt="0"/>
      <dgm:spPr/>
    </dgm:pt>
    <dgm:pt modelId="{5CEAB17D-C948-4E37-AE58-F53F7D6575DC}" type="pres">
      <dgm:prSet presAssocID="{AD57DEBF-FA0A-4866-BFF5-A65B091B5718}" presName="imageRepeatNode" presStyleLbl="alignAcc1" presStyleIdx="3" presStyleCnt="8"/>
      <dgm:spPr/>
    </dgm:pt>
    <dgm:pt modelId="{511C65A3-3B63-427D-B647-C71488FCA364}" type="pres">
      <dgm:prSet presAssocID="{AD57DEBF-FA0A-4866-BFF5-A65B091B5718}" presName="imageaccent4" presStyleCnt="0"/>
      <dgm:spPr/>
    </dgm:pt>
    <dgm:pt modelId="{98EB4AB7-8790-43CB-BBD8-6687458F9448}" type="pres">
      <dgm:prSet presAssocID="{AD57DEBF-FA0A-4866-BFF5-A65B091B5718}" presName="accentRepeatNode" presStyleLbl="solidAlignAcc1" presStyleIdx="7" presStyleCnt="16"/>
      <dgm:spPr/>
    </dgm:pt>
    <dgm:pt modelId="{5189A822-D5E6-4D59-BECE-6AEAA6E51084}" type="pres">
      <dgm:prSet presAssocID="{2E460A6C-8E16-4FC0-98AD-5C1113B80923}" presName="text5" presStyleCnt="0"/>
      <dgm:spPr/>
    </dgm:pt>
    <dgm:pt modelId="{C96077BD-EF49-4885-A856-99F5803470FE}" type="pres">
      <dgm:prSet presAssocID="{2E460A6C-8E16-4FC0-98AD-5C1113B80923}" presName="textRepeatNode" presStyleLbl="alignNode1" presStyleIdx="4" presStyleCnt="8">
        <dgm:presLayoutVars>
          <dgm:chMax val="0"/>
          <dgm:chPref val="0"/>
          <dgm:bulletEnabled val="1"/>
        </dgm:presLayoutVars>
      </dgm:prSet>
      <dgm:spPr/>
    </dgm:pt>
    <dgm:pt modelId="{4A07830C-CE8F-4C54-9862-84417A7617B5}" type="pres">
      <dgm:prSet presAssocID="{2E460A6C-8E16-4FC0-98AD-5C1113B80923}" presName="textaccent5" presStyleCnt="0"/>
      <dgm:spPr/>
    </dgm:pt>
    <dgm:pt modelId="{A80A3844-F0CB-4D16-99E0-E6CC0A1FCF1E}" type="pres">
      <dgm:prSet presAssocID="{2E460A6C-8E16-4FC0-98AD-5C1113B80923}" presName="accentRepeatNode" presStyleLbl="solidAlignAcc1" presStyleIdx="8" presStyleCnt="16"/>
      <dgm:spPr/>
    </dgm:pt>
    <dgm:pt modelId="{CB8BE513-1179-4D29-BF07-52DDF5E2684B}" type="pres">
      <dgm:prSet presAssocID="{4C393BB5-C634-403F-8471-4F4800BD2250}" presName="image5" presStyleCnt="0"/>
      <dgm:spPr/>
    </dgm:pt>
    <dgm:pt modelId="{996D535C-43A9-4201-ADC5-946489F2BDAA}" type="pres">
      <dgm:prSet presAssocID="{4C393BB5-C634-403F-8471-4F4800BD2250}" presName="imageRepeatNode" presStyleLbl="alignAcc1" presStyleIdx="4" presStyleCnt="8"/>
      <dgm:spPr/>
    </dgm:pt>
    <dgm:pt modelId="{4F9CB665-D7B9-4D16-8EF7-7C775E704CDE}" type="pres">
      <dgm:prSet presAssocID="{4C393BB5-C634-403F-8471-4F4800BD2250}" presName="imageaccent5" presStyleCnt="0"/>
      <dgm:spPr/>
    </dgm:pt>
    <dgm:pt modelId="{235DE38C-91C9-4972-9D93-81C51E2F1DA1}" type="pres">
      <dgm:prSet presAssocID="{4C393BB5-C634-403F-8471-4F4800BD2250}" presName="accentRepeatNode" presStyleLbl="solidAlignAcc1" presStyleIdx="9" presStyleCnt="16"/>
      <dgm:spPr/>
    </dgm:pt>
    <dgm:pt modelId="{A8FB6A09-475B-4BCE-BC02-540538A45D1B}" type="pres">
      <dgm:prSet presAssocID="{1F80366F-CE0C-43CD-914E-33E4740A666E}" presName="text6" presStyleCnt="0"/>
      <dgm:spPr/>
    </dgm:pt>
    <dgm:pt modelId="{4E36D0E8-0341-4D86-BD82-EF1E636CA1D0}" type="pres">
      <dgm:prSet presAssocID="{1F80366F-CE0C-43CD-914E-33E4740A666E}" presName="textRepeatNode" presStyleLbl="alignNode1" presStyleIdx="5" presStyleCnt="8">
        <dgm:presLayoutVars>
          <dgm:chMax val="0"/>
          <dgm:chPref val="0"/>
          <dgm:bulletEnabled val="1"/>
        </dgm:presLayoutVars>
      </dgm:prSet>
      <dgm:spPr/>
    </dgm:pt>
    <dgm:pt modelId="{01FA0BA3-49FC-4A72-9DD7-3B2373B19B55}" type="pres">
      <dgm:prSet presAssocID="{1F80366F-CE0C-43CD-914E-33E4740A666E}" presName="textaccent6" presStyleCnt="0"/>
      <dgm:spPr/>
    </dgm:pt>
    <dgm:pt modelId="{69DAC8A9-82F4-400E-B174-31A6A5B85AB5}" type="pres">
      <dgm:prSet presAssocID="{1F80366F-CE0C-43CD-914E-33E4740A666E}" presName="accentRepeatNode" presStyleLbl="solidAlignAcc1" presStyleIdx="10" presStyleCnt="16"/>
      <dgm:spPr/>
    </dgm:pt>
    <dgm:pt modelId="{48E736E0-75B5-48EE-8BF7-CF45FA7EF508}" type="pres">
      <dgm:prSet presAssocID="{F910B578-FA05-44F3-93CF-15A795EA16BC}" presName="image6" presStyleCnt="0"/>
      <dgm:spPr/>
    </dgm:pt>
    <dgm:pt modelId="{88310BEC-DE1A-4596-A965-34491446B5CC}" type="pres">
      <dgm:prSet presAssocID="{F910B578-FA05-44F3-93CF-15A795EA16BC}" presName="imageRepeatNode" presStyleLbl="alignAcc1" presStyleIdx="5" presStyleCnt="8"/>
      <dgm:spPr/>
    </dgm:pt>
    <dgm:pt modelId="{6FB34275-2BE2-46C7-B388-FC311EACE5AC}" type="pres">
      <dgm:prSet presAssocID="{F910B578-FA05-44F3-93CF-15A795EA16BC}" presName="imageaccent6" presStyleCnt="0"/>
      <dgm:spPr/>
    </dgm:pt>
    <dgm:pt modelId="{135E5118-863C-4F26-8A76-CE7604352B8A}" type="pres">
      <dgm:prSet presAssocID="{F910B578-FA05-44F3-93CF-15A795EA16BC}" presName="accentRepeatNode" presStyleLbl="solidAlignAcc1" presStyleIdx="11" presStyleCnt="16"/>
      <dgm:spPr/>
    </dgm:pt>
    <dgm:pt modelId="{FDCEFCF5-3321-4ED4-BE15-BB0C4377EE64}" type="pres">
      <dgm:prSet presAssocID="{CF8CE70D-6652-4F99-93EB-7CD8EF03C2F2}" presName="text7" presStyleCnt="0"/>
      <dgm:spPr/>
    </dgm:pt>
    <dgm:pt modelId="{8028B6FD-A39C-4841-8A02-053B74660C6E}" type="pres">
      <dgm:prSet presAssocID="{CF8CE70D-6652-4F99-93EB-7CD8EF03C2F2}" presName="textRepeatNode" presStyleLbl="alignNode1" presStyleIdx="6" presStyleCnt="8">
        <dgm:presLayoutVars>
          <dgm:chMax val="0"/>
          <dgm:chPref val="0"/>
          <dgm:bulletEnabled val="1"/>
        </dgm:presLayoutVars>
      </dgm:prSet>
      <dgm:spPr/>
    </dgm:pt>
    <dgm:pt modelId="{7E5EAF6A-5EEB-4F09-9752-9312BA0E7840}" type="pres">
      <dgm:prSet presAssocID="{CF8CE70D-6652-4F99-93EB-7CD8EF03C2F2}" presName="textaccent7" presStyleCnt="0"/>
      <dgm:spPr/>
    </dgm:pt>
    <dgm:pt modelId="{D8EC4DEB-EE57-45C9-8F6D-3B16A72BEDF2}" type="pres">
      <dgm:prSet presAssocID="{CF8CE70D-6652-4F99-93EB-7CD8EF03C2F2}" presName="accentRepeatNode" presStyleLbl="solidAlignAcc1" presStyleIdx="12" presStyleCnt="16"/>
      <dgm:spPr/>
    </dgm:pt>
    <dgm:pt modelId="{62EAEC82-43D1-4BA5-A69E-854DBCC030EB}" type="pres">
      <dgm:prSet presAssocID="{3025C556-4C4C-49AC-B862-ABF028DCD96D}" presName="image7" presStyleCnt="0"/>
      <dgm:spPr/>
    </dgm:pt>
    <dgm:pt modelId="{DF1A312A-FEA6-4069-838B-0C4C63717D3A}" type="pres">
      <dgm:prSet presAssocID="{3025C556-4C4C-49AC-B862-ABF028DCD96D}" presName="imageRepeatNode" presStyleLbl="alignAcc1" presStyleIdx="6" presStyleCnt="8"/>
      <dgm:spPr/>
    </dgm:pt>
    <dgm:pt modelId="{4FD2A672-3121-4CDC-AE06-DFE8DF41F790}" type="pres">
      <dgm:prSet presAssocID="{3025C556-4C4C-49AC-B862-ABF028DCD96D}" presName="imageaccent7" presStyleCnt="0"/>
      <dgm:spPr/>
    </dgm:pt>
    <dgm:pt modelId="{4A248791-9612-4672-B27F-F4DFAB7DD910}" type="pres">
      <dgm:prSet presAssocID="{3025C556-4C4C-49AC-B862-ABF028DCD96D}" presName="accentRepeatNode" presStyleLbl="solidAlignAcc1" presStyleIdx="13" presStyleCnt="16"/>
      <dgm:spPr/>
    </dgm:pt>
    <dgm:pt modelId="{BDD8E3F9-3018-4239-833F-1F2BE44D7B4A}" type="pres">
      <dgm:prSet presAssocID="{54B1F85E-C642-4F95-B947-27ED67F3200D}" presName="text8" presStyleCnt="0"/>
      <dgm:spPr/>
    </dgm:pt>
    <dgm:pt modelId="{879C2300-1732-4C8C-8D2E-A8B1E5961C47}" type="pres">
      <dgm:prSet presAssocID="{54B1F85E-C642-4F95-B947-27ED67F3200D}" presName="textRepeatNode" presStyleLbl="alignNode1" presStyleIdx="7" presStyleCnt="8">
        <dgm:presLayoutVars>
          <dgm:chMax val="0"/>
          <dgm:chPref val="0"/>
          <dgm:bulletEnabled val="1"/>
        </dgm:presLayoutVars>
      </dgm:prSet>
      <dgm:spPr/>
    </dgm:pt>
    <dgm:pt modelId="{FBD93531-05EB-4A97-88BA-C8DE357535CA}" type="pres">
      <dgm:prSet presAssocID="{54B1F85E-C642-4F95-B947-27ED67F3200D}" presName="textaccent8" presStyleCnt="0"/>
      <dgm:spPr/>
    </dgm:pt>
    <dgm:pt modelId="{5B4792DC-3388-4E12-898F-75D15E3EA853}" type="pres">
      <dgm:prSet presAssocID="{54B1F85E-C642-4F95-B947-27ED67F3200D}" presName="accentRepeatNode" presStyleLbl="solidAlignAcc1" presStyleIdx="14" presStyleCnt="16"/>
      <dgm:spPr/>
    </dgm:pt>
    <dgm:pt modelId="{A6F21A47-7899-4531-9A46-32F80F80A399}" type="pres">
      <dgm:prSet presAssocID="{C522241F-CC09-44E2-8FB7-C1E53AF0BB6D}" presName="image8" presStyleCnt="0"/>
      <dgm:spPr/>
    </dgm:pt>
    <dgm:pt modelId="{5390AD3B-3520-4A5B-81D3-3B7C1632A124}" type="pres">
      <dgm:prSet presAssocID="{C522241F-CC09-44E2-8FB7-C1E53AF0BB6D}" presName="imageRepeatNode" presStyleLbl="alignAcc1" presStyleIdx="7" presStyleCnt="8"/>
      <dgm:spPr/>
    </dgm:pt>
    <dgm:pt modelId="{A776A9BD-C78B-4557-8E2E-4E205E9D32B0}" type="pres">
      <dgm:prSet presAssocID="{C522241F-CC09-44E2-8FB7-C1E53AF0BB6D}" presName="imageaccent8" presStyleCnt="0"/>
      <dgm:spPr/>
    </dgm:pt>
    <dgm:pt modelId="{D6E7A5B8-4668-4D8A-A34A-45B7355801BA}" type="pres">
      <dgm:prSet presAssocID="{C522241F-CC09-44E2-8FB7-C1E53AF0BB6D}" presName="accentRepeatNode" presStyleLbl="solidAlignAcc1" presStyleIdx="15" presStyleCnt="16"/>
      <dgm:spPr/>
    </dgm:pt>
  </dgm:ptLst>
  <dgm:cxnLst>
    <dgm:cxn modelId="{E9BDB316-BFD9-4C84-B261-27419BD091E8}" type="presOf" srcId="{BED44C41-AFC2-4F83-99EC-BFE8C03F5921}" destId="{E09167E9-DBE9-4AAF-AE86-F094CCF24CEE}" srcOrd="0" destOrd="0" presId="urn:microsoft.com/office/officeart/2008/layout/HexagonCluster"/>
    <dgm:cxn modelId="{7CA2AC21-1C0D-44F7-A240-88D47045CC65}" srcId="{B579FBD7-A9EF-4BBC-A528-960BEB0609AF}" destId="{0E24075A-35DC-4417-BC23-90AF07D5F22D}" srcOrd="0" destOrd="0" parTransId="{B5064ECB-5A6C-4015-A2E3-B943691051D8}" sibTransId="{9A6CD1C0-8B9A-49BA-A383-49AF1E0AA282}"/>
    <dgm:cxn modelId="{68B0E027-B62E-46FB-8072-EA0A260BD088}" type="presOf" srcId="{F910B578-FA05-44F3-93CF-15A795EA16BC}" destId="{88310BEC-DE1A-4596-A965-34491446B5CC}" srcOrd="0" destOrd="0" presId="urn:microsoft.com/office/officeart/2008/layout/HexagonCluster"/>
    <dgm:cxn modelId="{0FAB4C5B-CD84-4BAB-84A8-0465B3D8FD17}" type="presOf" srcId="{3025C556-4C4C-49AC-B862-ABF028DCD96D}" destId="{DF1A312A-FEA6-4069-838B-0C4C63717D3A}" srcOrd="0" destOrd="0" presId="urn:microsoft.com/office/officeart/2008/layout/HexagonCluster"/>
    <dgm:cxn modelId="{87FE8847-2E2F-46BA-B807-66F53356B546}" type="presOf" srcId="{B579FBD7-A9EF-4BBC-A528-960BEB0609AF}" destId="{8DB8A090-6782-4245-8537-ABD10CAB204C}" srcOrd="0" destOrd="0" presId="urn:microsoft.com/office/officeart/2008/layout/HexagonCluster"/>
    <dgm:cxn modelId="{5421E348-6617-4F6F-8C7E-4E2D60F95E09}" type="presOf" srcId="{C522241F-CC09-44E2-8FB7-C1E53AF0BB6D}" destId="{5390AD3B-3520-4A5B-81D3-3B7C1632A124}" srcOrd="0" destOrd="0" presId="urn:microsoft.com/office/officeart/2008/layout/HexagonCluster"/>
    <dgm:cxn modelId="{11E68E4A-E164-4547-A6EA-6DC4A2743441}" type="presOf" srcId="{AA4A86C6-A7C0-403E-8C88-0310DF7754A9}" destId="{B6E4DB50-1D90-4345-81FB-98B4AA0F2388}" srcOrd="0" destOrd="0" presId="urn:microsoft.com/office/officeart/2008/layout/HexagonCluster"/>
    <dgm:cxn modelId="{69BE5255-0A8A-497D-A76E-0ABBE3956DEA}" srcId="{B579FBD7-A9EF-4BBC-A528-960BEB0609AF}" destId="{D5646408-97FF-4D3A-A702-BD21DA83B18F}" srcOrd="1" destOrd="0" parTransId="{B02B175B-6316-4EA7-BE50-990DF6ABB0F2}" sibTransId="{BED44C41-AFC2-4F83-99EC-BFE8C03F5921}"/>
    <dgm:cxn modelId="{1D718E55-8C26-42B5-BD98-CC758DC46135}" type="presOf" srcId="{4C393BB5-C634-403F-8471-4F4800BD2250}" destId="{996D535C-43A9-4201-ADC5-946489F2BDAA}" srcOrd="0" destOrd="0" presId="urn:microsoft.com/office/officeart/2008/layout/HexagonCluster"/>
    <dgm:cxn modelId="{9A7B5778-0819-490F-AC49-2E9F6456F3F2}" type="presOf" srcId="{5B8259E2-EEFE-4C33-850A-6423B6DC927D}" destId="{A792C98D-CD37-4242-936A-430A8333D037}" srcOrd="0" destOrd="0" presId="urn:microsoft.com/office/officeart/2008/layout/HexagonCluster"/>
    <dgm:cxn modelId="{66FB217E-5B44-4AE9-8AAD-071A77F4542F}" type="presOf" srcId="{54B1F85E-C642-4F95-B947-27ED67F3200D}" destId="{879C2300-1732-4C8C-8D2E-A8B1E5961C47}" srcOrd="0" destOrd="0" presId="urn:microsoft.com/office/officeart/2008/layout/HexagonCluster"/>
    <dgm:cxn modelId="{01BA0D81-46EF-4147-AD99-D64C287BAE13}" type="presOf" srcId="{4E213186-8686-4C2B-B462-2DE7B1550451}" destId="{865A3184-C4E7-4D9A-982E-691D3892FFA4}" srcOrd="0" destOrd="0" presId="urn:microsoft.com/office/officeart/2008/layout/HexagonCluster"/>
    <dgm:cxn modelId="{16901892-2014-4BD4-B37C-7CFDE3BB0847}" srcId="{B579FBD7-A9EF-4BBC-A528-960BEB0609AF}" destId="{4E213186-8686-4C2B-B462-2DE7B1550451}" srcOrd="2" destOrd="0" parTransId="{AD5FD02B-4DF3-4CE8-BBF9-E9D378EA9207}" sibTransId="{AA4A86C6-A7C0-403E-8C88-0310DF7754A9}"/>
    <dgm:cxn modelId="{82665A9C-6F26-48ED-9AF1-E504BF6930DB}" type="presOf" srcId="{9A6CD1C0-8B9A-49BA-A383-49AF1E0AA282}" destId="{38191422-C706-484E-B4FD-E73395EC305F}" srcOrd="0" destOrd="0" presId="urn:microsoft.com/office/officeart/2008/layout/HexagonCluster"/>
    <dgm:cxn modelId="{DDA2EC9E-599B-40B1-9A20-F5D2DE303F78}" type="presOf" srcId="{0E24075A-35DC-4417-BC23-90AF07D5F22D}" destId="{01476E79-DA19-4A85-8CD0-16B24ADF67AF}" srcOrd="0" destOrd="0" presId="urn:microsoft.com/office/officeart/2008/layout/HexagonCluster"/>
    <dgm:cxn modelId="{8F89AD9F-14FE-4C26-B419-0E77FFADC038}" type="presOf" srcId="{AD57DEBF-FA0A-4866-BFF5-A65B091B5718}" destId="{5CEAB17D-C948-4E37-AE58-F53F7D6575DC}" srcOrd="0" destOrd="0" presId="urn:microsoft.com/office/officeart/2008/layout/HexagonCluster"/>
    <dgm:cxn modelId="{0D4076B3-5D45-4689-B987-9974E6F9BD9D}" srcId="{B579FBD7-A9EF-4BBC-A528-960BEB0609AF}" destId="{CF8CE70D-6652-4F99-93EB-7CD8EF03C2F2}" srcOrd="6" destOrd="0" parTransId="{B1D8D58B-E39C-485E-9527-0B486D6AD705}" sibTransId="{3025C556-4C4C-49AC-B862-ABF028DCD96D}"/>
    <dgm:cxn modelId="{2F95DEC4-AEED-4CA5-8381-79CA681867EE}" type="presOf" srcId="{2E460A6C-8E16-4FC0-98AD-5C1113B80923}" destId="{C96077BD-EF49-4885-A856-99F5803470FE}" srcOrd="0" destOrd="0" presId="urn:microsoft.com/office/officeart/2008/layout/HexagonCluster"/>
    <dgm:cxn modelId="{38B3DFD0-20C2-4868-96FA-0C1FA8FDC7CC}" type="presOf" srcId="{D5646408-97FF-4D3A-A702-BD21DA83B18F}" destId="{26F7264B-31A5-490A-984D-D2FBAB667CB0}" srcOrd="0" destOrd="0" presId="urn:microsoft.com/office/officeart/2008/layout/HexagonCluster"/>
    <dgm:cxn modelId="{424A4CD5-BEF5-41D7-9DDE-F242F093CB32}" srcId="{B579FBD7-A9EF-4BBC-A528-960BEB0609AF}" destId="{2E460A6C-8E16-4FC0-98AD-5C1113B80923}" srcOrd="4" destOrd="0" parTransId="{503636B8-FBB0-45F0-B759-40F26DF4D14A}" sibTransId="{4C393BB5-C634-403F-8471-4F4800BD2250}"/>
    <dgm:cxn modelId="{7D9651D7-583F-45CB-ADB8-7DD65A072218}" srcId="{B579FBD7-A9EF-4BBC-A528-960BEB0609AF}" destId="{54B1F85E-C642-4F95-B947-27ED67F3200D}" srcOrd="7" destOrd="0" parTransId="{86A8E714-8AB4-41A7-A1AE-39A58DDDA9B5}" sibTransId="{C522241F-CC09-44E2-8FB7-C1E53AF0BB6D}"/>
    <dgm:cxn modelId="{8BB2FBD8-BBAD-41B9-9FD4-780528FCA792}" srcId="{B579FBD7-A9EF-4BBC-A528-960BEB0609AF}" destId="{1F80366F-CE0C-43CD-914E-33E4740A666E}" srcOrd="5" destOrd="0" parTransId="{A61BB2DC-DA67-4B4A-A873-78ABD88D9A2D}" sibTransId="{F910B578-FA05-44F3-93CF-15A795EA16BC}"/>
    <dgm:cxn modelId="{90DD97E7-8C2B-4803-9750-940E91FC2607}" srcId="{B579FBD7-A9EF-4BBC-A528-960BEB0609AF}" destId="{5B8259E2-EEFE-4C33-850A-6423B6DC927D}" srcOrd="3" destOrd="0" parTransId="{CBAA5C5A-223C-4FCE-A51E-AC67C5A2458B}" sibTransId="{AD57DEBF-FA0A-4866-BFF5-A65B091B5718}"/>
    <dgm:cxn modelId="{93E924EB-09E8-433B-AEF4-B2FC294AA6EB}" type="presOf" srcId="{CF8CE70D-6652-4F99-93EB-7CD8EF03C2F2}" destId="{8028B6FD-A39C-4841-8A02-053B74660C6E}" srcOrd="0" destOrd="0" presId="urn:microsoft.com/office/officeart/2008/layout/HexagonCluster"/>
    <dgm:cxn modelId="{73F94DED-C70E-497F-8006-3F9055DDB2E0}" type="presOf" srcId="{1F80366F-CE0C-43CD-914E-33E4740A666E}" destId="{4E36D0E8-0341-4D86-BD82-EF1E636CA1D0}" srcOrd="0" destOrd="0" presId="urn:microsoft.com/office/officeart/2008/layout/HexagonCluster"/>
    <dgm:cxn modelId="{FDE683E1-9E5B-4541-A969-0E9860F13C28}" type="presParOf" srcId="{8DB8A090-6782-4245-8537-ABD10CAB204C}" destId="{8C2BC49B-8320-45AC-BE46-2F6410F28784}" srcOrd="0" destOrd="0" presId="urn:microsoft.com/office/officeart/2008/layout/HexagonCluster"/>
    <dgm:cxn modelId="{64C67E85-927B-4B33-800E-EFD65BD4A6D9}" type="presParOf" srcId="{8C2BC49B-8320-45AC-BE46-2F6410F28784}" destId="{01476E79-DA19-4A85-8CD0-16B24ADF67AF}" srcOrd="0" destOrd="0" presId="urn:microsoft.com/office/officeart/2008/layout/HexagonCluster"/>
    <dgm:cxn modelId="{5FAC7679-EC78-4563-9A3E-647EA6FE530F}" type="presParOf" srcId="{8DB8A090-6782-4245-8537-ABD10CAB204C}" destId="{426B9C18-90E2-4E21-AE77-A18B66341A7C}" srcOrd="1" destOrd="0" presId="urn:microsoft.com/office/officeart/2008/layout/HexagonCluster"/>
    <dgm:cxn modelId="{A4468110-6CDD-4EF9-8D25-337AA3659E8C}" type="presParOf" srcId="{426B9C18-90E2-4E21-AE77-A18B66341A7C}" destId="{A76DEBD4-5C3F-4034-93FF-93D3B99124BB}" srcOrd="0" destOrd="0" presId="urn:microsoft.com/office/officeart/2008/layout/HexagonCluster"/>
    <dgm:cxn modelId="{724CDD72-ADA5-4B6A-B6BA-0C00B950AFC4}" type="presParOf" srcId="{8DB8A090-6782-4245-8537-ABD10CAB204C}" destId="{2939D4F6-A742-4912-9907-B66D1BA198AB}" srcOrd="2" destOrd="0" presId="urn:microsoft.com/office/officeart/2008/layout/HexagonCluster"/>
    <dgm:cxn modelId="{F37D4E52-C4EA-417D-AF01-FE9731C0C0E8}" type="presParOf" srcId="{2939D4F6-A742-4912-9907-B66D1BA198AB}" destId="{38191422-C706-484E-B4FD-E73395EC305F}" srcOrd="0" destOrd="0" presId="urn:microsoft.com/office/officeart/2008/layout/HexagonCluster"/>
    <dgm:cxn modelId="{1AF372B4-BB96-455F-ADBC-70E5B5DE52F0}" type="presParOf" srcId="{8DB8A090-6782-4245-8537-ABD10CAB204C}" destId="{45EC0B35-651F-451B-8696-B395F7F5B93A}" srcOrd="3" destOrd="0" presId="urn:microsoft.com/office/officeart/2008/layout/HexagonCluster"/>
    <dgm:cxn modelId="{8168C4B9-1F41-479A-8AE4-D3503D8D6527}" type="presParOf" srcId="{45EC0B35-651F-451B-8696-B395F7F5B93A}" destId="{AD596FE9-4C97-4C30-9487-6AEE768817F9}" srcOrd="0" destOrd="0" presId="urn:microsoft.com/office/officeart/2008/layout/HexagonCluster"/>
    <dgm:cxn modelId="{42AE733E-D429-4A70-8772-17651F1436BB}" type="presParOf" srcId="{8DB8A090-6782-4245-8537-ABD10CAB204C}" destId="{A506402A-9685-4DC8-8946-DBAECFDBC7D7}" srcOrd="4" destOrd="0" presId="urn:microsoft.com/office/officeart/2008/layout/HexagonCluster"/>
    <dgm:cxn modelId="{B747E8DD-A038-43D9-8EEB-DAE55E70A505}" type="presParOf" srcId="{A506402A-9685-4DC8-8946-DBAECFDBC7D7}" destId="{26F7264B-31A5-490A-984D-D2FBAB667CB0}" srcOrd="0" destOrd="0" presId="urn:microsoft.com/office/officeart/2008/layout/HexagonCluster"/>
    <dgm:cxn modelId="{BAB6472E-BAF8-4127-A233-44F877351088}" type="presParOf" srcId="{8DB8A090-6782-4245-8537-ABD10CAB204C}" destId="{DE46C7FA-EB4F-4C47-A506-74CDBF498F3B}" srcOrd="5" destOrd="0" presId="urn:microsoft.com/office/officeart/2008/layout/HexagonCluster"/>
    <dgm:cxn modelId="{9941F3CA-6A3C-4B99-B754-79A145A1D877}" type="presParOf" srcId="{DE46C7FA-EB4F-4C47-A506-74CDBF498F3B}" destId="{E01CBDB9-B2FB-4BB3-9F04-F57706817971}" srcOrd="0" destOrd="0" presId="urn:microsoft.com/office/officeart/2008/layout/HexagonCluster"/>
    <dgm:cxn modelId="{BF83F98B-2E21-462F-A7C1-62ED3484342F}" type="presParOf" srcId="{8DB8A090-6782-4245-8537-ABD10CAB204C}" destId="{B263B555-6491-4B34-A572-94D8260006AF}" srcOrd="6" destOrd="0" presId="urn:microsoft.com/office/officeart/2008/layout/HexagonCluster"/>
    <dgm:cxn modelId="{7F1910FE-280F-43B6-8C1D-AD3D4A3184E7}" type="presParOf" srcId="{B263B555-6491-4B34-A572-94D8260006AF}" destId="{E09167E9-DBE9-4AAF-AE86-F094CCF24CEE}" srcOrd="0" destOrd="0" presId="urn:microsoft.com/office/officeart/2008/layout/HexagonCluster"/>
    <dgm:cxn modelId="{BA251550-596F-4B93-96F5-85515054BA8F}" type="presParOf" srcId="{8DB8A090-6782-4245-8537-ABD10CAB204C}" destId="{82E38467-2554-4AE0-8EAA-E00F7F8596B2}" srcOrd="7" destOrd="0" presId="urn:microsoft.com/office/officeart/2008/layout/HexagonCluster"/>
    <dgm:cxn modelId="{00B44661-38DB-451D-BDCA-12FB75BB49BF}" type="presParOf" srcId="{82E38467-2554-4AE0-8EAA-E00F7F8596B2}" destId="{885FE720-D9EF-4B0D-BE5C-9076CD614DA8}" srcOrd="0" destOrd="0" presId="urn:microsoft.com/office/officeart/2008/layout/HexagonCluster"/>
    <dgm:cxn modelId="{9D41DDCD-8127-4CAD-8872-E4CE3E3740B7}" type="presParOf" srcId="{8DB8A090-6782-4245-8537-ABD10CAB204C}" destId="{2F65D495-B23E-4237-8220-2B282D8133F9}" srcOrd="8" destOrd="0" presId="urn:microsoft.com/office/officeart/2008/layout/HexagonCluster"/>
    <dgm:cxn modelId="{6D2777F4-843F-445B-8C0A-FF682912A21F}" type="presParOf" srcId="{2F65D495-B23E-4237-8220-2B282D8133F9}" destId="{865A3184-C4E7-4D9A-982E-691D3892FFA4}" srcOrd="0" destOrd="0" presId="urn:microsoft.com/office/officeart/2008/layout/HexagonCluster"/>
    <dgm:cxn modelId="{7EFB1381-C642-4CAF-BB35-3F59EC04AED9}" type="presParOf" srcId="{8DB8A090-6782-4245-8537-ABD10CAB204C}" destId="{67E1FAD4-A923-4494-B95C-F7C055EAB48A}" srcOrd="9" destOrd="0" presId="urn:microsoft.com/office/officeart/2008/layout/HexagonCluster"/>
    <dgm:cxn modelId="{38A6BE6F-095D-4FB3-9D1D-00D3EB9768D4}" type="presParOf" srcId="{67E1FAD4-A923-4494-B95C-F7C055EAB48A}" destId="{D1F1A702-4186-4FD4-B43F-3E09AE4A4EB4}" srcOrd="0" destOrd="0" presId="urn:microsoft.com/office/officeart/2008/layout/HexagonCluster"/>
    <dgm:cxn modelId="{924EE40A-5C28-4AA8-A3DC-72830025427A}" type="presParOf" srcId="{8DB8A090-6782-4245-8537-ABD10CAB204C}" destId="{1B5793FF-1623-4B28-B4F1-B088AD71341A}" srcOrd="10" destOrd="0" presId="urn:microsoft.com/office/officeart/2008/layout/HexagonCluster"/>
    <dgm:cxn modelId="{FE8993C0-E5C0-46E9-B68D-DBFBAFF83C7C}" type="presParOf" srcId="{1B5793FF-1623-4B28-B4F1-B088AD71341A}" destId="{B6E4DB50-1D90-4345-81FB-98B4AA0F2388}" srcOrd="0" destOrd="0" presId="urn:microsoft.com/office/officeart/2008/layout/HexagonCluster"/>
    <dgm:cxn modelId="{FBE9D3C9-AE9A-4A56-82DE-7A1B435CCB81}" type="presParOf" srcId="{8DB8A090-6782-4245-8537-ABD10CAB204C}" destId="{C403B5AB-A64D-4001-A39C-E98B663BE547}" srcOrd="11" destOrd="0" presId="urn:microsoft.com/office/officeart/2008/layout/HexagonCluster"/>
    <dgm:cxn modelId="{C95BE0EA-0E2B-4ADB-AC85-BCBD43DBD82F}" type="presParOf" srcId="{C403B5AB-A64D-4001-A39C-E98B663BE547}" destId="{AAFBFE64-102B-4B95-AC04-8DA0172EF14D}" srcOrd="0" destOrd="0" presId="urn:microsoft.com/office/officeart/2008/layout/HexagonCluster"/>
    <dgm:cxn modelId="{1FC6BD5B-8A07-4CD0-8E22-4CE3D0A05D4D}" type="presParOf" srcId="{8DB8A090-6782-4245-8537-ABD10CAB204C}" destId="{B99D487A-CAF9-4F2E-9828-A4F583EF6EDC}" srcOrd="12" destOrd="0" presId="urn:microsoft.com/office/officeart/2008/layout/HexagonCluster"/>
    <dgm:cxn modelId="{6AE5EA0B-F67C-48A5-83D7-0DB9FCBFE83E}" type="presParOf" srcId="{B99D487A-CAF9-4F2E-9828-A4F583EF6EDC}" destId="{A792C98D-CD37-4242-936A-430A8333D037}" srcOrd="0" destOrd="0" presId="urn:microsoft.com/office/officeart/2008/layout/HexagonCluster"/>
    <dgm:cxn modelId="{87B65BF8-0259-4A1F-9F08-62D931F759D1}" type="presParOf" srcId="{8DB8A090-6782-4245-8537-ABD10CAB204C}" destId="{6BD918CA-BDC8-4D3F-913A-0303EC58F815}" srcOrd="13" destOrd="0" presId="urn:microsoft.com/office/officeart/2008/layout/HexagonCluster"/>
    <dgm:cxn modelId="{AEB239D9-398F-466E-AEAC-3765A33EB69B}" type="presParOf" srcId="{6BD918CA-BDC8-4D3F-913A-0303EC58F815}" destId="{E0E01227-73FB-4610-B5F5-A620692C6231}" srcOrd="0" destOrd="0" presId="urn:microsoft.com/office/officeart/2008/layout/HexagonCluster"/>
    <dgm:cxn modelId="{E0C7A343-CA00-47DF-BAD6-C68472A7E22D}" type="presParOf" srcId="{8DB8A090-6782-4245-8537-ABD10CAB204C}" destId="{040D973D-8922-42F0-A324-E2F340E7AC95}" srcOrd="14" destOrd="0" presId="urn:microsoft.com/office/officeart/2008/layout/HexagonCluster"/>
    <dgm:cxn modelId="{85449D5B-8F70-4AFF-8F6D-7A9D6473AAD9}" type="presParOf" srcId="{040D973D-8922-42F0-A324-E2F340E7AC95}" destId="{5CEAB17D-C948-4E37-AE58-F53F7D6575DC}" srcOrd="0" destOrd="0" presId="urn:microsoft.com/office/officeart/2008/layout/HexagonCluster"/>
    <dgm:cxn modelId="{9F39145D-C4D9-430A-A510-C0E97CB9A39D}" type="presParOf" srcId="{8DB8A090-6782-4245-8537-ABD10CAB204C}" destId="{511C65A3-3B63-427D-B647-C71488FCA364}" srcOrd="15" destOrd="0" presId="urn:microsoft.com/office/officeart/2008/layout/HexagonCluster"/>
    <dgm:cxn modelId="{10393622-8660-46FA-9761-C87A10760C2A}" type="presParOf" srcId="{511C65A3-3B63-427D-B647-C71488FCA364}" destId="{98EB4AB7-8790-43CB-BBD8-6687458F9448}" srcOrd="0" destOrd="0" presId="urn:microsoft.com/office/officeart/2008/layout/HexagonCluster"/>
    <dgm:cxn modelId="{3DB08C69-72DB-45F1-8E54-0C2504EF8A5C}" type="presParOf" srcId="{8DB8A090-6782-4245-8537-ABD10CAB204C}" destId="{5189A822-D5E6-4D59-BECE-6AEAA6E51084}" srcOrd="16" destOrd="0" presId="urn:microsoft.com/office/officeart/2008/layout/HexagonCluster"/>
    <dgm:cxn modelId="{50ED7B6B-BEEC-4D54-98C6-686C50D71EC8}" type="presParOf" srcId="{5189A822-D5E6-4D59-BECE-6AEAA6E51084}" destId="{C96077BD-EF49-4885-A856-99F5803470FE}" srcOrd="0" destOrd="0" presId="urn:microsoft.com/office/officeart/2008/layout/HexagonCluster"/>
    <dgm:cxn modelId="{ADB51E46-CC2F-499F-AC77-E31D84BC121C}" type="presParOf" srcId="{8DB8A090-6782-4245-8537-ABD10CAB204C}" destId="{4A07830C-CE8F-4C54-9862-84417A7617B5}" srcOrd="17" destOrd="0" presId="urn:microsoft.com/office/officeart/2008/layout/HexagonCluster"/>
    <dgm:cxn modelId="{AC7306A1-E486-4CEB-B6F8-ACFE34C5B4FC}" type="presParOf" srcId="{4A07830C-CE8F-4C54-9862-84417A7617B5}" destId="{A80A3844-F0CB-4D16-99E0-E6CC0A1FCF1E}" srcOrd="0" destOrd="0" presId="urn:microsoft.com/office/officeart/2008/layout/HexagonCluster"/>
    <dgm:cxn modelId="{8B1D57D9-AE96-4A3C-B7FD-34BB4EA387CC}" type="presParOf" srcId="{8DB8A090-6782-4245-8537-ABD10CAB204C}" destId="{CB8BE513-1179-4D29-BF07-52DDF5E2684B}" srcOrd="18" destOrd="0" presId="urn:microsoft.com/office/officeart/2008/layout/HexagonCluster"/>
    <dgm:cxn modelId="{00460D06-4D7C-40C1-A007-31CE769E696A}" type="presParOf" srcId="{CB8BE513-1179-4D29-BF07-52DDF5E2684B}" destId="{996D535C-43A9-4201-ADC5-946489F2BDAA}" srcOrd="0" destOrd="0" presId="urn:microsoft.com/office/officeart/2008/layout/HexagonCluster"/>
    <dgm:cxn modelId="{871747E9-A76E-4365-B555-B5C246DDCEA5}" type="presParOf" srcId="{8DB8A090-6782-4245-8537-ABD10CAB204C}" destId="{4F9CB665-D7B9-4D16-8EF7-7C775E704CDE}" srcOrd="19" destOrd="0" presId="urn:microsoft.com/office/officeart/2008/layout/HexagonCluster"/>
    <dgm:cxn modelId="{C2CE7A4B-1913-4D9C-9299-99CED5654748}" type="presParOf" srcId="{4F9CB665-D7B9-4D16-8EF7-7C775E704CDE}" destId="{235DE38C-91C9-4972-9D93-81C51E2F1DA1}" srcOrd="0" destOrd="0" presId="urn:microsoft.com/office/officeart/2008/layout/HexagonCluster"/>
    <dgm:cxn modelId="{E84CED22-2DD7-4BAC-829D-4CD632CC4B9F}" type="presParOf" srcId="{8DB8A090-6782-4245-8537-ABD10CAB204C}" destId="{A8FB6A09-475B-4BCE-BC02-540538A45D1B}" srcOrd="20" destOrd="0" presId="urn:microsoft.com/office/officeart/2008/layout/HexagonCluster"/>
    <dgm:cxn modelId="{65840AC6-9AD8-4DD7-A67C-08DD14BF2C8A}" type="presParOf" srcId="{A8FB6A09-475B-4BCE-BC02-540538A45D1B}" destId="{4E36D0E8-0341-4D86-BD82-EF1E636CA1D0}" srcOrd="0" destOrd="0" presId="urn:microsoft.com/office/officeart/2008/layout/HexagonCluster"/>
    <dgm:cxn modelId="{648226B8-EF27-4A2A-9B9E-AC8065EBCF97}" type="presParOf" srcId="{8DB8A090-6782-4245-8537-ABD10CAB204C}" destId="{01FA0BA3-49FC-4A72-9DD7-3B2373B19B55}" srcOrd="21" destOrd="0" presId="urn:microsoft.com/office/officeart/2008/layout/HexagonCluster"/>
    <dgm:cxn modelId="{3251F726-47B1-4236-934C-D25D1A4B4D88}" type="presParOf" srcId="{01FA0BA3-49FC-4A72-9DD7-3B2373B19B55}" destId="{69DAC8A9-82F4-400E-B174-31A6A5B85AB5}" srcOrd="0" destOrd="0" presId="urn:microsoft.com/office/officeart/2008/layout/HexagonCluster"/>
    <dgm:cxn modelId="{CA8F8739-F35F-4629-A98C-1A3C35033B23}" type="presParOf" srcId="{8DB8A090-6782-4245-8537-ABD10CAB204C}" destId="{48E736E0-75B5-48EE-8BF7-CF45FA7EF508}" srcOrd="22" destOrd="0" presId="urn:microsoft.com/office/officeart/2008/layout/HexagonCluster"/>
    <dgm:cxn modelId="{33552519-5236-4F17-8D45-BD8926B0DAC5}" type="presParOf" srcId="{48E736E0-75B5-48EE-8BF7-CF45FA7EF508}" destId="{88310BEC-DE1A-4596-A965-34491446B5CC}" srcOrd="0" destOrd="0" presId="urn:microsoft.com/office/officeart/2008/layout/HexagonCluster"/>
    <dgm:cxn modelId="{4FD75714-2A8D-4CE3-A206-73223DE9010E}" type="presParOf" srcId="{8DB8A090-6782-4245-8537-ABD10CAB204C}" destId="{6FB34275-2BE2-46C7-B388-FC311EACE5AC}" srcOrd="23" destOrd="0" presId="urn:microsoft.com/office/officeart/2008/layout/HexagonCluster"/>
    <dgm:cxn modelId="{77373DE6-39F5-4BE7-B2A3-A390FED9814B}" type="presParOf" srcId="{6FB34275-2BE2-46C7-B388-FC311EACE5AC}" destId="{135E5118-863C-4F26-8A76-CE7604352B8A}" srcOrd="0" destOrd="0" presId="urn:microsoft.com/office/officeart/2008/layout/HexagonCluster"/>
    <dgm:cxn modelId="{DD906C74-0F26-4329-A2A7-9F5B8D4C0CF3}" type="presParOf" srcId="{8DB8A090-6782-4245-8537-ABD10CAB204C}" destId="{FDCEFCF5-3321-4ED4-BE15-BB0C4377EE64}" srcOrd="24" destOrd="0" presId="urn:microsoft.com/office/officeart/2008/layout/HexagonCluster"/>
    <dgm:cxn modelId="{A4BA278A-BBA9-4E21-BF67-2B043912593D}" type="presParOf" srcId="{FDCEFCF5-3321-4ED4-BE15-BB0C4377EE64}" destId="{8028B6FD-A39C-4841-8A02-053B74660C6E}" srcOrd="0" destOrd="0" presId="urn:microsoft.com/office/officeart/2008/layout/HexagonCluster"/>
    <dgm:cxn modelId="{A3462594-053F-46FF-A467-CE1BF1615421}" type="presParOf" srcId="{8DB8A090-6782-4245-8537-ABD10CAB204C}" destId="{7E5EAF6A-5EEB-4F09-9752-9312BA0E7840}" srcOrd="25" destOrd="0" presId="urn:microsoft.com/office/officeart/2008/layout/HexagonCluster"/>
    <dgm:cxn modelId="{D508E246-0149-4AEA-A4A9-54A045BB0FC4}" type="presParOf" srcId="{7E5EAF6A-5EEB-4F09-9752-9312BA0E7840}" destId="{D8EC4DEB-EE57-45C9-8F6D-3B16A72BEDF2}" srcOrd="0" destOrd="0" presId="urn:microsoft.com/office/officeart/2008/layout/HexagonCluster"/>
    <dgm:cxn modelId="{03A66EA6-1DEA-4B67-A6EA-CC3943B9E9E8}" type="presParOf" srcId="{8DB8A090-6782-4245-8537-ABD10CAB204C}" destId="{62EAEC82-43D1-4BA5-A69E-854DBCC030EB}" srcOrd="26" destOrd="0" presId="urn:microsoft.com/office/officeart/2008/layout/HexagonCluster"/>
    <dgm:cxn modelId="{35DEE573-5F9C-4D8C-B2D4-3DA1005E7338}" type="presParOf" srcId="{62EAEC82-43D1-4BA5-A69E-854DBCC030EB}" destId="{DF1A312A-FEA6-4069-838B-0C4C63717D3A}" srcOrd="0" destOrd="0" presId="urn:microsoft.com/office/officeart/2008/layout/HexagonCluster"/>
    <dgm:cxn modelId="{F37CEF84-4F66-4D95-BDCD-51B4C297E06A}" type="presParOf" srcId="{8DB8A090-6782-4245-8537-ABD10CAB204C}" destId="{4FD2A672-3121-4CDC-AE06-DFE8DF41F790}" srcOrd="27" destOrd="0" presId="urn:microsoft.com/office/officeart/2008/layout/HexagonCluster"/>
    <dgm:cxn modelId="{3D9869A3-414A-4EBC-B43D-188DE747E0C3}" type="presParOf" srcId="{4FD2A672-3121-4CDC-AE06-DFE8DF41F790}" destId="{4A248791-9612-4672-B27F-F4DFAB7DD910}" srcOrd="0" destOrd="0" presId="urn:microsoft.com/office/officeart/2008/layout/HexagonCluster"/>
    <dgm:cxn modelId="{9154B07C-F7ED-4123-B67D-0588005FBE53}" type="presParOf" srcId="{8DB8A090-6782-4245-8537-ABD10CAB204C}" destId="{BDD8E3F9-3018-4239-833F-1F2BE44D7B4A}" srcOrd="28" destOrd="0" presId="urn:microsoft.com/office/officeart/2008/layout/HexagonCluster"/>
    <dgm:cxn modelId="{1E9B6230-7727-4231-966A-E1E6A732CF14}" type="presParOf" srcId="{BDD8E3F9-3018-4239-833F-1F2BE44D7B4A}" destId="{879C2300-1732-4C8C-8D2E-A8B1E5961C47}" srcOrd="0" destOrd="0" presId="urn:microsoft.com/office/officeart/2008/layout/HexagonCluster"/>
    <dgm:cxn modelId="{EB64F568-619A-4DC3-89A0-8F4B5E19E412}" type="presParOf" srcId="{8DB8A090-6782-4245-8537-ABD10CAB204C}" destId="{FBD93531-05EB-4A97-88BA-C8DE357535CA}" srcOrd="29" destOrd="0" presId="urn:microsoft.com/office/officeart/2008/layout/HexagonCluster"/>
    <dgm:cxn modelId="{8DC38CA2-84EA-4637-83D0-951A5A301303}" type="presParOf" srcId="{FBD93531-05EB-4A97-88BA-C8DE357535CA}" destId="{5B4792DC-3388-4E12-898F-75D15E3EA853}" srcOrd="0" destOrd="0" presId="urn:microsoft.com/office/officeart/2008/layout/HexagonCluster"/>
    <dgm:cxn modelId="{1C73C692-26A1-4FA6-96E0-16866010EFDD}" type="presParOf" srcId="{8DB8A090-6782-4245-8537-ABD10CAB204C}" destId="{A6F21A47-7899-4531-9A46-32F80F80A399}" srcOrd="30" destOrd="0" presId="urn:microsoft.com/office/officeart/2008/layout/HexagonCluster"/>
    <dgm:cxn modelId="{1A0532F2-9659-4BCA-BA00-7B8FF71BDEFE}" type="presParOf" srcId="{A6F21A47-7899-4531-9A46-32F80F80A399}" destId="{5390AD3B-3520-4A5B-81D3-3B7C1632A124}" srcOrd="0" destOrd="0" presId="urn:microsoft.com/office/officeart/2008/layout/HexagonCluster"/>
    <dgm:cxn modelId="{61F350B8-25A0-43FA-96B3-B093C129335D}" type="presParOf" srcId="{8DB8A090-6782-4245-8537-ABD10CAB204C}" destId="{A776A9BD-C78B-4557-8E2E-4E205E9D32B0}" srcOrd="31" destOrd="0" presId="urn:microsoft.com/office/officeart/2008/layout/HexagonCluster"/>
    <dgm:cxn modelId="{BA695302-5042-44FA-9E62-815763EAF354}" type="presParOf" srcId="{A776A9BD-C78B-4557-8E2E-4E205E9D32B0}" destId="{D6E7A5B8-4668-4D8A-A34A-45B7355801B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54DD8-D77D-4B85-B7C2-6078AF097C77}"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472BAC8-8812-4272-8F6B-2C22AE1DB224}">
      <dgm:prSet/>
      <dgm:spPr/>
      <dgm:t>
        <a:bodyPr/>
        <a:lstStyle/>
        <a:p>
          <a:pPr>
            <a:defRPr b="1"/>
          </a:pPr>
          <a:r>
            <a:rPr lang="en-US" dirty="0">
              <a:solidFill>
                <a:srgbClr val="4472C4"/>
              </a:solidFill>
            </a:rPr>
            <a:t>1948</a:t>
          </a:r>
        </a:p>
      </dgm:t>
    </dgm:pt>
    <dgm:pt modelId="{00C86686-F072-42C3-87CF-62809858A261}" type="parTrans" cxnId="{5A9EE35D-53CF-44FE-A8A0-39B8555C4CE0}">
      <dgm:prSet/>
      <dgm:spPr/>
      <dgm:t>
        <a:bodyPr/>
        <a:lstStyle/>
        <a:p>
          <a:endParaRPr lang="en-US"/>
        </a:p>
      </dgm:t>
    </dgm:pt>
    <dgm:pt modelId="{5A8B044B-BCC2-482B-958C-FB5B014BBF0E}" type="sibTrans" cxnId="{5A9EE35D-53CF-44FE-A8A0-39B8555C4CE0}">
      <dgm:prSet/>
      <dgm:spPr/>
      <dgm:t>
        <a:bodyPr/>
        <a:lstStyle/>
        <a:p>
          <a:endParaRPr lang="en-US"/>
        </a:p>
      </dgm:t>
    </dgm:pt>
    <dgm:pt modelId="{9D5897DD-7258-460F-AE73-2E88F8B63A0A}">
      <dgm:prSet custT="1"/>
      <dgm:spPr/>
      <dgm:t>
        <a:bodyPr/>
        <a:lstStyle/>
        <a:p>
          <a:r>
            <a:rPr lang="en-US" sz="1400" b="1" dirty="0"/>
            <a:t>Universal Declaration of Human Rights</a:t>
          </a:r>
        </a:p>
      </dgm:t>
    </dgm:pt>
    <dgm:pt modelId="{46818F77-4633-4A4D-8D85-0694FA18EDA5}" type="parTrans" cxnId="{AC68A502-4B56-4167-8E13-190D3FE6ABAA}">
      <dgm:prSet/>
      <dgm:spPr/>
      <dgm:t>
        <a:bodyPr/>
        <a:lstStyle/>
        <a:p>
          <a:endParaRPr lang="en-US"/>
        </a:p>
      </dgm:t>
    </dgm:pt>
    <dgm:pt modelId="{2338A4FF-7AEE-4836-8DAD-7E3E5FE4A7D2}" type="sibTrans" cxnId="{AC68A502-4B56-4167-8E13-190D3FE6ABAA}">
      <dgm:prSet/>
      <dgm:spPr/>
      <dgm:t>
        <a:bodyPr/>
        <a:lstStyle/>
        <a:p>
          <a:endParaRPr lang="en-US"/>
        </a:p>
      </dgm:t>
    </dgm:pt>
    <dgm:pt modelId="{0FFDD1CE-B24B-407C-BDD4-D9F90FB589D6}">
      <dgm:prSet/>
      <dgm:spPr/>
      <dgm:t>
        <a:bodyPr/>
        <a:lstStyle/>
        <a:p>
          <a:pPr>
            <a:defRPr b="1"/>
          </a:pPr>
          <a:r>
            <a:rPr lang="en-US" dirty="0">
              <a:solidFill>
                <a:srgbClr val="4472C4"/>
              </a:solidFill>
            </a:rPr>
            <a:t>1965</a:t>
          </a:r>
        </a:p>
      </dgm:t>
    </dgm:pt>
    <dgm:pt modelId="{2C63CB31-CFB0-4D4C-BA9F-91B7C631CA49}" type="parTrans" cxnId="{0572B391-F10B-4C54-B21E-DE533A064EF0}">
      <dgm:prSet/>
      <dgm:spPr/>
      <dgm:t>
        <a:bodyPr/>
        <a:lstStyle/>
        <a:p>
          <a:endParaRPr lang="en-US"/>
        </a:p>
      </dgm:t>
    </dgm:pt>
    <dgm:pt modelId="{07D7D751-2C81-49A0-BC4C-5AE04E7D117A}" type="sibTrans" cxnId="{0572B391-F10B-4C54-B21E-DE533A064EF0}">
      <dgm:prSet/>
      <dgm:spPr/>
      <dgm:t>
        <a:bodyPr/>
        <a:lstStyle/>
        <a:p>
          <a:endParaRPr lang="en-US"/>
        </a:p>
      </dgm:t>
    </dgm:pt>
    <dgm:pt modelId="{88DEE4AA-776D-425F-B593-DC6E3282B627}">
      <dgm:prSet custT="1"/>
      <dgm:spPr/>
      <dgm:t>
        <a:bodyPr/>
        <a:lstStyle/>
        <a:p>
          <a:r>
            <a:rPr lang="en-US" sz="1400" dirty="0"/>
            <a:t>International Convention on the Elimination of All Forms of Racial Discrimination </a:t>
          </a:r>
          <a:r>
            <a:rPr lang="en-US" sz="1400" b="1" dirty="0"/>
            <a:t>(CERD)</a:t>
          </a:r>
        </a:p>
      </dgm:t>
    </dgm:pt>
    <dgm:pt modelId="{32B0DD87-3E43-4F43-BE71-782F3059236C}" type="parTrans" cxnId="{41A5817E-7AD5-4CDA-B1FC-F44C84823CE9}">
      <dgm:prSet/>
      <dgm:spPr/>
      <dgm:t>
        <a:bodyPr/>
        <a:lstStyle/>
        <a:p>
          <a:endParaRPr lang="en-US"/>
        </a:p>
      </dgm:t>
    </dgm:pt>
    <dgm:pt modelId="{6D6E33EB-466E-4106-B4CC-3A1356E6C08C}" type="sibTrans" cxnId="{41A5817E-7AD5-4CDA-B1FC-F44C84823CE9}">
      <dgm:prSet/>
      <dgm:spPr/>
      <dgm:t>
        <a:bodyPr/>
        <a:lstStyle/>
        <a:p>
          <a:endParaRPr lang="en-US"/>
        </a:p>
      </dgm:t>
    </dgm:pt>
    <dgm:pt modelId="{52B9E3E1-79CF-44C6-9C7A-E66658010389}">
      <dgm:prSet/>
      <dgm:spPr/>
      <dgm:t>
        <a:bodyPr/>
        <a:lstStyle/>
        <a:p>
          <a:pPr>
            <a:defRPr b="1"/>
          </a:pPr>
          <a:r>
            <a:rPr lang="en-US" dirty="0">
              <a:solidFill>
                <a:srgbClr val="4472C4"/>
              </a:solidFill>
            </a:rPr>
            <a:t>1966 (2)</a:t>
          </a:r>
        </a:p>
      </dgm:t>
    </dgm:pt>
    <dgm:pt modelId="{949CD745-7CB5-41C7-BF49-ADDF87D01C03}" type="parTrans" cxnId="{E4D449E0-00BF-4242-9DD4-48108FCEB3AB}">
      <dgm:prSet/>
      <dgm:spPr/>
      <dgm:t>
        <a:bodyPr/>
        <a:lstStyle/>
        <a:p>
          <a:endParaRPr lang="en-US"/>
        </a:p>
      </dgm:t>
    </dgm:pt>
    <dgm:pt modelId="{E41EC1C7-045B-42FC-BA99-40046C14D7CB}" type="sibTrans" cxnId="{E4D449E0-00BF-4242-9DD4-48108FCEB3AB}">
      <dgm:prSet/>
      <dgm:spPr/>
      <dgm:t>
        <a:bodyPr/>
        <a:lstStyle/>
        <a:p>
          <a:endParaRPr lang="en-US"/>
        </a:p>
      </dgm:t>
    </dgm:pt>
    <dgm:pt modelId="{EAC42E1E-D5F1-4C4A-8E33-D710BBAB6E36}">
      <dgm:prSet custT="1"/>
      <dgm:spPr/>
      <dgm:t>
        <a:bodyPr/>
        <a:lstStyle/>
        <a:p>
          <a:r>
            <a:rPr lang="en-US" sz="1400" dirty="0"/>
            <a:t>International Covenant on Civil and Political Rights + </a:t>
          </a:r>
          <a:r>
            <a:rPr lang="en-US" sz="1400" b="1" dirty="0"/>
            <a:t>2 OPs (HRC) </a:t>
          </a:r>
        </a:p>
        <a:p>
          <a:r>
            <a:rPr lang="en-US" sz="1400" dirty="0"/>
            <a:t>International Covenant on Economic, Social and Cultural Rights </a:t>
          </a:r>
          <a:r>
            <a:rPr lang="en-US" sz="1400" b="1" dirty="0"/>
            <a:t>OP (CESCR)</a:t>
          </a:r>
        </a:p>
      </dgm:t>
    </dgm:pt>
    <dgm:pt modelId="{B20FCE77-99DE-4455-A3AD-85A4114F8320}" type="parTrans" cxnId="{F6FEB5ED-6101-4461-AF7B-FD0611736A36}">
      <dgm:prSet/>
      <dgm:spPr/>
      <dgm:t>
        <a:bodyPr/>
        <a:lstStyle/>
        <a:p>
          <a:endParaRPr lang="en-US"/>
        </a:p>
      </dgm:t>
    </dgm:pt>
    <dgm:pt modelId="{C24E44F4-F483-4CEE-B95B-4433D0EA8546}" type="sibTrans" cxnId="{F6FEB5ED-6101-4461-AF7B-FD0611736A36}">
      <dgm:prSet/>
      <dgm:spPr/>
      <dgm:t>
        <a:bodyPr/>
        <a:lstStyle/>
        <a:p>
          <a:endParaRPr lang="en-US"/>
        </a:p>
      </dgm:t>
    </dgm:pt>
    <dgm:pt modelId="{5E657091-8B2D-43F0-BB68-F3A40F56A9BA}">
      <dgm:prSet/>
      <dgm:spPr/>
      <dgm:t>
        <a:bodyPr/>
        <a:lstStyle/>
        <a:p>
          <a:pPr>
            <a:defRPr b="1"/>
          </a:pPr>
          <a:r>
            <a:rPr lang="en-US" dirty="0">
              <a:solidFill>
                <a:srgbClr val="4472C4"/>
              </a:solidFill>
            </a:rPr>
            <a:t>1979</a:t>
          </a:r>
        </a:p>
      </dgm:t>
    </dgm:pt>
    <dgm:pt modelId="{3A5E63A6-2317-49F9-964B-E5A09498C2E4}" type="parTrans" cxnId="{6597742C-0DC9-46AD-8DF3-FBCD5BA8E707}">
      <dgm:prSet/>
      <dgm:spPr/>
      <dgm:t>
        <a:bodyPr/>
        <a:lstStyle/>
        <a:p>
          <a:endParaRPr lang="en-US"/>
        </a:p>
      </dgm:t>
    </dgm:pt>
    <dgm:pt modelId="{E011E42E-6EAD-478D-9391-95A20FD9787F}" type="sibTrans" cxnId="{6597742C-0DC9-46AD-8DF3-FBCD5BA8E707}">
      <dgm:prSet/>
      <dgm:spPr/>
      <dgm:t>
        <a:bodyPr/>
        <a:lstStyle/>
        <a:p>
          <a:endParaRPr lang="en-US"/>
        </a:p>
      </dgm:t>
    </dgm:pt>
    <dgm:pt modelId="{139EB07F-526A-440C-97B3-8BFFAAFBAE34}">
      <dgm:prSet custT="1"/>
      <dgm:spPr/>
      <dgm:t>
        <a:bodyPr/>
        <a:lstStyle/>
        <a:p>
          <a:r>
            <a:rPr lang="en-US" sz="1400" dirty="0"/>
            <a:t>Convention on the Elimination of All Forms of Discrimination against Women</a:t>
          </a:r>
        </a:p>
        <a:p>
          <a:r>
            <a:rPr lang="en-US" sz="1400" b="1" dirty="0"/>
            <a:t>OP (CEDAW)</a:t>
          </a:r>
        </a:p>
      </dgm:t>
    </dgm:pt>
    <dgm:pt modelId="{96DB2B3E-8D79-44F1-9D85-5A0925F6D7DC}" type="parTrans" cxnId="{C04B3C2F-9435-4DE7-928D-BC095419C975}">
      <dgm:prSet/>
      <dgm:spPr/>
      <dgm:t>
        <a:bodyPr/>
        <a:lstStyle/>
        <a:p>
          <a:endParaRPr lang="en-US"/>
        </a:p>
      </dgm:t>
    </dgm:pt>
    <dgm:pt modelId="{E616BF5A-8654-4E58-9D1C-5FE89590A565}" type="sibTrans" cxnId="{C04B3C2F-9435-4DE7-928D-BC095419C975}">
      <dgm:prSet/>
      <dgm:spPr/>
      <dgm:t>
        <a:bodyPr/>
        <a:lstStyle/>
        <a:p>
          <a:endParaRPr lang="en-US"/>
        </a:p>
      </dgm:t>
    </dgm:pt>
    <dgm:pt modelId="{7DA86E80-E569-4F05-8B9B-E6814CB41EA6}">
      <dgm:prSet/>
      <dgm:spPr/>
      <dgm:t>
        <a:bodyPr/>
        <a:lstStyle/>
        <a:p>
          <a:pPr>
            <a:defRPr b="1"/>
          </a:pPr>
          <a:r>
            <a:rPr lang="en-US" dirty="0">
              <a:solidFill>
                <a:srgbClr val="4472C4"/>
              </a:solidFill>
            </a:rPr>
            <a:t>1984</a:t>
          </a:r>
        </a:p>
      </dgm:t>
    </dgm:pt>
    <dgm:pt modelId="{4A5989B1-6C4A-43F3-A215-E6A2C7809979}" type="parTrans" cxnId="{23ABF085-6D6C-4406-BE05-EE75C334FEB7}">
      <dgm:prSet/>
      <dgm:spPr/>
      <dgm:t>
        <a:bodyPr/>
        <a:lstStyle/>
        <a:p>
          <a:endParaRPr lang="en-US"/>
        </a:p>
      </dgm:t>
    </dgm:pt>
    <dgm:pt modelId="{1F531427-7FCF-4B6A-A855-C09582CC44B1}" type="sibTrans" cxnId="{23ABF085-6D6C-4406-BE05-EE75C334FEB7}">
      <dgm:prSet/>
      <dgm:spPr/>
      <dgm:t>
        <a:bodyPr/>
        <a:lstStyle/>
        <a:p>
          <a:endParaRPr lang="en-US"/>
        </a:p>
      </dgm:t>
    </dgm:pt>
    <dgm:pt modelId="{00E14D90-C79D-4142-B94C-9CB2E618833C}">
      <dgm:prSet custT="1"/>
      <dgm:spPr/>
      <dgm:t>
        <a:bodyPr/>
        <a:lstStyle/>
        <a:p>
          <a:r>
            <a:rPr lang="en-US" sz="1400" dirty="0"/>
            <a:t>Convention against Torture and Other Cruel, Inhuman or Degrading Treatment or Punishment </a:t>
          </a:r>
          <a:r>
            <a:rPr lang="en-US" sz="1400" b="1" dirty="0"/>
            <a:t>(CAT) + OPCAT</a:t>
          </a:r>
          <a:br>
            <a:rPr lang="en-US" sz="1400" b="1" dirty="0"/>
          </a:br>
          <a:r>
            <a:rPr lang="en-US" sz="1400" b="1" dirty="0"/>
            <a:t>(SPT) 2002</a:t>
          </a:r>
        </a:p>
      </dgm:t>
    </dgm:pt>
    <dgm:pt modelId="{CCB7BDA8-B781-4B71-A82A-6A3915AB1DB1}" type="parTrans" cxnId="{94B27130-B3C6-49C2-B4CC-B1D0DAD4A14B}">
      <dgm:prSet/>
      <dgm:spPr/>
      <dgm:t>
        <a:bodyPr/>
        <a:lstStyle/>
        <a:p>
          <a:endParaRPr lang="en-US"/>
        </a:p>
      </dgm:t>
    </dgm:pt>
    <dgm:pt modelId="{D3A1A782-5B9F-495D-9DC5-5512B9AB82FB}" type="sibTrans" cxnId="{94B27130-B3C6-49C2-B4CC-B1D0DAD4A14B}">
      <dgm:prSet/>
      <dgm:spPr/>
      <dgm:t>
        <a:bodyPr/>
        <a:lstStyle/>
        <a:p>
          <a:endParaRPr lang="en-US"/>
        </a:p>
      </dgm:t>
    </dgm:pt>
    <dgm:pt modelId="{16A68340-8BA8-4438-B8D4-6FBAD18A8698}">
      <dgm:prSet/>
      <dgm:spPr/>
      <dgm:t>
        <a:bodyPr/>
        <a:lstStyle/>
        <a:p>
          <a:pPr>
            <a:defRPr b="1"/>
          </a:pPr>
          <a:r>
            <a:rPr lang="en-US" dirty="0">
              <a:solidFill>
                <a:srgbClr val="4472C4"/>
              </a:solidFill>
            </a:rPr>
            <a:t>1989</a:t>
          </a:r>
        </a:p>
      </dgm:t>
    </dgm:pt>
    <dgm:pt modelId="{4F48A950-5FDA-493C-B811-3438CBCEF220}" type="parTrans" cxnId="{AE2C9759-EBC3-42C3-9DD4-5D1A6342D954}">
      <dgm:prSet/>
      <dgm:spPr/>
      <dgm:t>
        <a:bodyPr/>
        <a:lstStyle/>
        <a:p>
          <a:endParaRPr lang="en-US"/>
        </a:p>
      </dgm:t>
    </dgm:pt>
    <dgm:pt modelId="{3E333C35-C6F9-4EA9-BBBA-B745FB413947}" type="sibTrans" cxnId="{AE2C9759-EBC3-42C3-9DD4-5D1A6342D954}">
      <dgm:prSet/>
      <dgm:spPr/>
      <dgm:t>
        <a:bodyPr/>
        <a:lstStyle/>
        <a:p>
          <a:endParaRPr lang="en-US"/>
        </a:p>
      </dgm:t>
    </dgm:pt>
    <dgm:pt modelId="{1E700C22-58C0-4974-83DC-EA75914C13C5}">
      <dgm:prSet custT="1"/>
      <dgm:spPr/>
      <dgm:t>
        <a:bodyPr/>
        <a:lstStyle/>
        <a:p>
          <a:r>
            <a:rPr lang="en-US" sz="1400" dirty="0"/>
            <a:t>Convention on the Rights of the Child</a:t>
          </a:r>
        </a:p>
        <a:p>
          <a:r>
            <a:rPr lang="en-US" sz="1400" b="1" dirty="0"/>
            <a:t>3 Ops (CRC)</a:t>
          </a:r>
        </a:p>
      </dgm:t>
    </dgm:pt>
    <dgm:pt modelId="{05B30674-1748-4D74-BC6F-2477A442C18B}" type="parTrans" cxnId="{AB5DD73F-1A9E-4A72-AB06-DCDC4C32D8B2}">
      <dgm:prSet/>
      <dgm:spPr/>
      <dgm:t>
        <a:bodyPr/>
        <a:lstStyle/>
        <a:p>
          <a:endParaRPr lang="en-US"/>
        </a:p>
      </dgm:t>
    </dgm:pt>
    <dgm:pt modelId="{70388C81-0670-47B5-8B3C-9E32FB153328}" type="sibTrans" cxnId="{AB5DD73F-1A9E-4A72-AB06-DCDC4C32D8B2}">
      <dgm:prSet/>
      <dgm:spPr/>
      <dgm:t>
        <a:bodyPr/>
        <a:lstStyle/>
        <a:p>
          <a:endParaRPr lang="en-US"/>
        </a:p>
      </dgm:t>
    </dgm:pt>
    <dgm:pt modelId="{4A437DF4-F588-4052-B6EB-899FD959EC23}">
      <dgm:prSet/>
      <dgm:spPr/>
      <dgm:t>
        <a:bodyPr/>
        <a:lstStyle/>
        <a:p>
          <a:pPr>
            <a:defRPr b="1"/>
          </a:pPr>
          <a:r>
            <a:rPr lang="en-US" dirty="0">
              <a:solidFill>
                <a:srgbClr val="4472C4"/>
              </a:solidFill>
            </a:rPr>
            <a:t>1990</a:t>
          </a:r>
        </a:p>
      </dgm:t>
    </dgm:pt>
    <dgm:pt modelId="{52ADF21B-AC73-4236-AF44-96D8287298F6}" type="parTrans" cxnId="{28FB4C72-E5BB-4A24-9C52-59D1007B5971}">
      <dgm:prSet/>
      <dgm:spPr/>
      <dgm:t>
        <a:bodyPr/>
        <a:lstStyle/>
        <a:p>
          <a:endParaRPr lang="en-US"/>
        </a:p>
      </dgm:t>
    </dgm:pt>
    <dgm:pt modelId="{F59C3464-8557-4235-846E-F435AD4A084D}" type="sibTrans" cxnId="{28FB4C72-E5BB-4A24-9C52-59D1007B5971}">
      <dgm:prSet/>
      <dgm:spPr/>
      <dgm:t>
        <a:bodyPr/>
        <a:lstStyle/>
        <a:p>
          <a:endParaRPr lang="en-US"/>
        </a:p>
      </dgm:t>
    </dgm:pt>
    <dgm:pt modelId="{25A80E82-37D1-4782-BED7-F081B2739102}">
      <dgm:prSet custT="1"/>
      <dgm:spPr/>
      <dgm:t>
        <a:bodyPr/>
        <a:lstStyle/>
        <a:p>
          <a:r>
            <a:rPr lang="en-US" sz="1400" dirty="0"/>
            <a:t>International Convention on the Protection of the Rights of All Migrant Workers and Members of Their Families </a:t>
          </a:r>
          <a:r>
            <a:rPr lang="en-US" sz="1400" b="1" dirty="0"/>
            <a:t>(CRMW)</a:t>
          </a:r>
        </a:p>
      </dgm:t>
    </dgm:pt>
    <dgm:pt modelId="{35BD1FF7-481D-46EB-A6B0-4EFD6BA126DF}" type="parTrans" cxnId="{52146507-6266-486B-B283-FE97BC2DCF4A}">
      <dgm:prSet/>
      <dgm:spPr/>
      <dgm:t>
        <a:bodyPr/>
        <a:lstStyle/>
        <a:p>
          <a:endParaRPr lang="en-US"/>
        </a:p>
      </dgm:t>
    </dgm:pt>
    <dgm:pt modelId="{3C036544-C244-4A1A-82C9-8FC79B88B767}" type="sibTrans" cxnId="{52146507-6266-486B-B283-FE97BC2DCF4A}">
      <dgm:prSet/>
      <dgm:spPr/>
      <dgm:t>
        <a:bodyPr/>
        <a:lstStyle/>
        <a:p>
          <a:endParaRPr lang="en-US"/>
        </a:p>
      </dgm:t>
    </dgm:pt>
    <dgm:pt modelId="{66387BBB-6255-4E6B-A24E-E98BD2741F9F}">
      <dgm:prSet/>
      <dgm:spPr/>
      <dgm:t>
        <a:bodyPr/>
        <a:lstStyle/>
        <a:p>
          <a:pPr>
            <a:defRPr b="1"/>
          </a:pPr>
          <a:r>
            <a:rPr lang="en-US" dirty="0">
              <a:solidFill>
                <a:srgbClr val="4472C4"/>
              </a:solidFill>
            </a:rPr>
            <a:t>2006 (2)</a:t>
          </a:r>
        </a:p>
      </dgm:t>
    </dgm:pt>
    <dgm:pt modelId="{248B827F-1E73-4539-8CB2-2F0C032DB1CF}" type="parTrans" cxnId="{776A50FF-CCCA-4A39-83A0-0E61764655EA}">
      <dgm:prSet/>
      <dgm:spPr/>
      <dgm:t>
        <a:bodyPr/>
        <a:lstStyle/>
        <a:p>
          <a:endParaRPr lang="en-US"/>
        </a:p>
      </dgm:t>
    </dgm:pt>
    <dgm:pt modelId="{1670D986-5B7C-404A-B808-DC4B51855565}" type="sibTrans" cxnId="{776A50FF-CCCA-4A39-83A0-0E61764655EA}">
      <dgm:prSet/>
      <dgm:spPr/>
      <dgm:t>
        <a:bodyPr/>
        <a:lstStyle/>
        <a:p>
          <a:endParaRPr lang="en-US"/>
        </a:p>
      </dgm:t>
    </dgm:pt>
    <dgm:pt modelId="{CE880DF0-DC3B-401A-A165-8054BA11EB64}">
      <dgm:prSet custT="1"/>
      <dgm:spPr/>
      <dgm:t>
        <a:bodyPr/>
        <a:lstStyle/>
        <a:p>
          <a:r>
            <a:rPr lang="en-US" sz="1400" dirty="0"/>
            <a:t>International Convention for the Protection of All Persons from Enforced Disappearance </a:t>
          </a:r>
          <a:r>
            <a:rPr lang="en-US" sz="1400" b="1" dirty="0"/>
            <a:t>(CED)</a:t>
          </a:r>
          <a:r>
            <a:rPr lang="en-US" sz="1400" dirty="0"/>
            <a:t> </a:t>
          </a:r>
        </a:p>
        <a:p>
          <a:r>
            <a:rPr lang="en-US" sz="1400" dirty="0"/>
            <a:t>Convention on the Rights of Persons with Disabilities</a:t>
          </a:r>
          <a:br>
            <a:rPr lang="en-US" sz="1400" dirty="0"/>
          </a:br>
          <a:r>
            <a:rPr lang="en-US" sz="1400" b="1" dirty="0"/>
            <a:t>OP (CRPD)</a:t>
          </a:r>
          <a:endParaRPr lang="en-US" sz="1400" dirty="0"/>
        </a:p>
      </dgm:t>
    </dgm:pt>
    <dgm:pt modelId="{ADAB05C3-4E45-4145-B1E5-241BA4EEC383}" type="parTrans" cxnId="{8A1588EA-154D-4FD2-9A3B-FB8DD5185866}">
      <dgm:prSet/>
      <dgm:spPr/>
      <dgm:t>
        <a:bodyPr/>
        <a:lstStyle/>
        <a:p>
          <a:endParaRPr lang="en-US"/>
        </a:p>
      </dgm:t>
    </dgm:pt>
    <dgm:pt modelId="{C9AB82F0-7103-45B0-B217-2A3376618002}" type="sibTrans" cxnId="{8A1588EA-154D-4FD2-9A3B-FB8DD5185866}">
      <dgm:prSet/>
      <dgm:spPr/>
      <dgm:t>
        <a:bodyPr/>
        <a:lstStyle/>
        <a:p>
          <a:endParaRPr lang="en-US"/>
        </a:p>
      </dgm:t>
    </dgm:pt>
    <dgm:pt modelId="{61B89B60-65A1-4312-BC64-442365221D57}" type="pres">
      <dgm:prSet presAssocID="{8E354DD8-D77D-4B85-B7C2-6078AF097C77}" presName="root" presStyleCnt="0">
        <dgm:presLayoutVars>
          <dgm:chMax/>
          <dgm:chPref/>
          <dgm:animLvl val="lvl"/>
        </dgm:presLayoutVars>
      </dgm:prSet>
      <dgm:spPr/>
    </dgm:pt>
    <dgm:pt modelId="{DB4CDFF5-3D1A-4A2F-B9B2-EB90FD65EDBA}" type="pres">
      <dgm:prSet presAssocID="{8E354DD8-D77D-4B85-B7C2-6078AF097C77}" presName="divider" presStyleLbl="fgAcc1" presStyleIdx="0" presStyleCnt="9"/>
      <dgm:spPr>
        <a:solidFill>
          <a:schemeClr val="lt1">
            <a:alpha val="90000"/>
            <a:hueOff val="0"/>
            <a:satOff val="0"/>
            <a:lumOff val="0"/>
            <a:alphaOff val="0"/>
          </a:schemeClr>
        </a:solidFill>
        <a:ln w="19050" cap="flat" cmpd="sng" algn="ctr">
          <a:solidFill>
            <a:srgbClr val="0061AA"/>
          </a:solidFill>
          <a:prstDash val="solid"/>
          <a:miter lim="800000"/>
          <a:tailEnd type="triangle" w="lg" len="lg"/>
        </a:ln>
        <a:effectLst/>
      </dgm:spPr>
    </dgm:pt>
    <dgm:pt modelId="{D181FBB0-3A33-4ACC-91A7-907E11A3E494}" type="pres">
      <dgm:prSet presAssocID="{8E354DD8-D77D-4B85-B7C2-6078AF097C77}" presName="nodes" presStyleCnt="0">
        <dgm:presLayoutVars>
          <dgm:chMax/>
          <dgm:chPref/>
          <dgm:animLvl val="lvl"/>
        </dgm:presLayoutVars>
      </dgm:prSet>
      <dgm:spPr/>
    </dgm:pt>
    <dgm:pt modelId="{FD67D17A-4143-4029-BD32-AA6111048E2A}" type="pres">
      <dgm:prSet presAssocID="{C472BAC8-8812-4272-8F6B-2C22AE1DB224}" presName="composite" presStyleCnt="0"/>
      <dgm:spPr/>
    </dgm:pt>
    <dgm:pt modelId="{77984B27-534F-422C-B5C8-E462ACF869F5}" type="pres">
      <dgm:prSet presAssocID="{C472BAC8-8812-4272-8F6B-2C22AE1DB224}" presName="ConnectorPoint" presStyleLbl="lnNode1" presStyleIdx="0"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C8C352CE-6752-4DDE-A59C-48435E408129}" type="pres">
      <dgm:prSet presAssocID="{C472BAC8-8812-4272-8F6B-2C22AE1DB224}" presName="DropPinPlaceHolder" presStyleCnt="0"/>
      <dgm:spPr/>
    </dgm:pt>
    <dgm:pt modelId="{7BF94597-B6B0-4BBD-A9DC-18A207A86BDD}" type="pres">
      <dgm:prSet presAssocID="{C472BAC8-8812-4272-8F6B-2C22AE1DB224}" presName="DropPin" presStyleLbl="alignNode1" presStyleIdx="0" presStyleCnt="8"/>
      <dgm:spPr>
        <a:solidFill>
          <a:schemeClr val="accent1"/>
        </a:solidFill>
        <a:ln>
          <a:noFill/>
        </a:ln>
      </dgm:spPr>
    </dgm:pt>
    <dgm:pt modelId="{CCB1FCF2-DABA-4C13-8478-DED356E8F92E}" type="pres">
      <dgm:prSet presAssocID="{C472BAC8-8812-4272-8F6B-2C22AE1DB224}" presName="Ellipse"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4E742863-8044-4A8E-AAFA-E37BCEE9D0EA}" type="pres">
      <dgm:prSet presAssocID="{C472BAC8-8812-4272-8F6B-2C22AE1DB224}" presName="L2TextContainer" presStyleLbl="revTx" presStyleIdx="0" presStyleCnt="16">
        <dgm:presLayoutVars>
          <dgm:bulletEnabled val="1"/>
        </dgm:presLayoutVars>
      </dgm:prSet>
      <dgm:spPr/>
    </dgm:pt>
    <dgm:pt modelId="{49F55C7C-531E-43DB-8B57-D8A4399E88BC}" type="pres">
      <dgm:prSet presAssocID="{C472BAC8-8812-4272-8F6B-2C22AE1DB224}" presName="L1TextContainer" presStyleLbl="revTx" presStyleIdx="1" presStyleCnt="16">
        <dgm:presLayoutVars>
          <dgm:chMax val="1"/>
          <dgm:chPref val="1"/>
          <dgm:bulletEnabled val="1"/>
        </dgm:presLayoutVars>
      </dgm:prSet>
      <dgm:spPr/>
    </dgm:pt>
    <dgm:pt modelId="{87DABCF0-9368-4ACF-8A9F-7246C661D436}" type="pres">
      <dgm:prSet presAssocID="{C472BAC8-8812-4272-8F6B-2C22AE1DB224}" presName="ConnectLine" presStyleLbl="sibTrans1D1" presStyleIdx="0" presStyleCnt="8"/>
      <dgm:spPr>
        <a:noFill/>
        <a:ln w="12700" cap="flat" cmpd="sng" algn="ctr">
          <a:solidFill>
            <a:srgbClr val="0061AA"/>
          </a:solidFill>
          <a:prstDash val="dash"/>
          <a:miter lim="800000"/>
        </a:ln>
        <a:effectLst/>
      </dgm:spPr>
    </dgm:pt>
    <dgm:pt modelId="{17E66F4A-FBCD-4C96-8083-01DA5FD3A06B}" type="pres">
      <dgm:prSet presAssocID="{C472BAC8-8812-4272-8F6B-2C22AE1DB224}" presName="EmptyPlaceHolder" presStyleCnt="0"/>
      <dgm:spPr/>
    </dgm:pt>
    <dgm:pt modelId="{1313DF68-6AE7-436A-93CA-42F9A82874A8}" type="pres">
      <dgm:prSet presAssocID="{5A8B044B-BCC2-482B-958C-FB5B014BBF0E}" presName="spaceBetweenRectangles" presStyleCnt="0"/>
      <dgm:spPr/>
    </dgm:pt>
    <dgm:pt modelId="{61107150-E96E-4C88-8B23-CD6C65E0892C}" type="pres">
      <dgm:prSet presAssocID="{0FFDD1CE-B24B-407C-BDD4-D9F90FB589D6}" presName="composite" presStyleCnt="0"/>
      <dgm:spPr/>
    </dgm:pt>
    <dgm:pt modelId="{DD06208F-9E2F-49A3-9A37-A26F66102D9F}" type="pres">
      <dgm:prSet presAssocID="{0FFDD1CE-B24B-407C-BDD4-D9F90FB589D6}" presName="ConnectorPoint" presStyleLbl="lnNode1" presStyleIdx="1"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D3CA4778-3453-4495-AD9C-4115941A3025}" type="pres">
      <dgm:prSet presAssocID="{0FFDD1CE-B24B-407C-BDD4-D9F90FB589D6}" presName="DropPinPlaceHolder" presStyleCnt="0"/>
      <dgm:spPr/>
    </dgm:pt>
    <dgm:pt modelId="{91689C04-046A-4988-A9C8-DFF297F78820}" type="pres">
      <dgm:prSet presAssocID="{0FFDD1CE-B24B-407C-BDD4-D9F90FB589D6}" presName="DropPin" presStyleLbl="alignNode1" presStyleIdx="1" presStyleCnt="8"/>
      <dgm:spPr>
        <a:solidFill>
          <a:srgbClr val="0061AA"/>
        </a:solidFill>
        <a:ln>
          <a:noFill/>
        </a:ln>
      </dgm:spPr>
    </dgm:pt>
    <dgm:pt modelId="{6E6A7863-F7AF-40C4-9AEA-F1728E4BFFAB}" type="pres">
      <dgm:prSet presAssocID="{0FFDD1CE-B24B-407C-BDD4-D9F90FB589D6}" presName="Ellipse" presStyleLbl="fgAcc1" presStyleIdx="2" presStyleCnt="9"/>
      <dgm:spPr>
        <a:solidFill>
          <a:schemeClr val="lt1">
            <a:alpha val="90000"/>
            <a:hueOff val="0"/>
            <a:satOff val="0"/>
            <a:lumOff val="0"/>
            <a:alphaOff val="0"/>
          </a:schemeClr>
        </a:solidFill>
        <a:ln w="12700" cap="flat" cmpd="sng" algn="ctr">
          <a:noFill/>
          <a:prstDash val="solid"/>
          <a:miter lim="800000"/>
        </a:ln>
        <a:effectLst/>
      </dgm:spPr>
    </dgm:pt>
    <dgm:pt modelId="{17A3569A-6D6E-41B7-AC3A-20F47A3B32B2}" type="pres">
      <dgm:prSet presAssocID="{0FFDD1CE-B24B-407C-BDD4-D9F90FB589D6}" presName="L2TextContainer" presStyleLbl="revTx" presStyleIdx="2" presStyleCnt="16">
        <dgm:presLayoutVars>
          <dgm:bulletEnabled val="1"/>
        </dgm:presLayoutVars>
      </dgm:prSet>
      <dgm:spPr/>
    </dgm:pt>
    <dgm:pt modelId="{BAEC5BF2-6EEE-4DCA-9494-0DC2441E0408}" type="pres">
      <dgm:prSet presAssocID="{0FFDD1CE-B24B-407C-BDD4-D9F90FB589D6}" presName="L1TextContainer" presStyleLbl="revTx" presStyleIdx="3" presStyleCnt="16">
        <dgm:presLayoutVars>
          <dgm:chMax val="1"/>
          <dgm:chPref val="1"/>
          <dgm:bulletEnabled val="1"/>
        </dgm:presLayoutVars>
      </dgm:prSet>
      <dgm:spPr/>
    </dgm:pt>
    <dgm:pt modelId="{5C833695-EB47-4C10-82AA-902FA1CA427B}" type="pres">
      <dgm:prSet presAssocID="{0FFDD1CE-B24B-407C-BDD4-D9F90FB589D6}" presName="ConnectLine" presStyleLbl="sibTrans1D1" presStyleIdx="1" presStyleCnt="8"/>
      <dgm:spPr>
        <a:noFill/>
        <a:ln w="12700" cap="flat" cmpd="sng" algn="ctr">
          <a:solidFill>
            <a:srgbClr val="0061AA"/>
          </a:solidFill>
          <a:prstDash val="dash"/>
          <a:miter lim="800000"/>
        </a:ln>
        <a:effectLst/>
      </dgm:spPr>
    </dgm:pt>
    <dgm:pt modelId="{0BD1752D-1E1C-4215-B48B-C883C95F8981}" type="pres">
      <dgm:prSet presAssocID="{0FFDD1CE-B24B-407C-BDD4-D9F90FB589D6}" presName="EmptyPlaceHolder" presStyleCnt="0"/>
      <dgm:spPr/>
    </dgm:pt>
    <dgm:pt modelId="{EE961E32-3E72-4AA3-BFD9-52F1237024C6}" type="pres">
      <dgm:prSet presAssocID="{07D7D751-2C81-49A0-BC4C-5AE04E7D117A}" presName="spaceBetweenRectangles" presStyleCnt="0"/>
      <dgm:spPr/>
    </dgm:pt>
    <dgm:pt modelId="{AEBF06C5-29F7-4CE0-9D34-89C4E76E3CFF}" type="pres">
      <dgm:prSet presAssocID="{52B9E3E1-79CF-44C6-9C7A-E66658010389}" presName="composite" presStyleCnt="0"/>
      <dgm:spPr/>
    </dgm:pt>
    <dgm:pt modelId="{1E251AA2-C033-43BA-B808-636AA941DC70}" type="pres">
      <dgm:prSet presAssocID="{52B9E3E1-79CF-44C6-9C7A-E66658010389}" presName="ConnectorPoint" presStyleLbl="lnNode1" presStyleIdx="2"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0D3EF4E8-9673-4A12-831E-476D53CB9B12}" type="pres">
      <dgm:prSet presAssocID="{52B9E3E1-79CF-44C6-9C7A-E66658010389}" presName="DropPinPlaceHolder" presStyleCnt="0"/>
      <dgm:spPr/>
    </dgm:pt>
    <dgm:pt modelId="{DA1493D8-3802-45AC-852E-A9CEE643CC33}" type="pres">
      <dgm:prSet presAssocID="{52B9E3E1-79CF-44C6-9C7A-E66658010389}" presName="DropPin" presStyleLbl="alignNode1" presStyleIdx="2" presStyleCnt="8"/>
      <dgm:spPr>
        <a:solidFill>
          <a:srgbClr val="0061AA"/>
        </a:solidFill>
        <a:ln>
          <a:noFill/>
        </a:ln>
      </dgm:spPr>
    </dgm:pt>
    <dgm:pt modelId="{00ADCF89-9246-438F-B9F6-AEF27AD9169D}" type="pres">
      <dgm:prSet presAssocID="{52B9E3E1-79CF-44C6-9C7A-E66658010389}" presName="Ellipse"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BC22FC1D-BEFE-47C4-8AC0-08AA21E7C1BE}" type="pres">
      <dgm:prSet presAssocID="{52B9E3E1-79CF-44C6-9C7A-E66658010389}" presName="L2TextContainer" presStyleLbl="revTx" presStyleIdx="4" presStyleCnt="16">
        <dgm:presLayoutVars>
          <dgm:bulletEnabled val="1"/>
        </dgm:presLayoutVars>
      </dgm:prSet>
      <dgm:spPr/>
    </dgm:pt>
    <dgm:pt modelId="{DF58732A-6881-4657-B2D7-FA1AB356C4D0}" type="pres">
      <dgm:prSet presAssocID="{52B9E3E1-79CF-44C6-9C7A-E66658010389}" presName="L1TextContainer" presStyleLbl="revTx" presStyleIdx="5" presStyleCnt="16" custScaleY="124096" custLinFactNeighborY="-92180">
        <dgm:presLayoutVars>
          <dgm:chMax val="1"/>
          <dgm:chPref val="1"/>
          <dgm:bulletEnabled val="1"/>
        </dgm:presLayoutVars>
      </dgm:prSet>
      <dgm:spPr/>
    </dgm:pt>
    <dgm:pt modelId="{DAF9B3D4-3A63-4E87-88CC-FED731290431}" type="pres">
      <dgm:prSet presAssocID="{52B9E3E1-79CF-44C6-9C7A-E66658010389}" presName="ConnectLine" presStyleLbl="sibTrans1D1" presStyleIdx="2" presStyleCnt="8"/>
      <dgm:spPr>
        <a:noFill/>
        <a:ln w="12700" cap="flat" cmpd="sng" algn="ctr">
          <a:solidFill>
            <a:srgbClr val="0061AA"/>
          </a:solidFill>
          <a:prstDash val="dash"/>
          <a:miter lim="800000"/>
        </a:ln>
        <a:effectLst/>
      </dgm:spPr>
    </dgm:pt>
    <dgm:pt modelId="{0C7ED491-7C6C-4129-B891-302C05F42A13}" type="pres">
      <dgm:prSet presAssocID="{52B9E3E1-79CF-44C6-9C7A-E66658010389}" presName="EmptyPlaceHolder" presStyleCnt="0"/>
      <dgm:spPr/>
    </dgm:pt>
    <dgm:pt modelId="{545ABE04-3E5F-46C2-8394-A8284F45A49E}" type="pres">
      <dgm:prSet presAssocID="{E41EC1C7-045B-42FC-BA99-40046C14D7CB}" presName="spaceBetweenRectangles" presStyleCnt="0"/>
      <dgm:spPr/>
    </dgm:pt>
    <dgm:pt modelId="{E6005DEC-EF8A-406B-81D6-056FFA58C1A0}" type="pres">
      <dgm:prSet presAssocID="{5E657091-8B2D-43F0-BB68-F3A40F56A9BA}" presName="composite" presStyleCnt="0"/>
      <dgm:spPr/>
    </dgm:pt>
    <dgm:pt modelId="{1D694F19-1E8D-4B1C-8053-EC955C40C93E}" type="pres">
      <dgm:prSet presAssocID="{5E657091-8B2D-43F0-BB68-F3A40F56A9BA}" presName="ConnectorPoint" presStyleLbl="lnNode1" presStyleIdx="3"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91C038E2-F042-4FBB-8B15-656B3CE469CB}" type="pres">
      <dgm:prSet presAssocID="{5E657091-8B2D-43F0-BB68-F3A40F56A9BA}" presName="DropPinPlaceHolder" presStyleCnt="0"/>
      <dgm:spPr/>
    </dgm:pt>
    <dgm:pt modelId="{C5740DDB-7937-42FB-AA9C-6B6EAD94B0EA}" type="pres">
      <dgm:prSet presAssocID="{5E657091-8B2D-43F0-BB68-F3A40F56A9BA}" presName="DropPin" presStyleLbl="alignNode1" presStyleIdx="3" presStyleCnt="8"/>
      <dgm:spPr>
        <a:solidFill>
          <a:srgbClr val="0061AA"/>
        </a:solidFill>
        <a:ln>
          <a:noFill/>
        </a:ln>
      </dgm:spPr>
    </dgm:pt>
    <dgm:pt modelId="{885D06CD-CF74-43CE-B3BF-EF437918568B}" type="pres">
      <dgm:prSet presAssocID="{5E657091-8B2D-43F0-BB68-F3A40F56A9BA}" presName="Ellipse"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6B32FA0F-4248-4DD2-9418-34BDB6831479}" type="pres">
      <dgm:prSet presAssocID="{5E657091-8B2D-43F0-BB68-F3A40F56A9BA}" presName="L2TextContainer" presStyleLbl="revTx" presStyleIdx="6" presStyleCnt="16">
        <dgm:presLayoutVars>
          <dgm:bulletEnabled val="1"/>
        </dgm:presLayoutVars>
      </dgm:prSet>
      <dgm:spPr/>
    </dgm:pt>
    <dgm:pt modelId="{B9A45FD3-5F36-458E-A402-689EB6CB6CAF}" type="pres">
      <dgm:prSet presAssocID="{5E657091-8B2D-43F0-BB68-F3A40F56A9BA}" presName="L1TextContainer" presStyleLbl="revTx" presStyleIdx="7" presStyleCnt="16">
        <dgm:presLayoutVars>
          <dgm:chMax val="1"/>
          <dgm:chPref val="1"/>
          <dgm:bulletEnabled val="1"/>
        </dgm:presLayoutVars>
      </dgm:prSet>
      <dgm:spPr/>
    </dgm:pt>
    <dgm:pt modelId="{EDD11096-29A1-492E-9C5E-7EFED9A3FD33}" type="pres">
      <dgm:prSet presAssocID="{5E657091-8B2D-43F0-BB68-F3A40F56A9BA}" presName="ConnectLine" presStyleLbl="sibTrans1D1" presStyleIdx="3" presStyleCnt="8"/>
      <dgm:spPr>
        <a:noFill/>
        <a:ln w="12700" cap="flat" cmpd="sng" algn="ctr">
          <a:solidFill>
            <a:srgbClr val="0061AA"/>
          </a:solidFill>
          <a:prstDash val="dash"/>
          <a:miter lim="800000"/>
        </a:ln>
        <a:effectLst/>
      </dgm:spPr>
    </dgm:pt>
    <dgm:pt modelId="{118DC793-4058-4021-93E4-952674ECEC9B}" type="pres">
      <dgm:prSet presAssocID="{5E657091-8B2D-43F0-BB68-F3A40F56A9BA}" presName="EmptyPlaceHolder" presStyleCnt="0"/>
      <dgm:spPr/>
    </dgm:pt>
    <dgm:pt modelId="{B90C2A37-80ED-4886-8F87-BE07D51F1B82}" type="pres">
      <dgm:prSet presAssocID="{E011E42E-6EAD-478D-9391-95A20FD9787F}" presName="spaceBetweenRectangles" presStyleCnt="0"/>
      <dgm:spPr/>
    </dgm:pt>
    <dgm:pt modelId="{BCF0E036-846F-47CE-8341-3AA0511466D2}" type="pres">
      <dgm:prSet presAssocID="{7DA86E80-E569-4F05-8B9B-E6814CB41EA6}" presName="composite" presStyleCnt="0"/>
      <dgm:spPr/>
    </dgm:pt>
    <dgm:pt modelId="{76F1DD30-B38C-421B-B596-F7C5F7C3AD10}" type="pres">
      <dgm:prSet presAssocID="{7DA86E80-E569-4F05-8B9B-E6814CB41EA6}" presName="ConnectorPoint" presStyleLbl="lnNode1" presStyleIdx="4"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7AD8F7B6-5801-4B9C-99CB-6E8A42936B8B}" type="pres">
      <dgm:prSet presAssocID="{7DA86E80-E569-4F05-8B9B-E6814CB41EA6}" presName="DropPinPlaceHolder" presStyleCnt="0"/>
      <dgm:spPr/>
    </dgm:pt>
    <dgm:pt modelId="{CF8CE454-2E94-4BEB-AF32-03A696DFCBC9}" type="pres">
      <dgm:prSet presAssocID="{7DA86E80-E569-4F05-8B9B-E6814CB41EA6}" presName="DropPin" presStyleLbl="alignNode1" presStyleIdx="4" presStyleCnt="8"/>
      <dgm:spPr>
        <a:solidFill>
          <a:srgbClr val="0061AA"/>
        </a:solidFill>
        <a:ln>
          <a:noFill/>
        </a:ln>
      </dgm:spPr>
    </dgm:pt>
    <dgm:pt modelId="{80B2501A-C729-4E8A-A631-3C2B235ACA3C}" type="pres">
      <dgm:prSet presAssocID="{7DA86E80-E569-4F05-8B9B-E6814CB41EA6}" presName="Ellipse"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BE2C5FD0-670D-4A76-A60B-08B16C5F3A90}" type="pres">
      <dgm:prSet presAssocID="{7DA86E80-E569-4F05-8B9B-E6814CB41EA6}" presName="L2TextContainer" presStyleLbl="revTx" presStyleIdx="8" presStyleCnt="16">
        <dgm:presLayoutVars>
          <dgm:bulletEnabled val="1"/>
        </dgm:presLayoutVars>
      </dgm:prSet>
      <dgm:spPr/>
    </dgm:pt>
    <dgm:pt modelId="{2E619094-DBD8-4E1F-909D-AE95AE434182}" type="pres">
      <dgm:prSet presAssocID="{7DA86E80-E569-4F05-8B9B-E6814CB41EA6}" presName="L1TextContainer" presStyleLbl="revTx" presStyleIdx="9" presStyleCnt="16" custLinFactNeighborY="-54388">
        <dgm:presLayoutVars>
          <dgm:chMax val="1"/>
          <dgm:chPref val="1"/>
          <dgm:bulletEnabled val="1"/>
        </dgm:presLayoutVars>
      </dgm:prSet>
      <dgm:spPr/>
    </dgm:pt>
    <dgm:pt modelId="{47332379-23CA-44F9-8746-127F811AAAF0}" type="pres">
      <dgm:prSet presAssocID="{7DA86E80-E569-4F05-8B9B-E6814CB41EA6}" presName="ConnectLine" presStyleLbl="sibTrans1D1" presStyleIdx="4" presStyleCnt="8"/>
      <dgm:spPr>
        <a:noFill/>
        <a:ln w="12700" cap="flat" cmpd="sng" algn="ctr">
          <a:solidFill>
            <a:srgbClr val="0061AA"/>
          </a:solidFill>
          <a:prstDash val="dash"/>
          <a:miter lim="800000"/>
        </a:ln>
        <a:effectLst/>
      </dgm:spPr>
    </dgm:pt>
    <dgm:pt modelId="{722E11D9-60A3-4A17-8E41-EBC02352A57F}" type="pres">
      <dgm:prSet presAssocID="{7DA86E80-E569-4F05-8B9B-E6814CB41EA6}" presName="EmptyPlaceHolder" presStyleCnt="0"/>
      <dgm:spPr/>
    </dgm:pt>
    <dgm:pt modelId="{D5126B82-C7F5-4BFC-B1D4-0BA7F07162BD}" type="pres">
      <dgm:prSet presAssocID="{1F531427-7FCF-4B6A-A855-C09582CC44B1}" presName="spaceBetweenRectangles" presStyleCnt="0"/>
      <dgm:spPr/>
    </dgm:pt>
    <dgm:pt modelId="{6102EDFF-C7D9-423A-8C84-42CB9B38FE20}" type="pres">
      <dgm:prSet presAssocID="{16A68340-8BA8-4438-B8D4-6FBAD18A8698}" presName="composite" presStyleCnt="0"/>
      <dgm:spPr/>
    </dgm:pt>
    <dgm:pt modelId="{7ECABF47-2CB5-4C11-B044-1F1D79A77DAD}" type="pres">
      <dgm:prSet presAssocID="{16A68340-8BA8-4438-B8D4-6FBAD18A8698}" presName="ConnectorPoint" presStyleLbl="lnNode1" presStyleIdx="5"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52088990-D4E4-4455-AE76-CCCAD07464A7}" type="pres">
      <dgm:prSet presAssocID="{16A68340-8BA8-4438-B8D4-6FBAD18A8698}" presName="DropPinPlaceHolder" presStyleCnt="0"/>
      <dgm:spPr/>
    </dgm:pt>
    <dgm:pt modelId="{CE1C58FF-B368-4451-AE84-E52E097C5BAF}" type="pres">
      <dgm:prSet presAssocID="{16A68340-8BA8-4438-B8D4-6FBAD18A8698}" presName="DropPin" presStyleLbl="alignNode1" presStyleIdx="5" presStyleCnt="8"/>
      <dgm:spPr>
        <a:solidFill>
          <a:srgbClr val="0061AA"/>
        </a:solidFill>
        <a:ln>
          <a:noFill/>
        </a:ln>
      </dgm:spPr>
    </dgm:pt>
    <dgm:pt modelId="{2D806C96-DD94-487C-B74E-6225D306F0AC}" type="pres">
      <dgm:prSet presAssocID="{16A68340-8BA8-4438-B8D4-6FBAD18A8698}" presName="Ellipse"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D01605C1-4E63-4F6E-B695-DA9353887058}" type="pres">
      <dgm:prSet presAssocID="{16A68340-8BA8-4438-B8D4-6FBAD18A8698}" presName="L2TextContainer" presStyleLbl="revTx" presStyleIdx="10" presStyleCnt="16">
        <dgm:presLayoutVars>
          <dgm:bulletEnabled val="1"/>
        </dgm:presLayoutVars>
      </dgm:prSet>
      <dgm:spPr/>
    </dgm:pt>
    <dgm:pt modelId="{98DB053E-0900-4E8F-A6C2-6DE95894EC72}" type="pres">
      <dgm:prSet presAssocID="{16A68340-8BA8-4438-B8D4-6FBAD18A8698}" presName="L1TextContainer" presStyleLbl="revTx" presStyleIdx="11" presStyleCnt="16">
        <dgm:presLayoutVars>
          <dgm:chMax val="1"/>
          <dgm:chPref val="1"/>
          <dgm:bulletEnabled val="1"/>
        </dgm:presLayoutVars>
      </dgm:prSet>
      <dgm:spPr/>
    </dgm:pt>
    <dgm:pt modelId="{0846DE66-43E3-4B4F-A22A-7F6A14870E9E}" type="pres">
      <dgm:prSet presAssocID="{16A68340-8BA8-4438-B8D4-6FBAD18A8698}" presName="ConnectLine" presStyleLbl="sibTrans1D1" presStyleIdx="5" presStyleCnt="8"/>
      <dgm:spPr>
        <a:noFill/>
        <a:ln w="12700" cap="flat" cmpd="sng" algn="ctr">
          <a:solidFill>
            <a:srgbClr val="0061AA"/>
          </a:solidFill>
          <a:prstDash val="dash"/>
          <a:miter lim="800000"/>
        </a:ln>
        <a:effectLst/>
      </dgm:spPr>
    </dgm:pt>
    <dgm:pt modelId="{1E8A2856-FD2B-4AEC-869F-7AEF9B56D3C7}" type="pres">
      <dgm:prSet presAssocID="{16A68340-8BA8-4438-B8D4-6FBAD18A8698}" presName="EmptyPlaceHolder" presStyleCnt="0"/>
      <dgm:spPr/>
    </dgm:pt>
    <dgm:pt modelId="{DD09194D-5195-4BA5-8518-96B4ADF061D7}" type="pres">
      <dgm:prSet presAssocID="{3E333C35-C6F9-4EA9-BBBA-B745FB413947}" presName="spaceBetweenRectangles" presStyleCnt="0"/>
      <dgm:spPr/>
    </dgm:pt>
    <dgm:pt modelId="{46D9FA92-8602-4FE2-BECC-7DF248D258A0}" type="pres">
      <dgm:prSet presAssocID="{4A437DF4-F588-4052-B6EB-899FD959EC23}" presName="composite" presStyleCnt="0"/>
      <dgm:spPr/>
    </dgm:pt>
    <dgm:pt modelId="{75238E51-4955-4486-8C3D-D252AFF62BAC}" type="pres">
      <dgm:prSet presAssocID="{4A437DF4-F588-4052-B6EB-899FD959EC23}" presName="ConnectorPoint" presStyleLbl="lnNode1" presStyleIdx="6"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FE000BDE-0E65-4D9B-93F6-F8BFD5C3EBB5}" type="pres">
      <dgm:prSet presAssocID="{4A437DF4-F588-4052-B6EB-899FD959EC23}" presName="DropPinPlaceHolder" presStyleCnt="0"/>
      <dgm:spPr/>
    </dgm:pt>
    <dgm:pt modelId="{FD1F6465-6407-4C6D-B86B-C5FA2DD37703}" type="pres">
      <dgm:prSet presAssocID="{4A437DF4-F588-4052-B6EB-899FD959EC23}" presName="DropPin" presStyleLbl="alignNode1" presStyleIdx="6" presStyleCnt="8"/>
      <dgm:spPr>
        <a:solidFill>
          <a:srgbClr val="0061AA"/>
        </a:solidFill>
        <a:ln>
          <a:noFill/>
        </a:ln>
      </dgm:spPr>
    </dgm:pt>
    <dgm:pt modelId="{D805B1CC-912C-401C-94DC-F9ABD6460D66}" type="pres">
      <dgm:prSet presAssocID="{4A437DF4-F588-4052-B6EB-899FD959EC23}" presName="Ellipse"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92ADB96B-0A60-422F-B2C6-EB15FC61F206}" type="pres">
      <dgm:prSet presAssocID="{4A437DF4-F588-4052-B6EB-899FD959EC23}" presName="L2TextContainer" presStyleLbl="revTx" presStyleIdx="12" presStyleCnt="16">
        <dgm:presLayoutVars>
          <dgm:bulletEnabled val="1"/>
        </dgm:presLayoutVars>
      </dgm:prSet>
      <dgm:spPr/>
    </dgm:pt>
    <dgm:pt modelId="{141FDBBD-8936-4715-A535-D0BE591220D8}" type="pres">
      <dgm:prSet presAssocID="{4A437DF4-F588-4052-B6EB-899FD959EC23}" presName="L1TextContainer" presStyleLbl="revTx" presStyleIdx="13" presStyleCnt="16" custLinFactNeighborY="-48048">
        <dgm:presLayoutVars>
          <dgm:chMax val="1"/>
          <dgm:chPref val="1"/>
          <dgm:bulletEnabled val="1"/>
        </dgm:presLayoutVars>
      </dgm:prSet>
      <dgm:spPr/>
    </dgm:pt>
    <dgm:pt modelId="{7B951388-7D64-452A-AF47-070180FB8BE3}" type="pres">
      <dgm:prSet presAssocID="{4A437DF4-F588-4052-B6EB-899FD959EC23}" presName="ConnectLine" presStyleLbl="sibTrans1D1" presStyleIdx="6" presStyleCnt="8"/>
      <dgm:spPr>
        <a:noFill/>
        <a:ln w="12700" cap="flat" cmpd="sng" algn="ctr">
          <a:solidFill>
            <a:srgbClr val="0061AA"/>
          </a:solidFill>
          <a:prstDash val="dash"/>
          <a:miter lim="800000"/>
        </a:ln>
        <a:effectLst/>
      </dgm:spPr>
    </dgm:pt>
    <dgm:pt modelId="{5AA82BB0-DDB7-4440-B201-85421918A69D}" type="pres">
      <dgm:prSet presAssocID="{4A437DF4-F588-4052-B6EB-899FD959EC23}" presName="EmptyPlaceHolder" presStyleCnt="0"/>
      <dgm:spPr/>
    </dgm:pt>
    <dgm:pt modelId="{9EF588B1-A772-4A96-AC09-14567AB6EA75}" type="pres">
      <dgm:prSet presAssocID="{F59C3464-8557-4235-846E-F435AD4A084D}" presName="spaceBetweenRectangles" presStyleCnt="0"/>
      <dgm:spPr/>
    </dgm:pt>
    <dgm:pt modelId="{9C6D291E-3356-4E5B-A286-56119CC1D8B0}" type="pres">
      <dgm:prSet presAssocID="{66387BBB-6255-4E6B-A24E-E98BD2741F9F}" presName="composite" presStyleCnt="0"/>
      <dgm:spPr/>
    </dgm:pt>
    <dgm:pt modelId="{0D2BA955-2D88-4BB0-B2ED-287C55D5485B}" type="pres">
      <dgm:prSet presAssocID="{66387BBB-6255-4E6B-A24E-E98BD2741F9F}" presName="ConnectorPoint" presStyleLbl="lnNode1" presStyleIdx="7" presStyleCnt="8"/>
      <dgm:spPr>
        <a:solidFill>
          <a:schemeClr val="accent5"/>
        </a:solidFill>
        <a:ln w="6350" cap="flat" cmpd="sng" algn="ctr">
          <a:solidFill>
            <a:schemeClr val="lt1">
              <a:hueOff val="0"/>
              <a:satOff val="0"/>
              <a:lumOff val="0"/>
              <a:alphaOff val="0"/>
            </a:schemeClr>
          </a:solidFill>
          <a:prstDash val="solid"/>
          <a:miter lim="800000"/>
        </a:ln>
        <a:effectLst/>
      </dgm:spPr>
    </dgm:pt>
    <dgm:pt modelId="{CC2BD1CC-CAF4-4FA1-89BA-0601128219CF}" type="pres">
      <dgm:prSet presAssocID="{66387BBB-6255-4E6B-A24E-E98BD2741F9F}" presName="DropPinPlaceHolder" presStyleCnt="0"/>
      <dgm:spPr/>
    </dgm:pt>
    <dgm:pt modelId="{912B6368-5334-409D-B9C2-34266F1D3F83}" type="pres">
      <dgm:prSet presAssocID="{66387BBB-6255-4E6B-A24E-E98BD2741F9F}" presName="DropPin" presStyleLbl="alignNode1" presStyleIdx="7" presStyleCnt="8"/>
      <dgm:spPr>
        <a:solidFill>
          <a:srgbClr val="0061AA"/>
        </a:solidFill>
        <a:ln>
          <a:noFill/>
        </a:ln>
      </dgm:spPr>
    </dgm:pt>
    <dgm:pt modelId="{1B8A5994-6B58-46C2-95BE-1B398CAE6CF1}" type="pres">
      <dgm:prSet presAssocID="{66387BBB-6255-4E6B-A24E-E98BD2741F9F}" presName="Ellipse"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81C9E238-E8E9-4500-BFDB-8F5DE29AF21B}" type="pres">
      <dgm:prSet presAssocID="{66387BBB-6255-4E6B-A24E-E98BD2741F9F}" presName="L2TextContainer" presStyleLbl="revTx" presStyleIdx="14" presStyleCnt="16">
        <dgm:presLayoutVars>
          <dgm:bulletEnabled val="1"/>
        </dgm:presLayoutVars>
      </dgm:prSet>
      <dgm:spPr/>
    </dgm:pt>
    <dgm:pt modelId="{B1FC63D1-A542-453E-B4ED-D9DE9892D4E2}" type="pres">
      <dgm:prSet presAssocID="{66387BBB-6255-4E6B-A24E-E98BD2741F9F}" presName="L1TextContainer" presStyleLbl="revTx" presStyleIdx="15" presStyleCnt="16" custLinFactNeighborX="-4755" custLinFactNeighborY="94104">
        <dgm:presLayoutVars>
          <dgm:chMax val="1"/>
          <dgm:chPref val="1"/>
          <dgm:bulletEnabled val="1"/>
        </dgm:presLayoutVars>
      </dgm:prSet>
      <dgm:spPr/>
    </dgm:pt>
    <dgm:pt modelId="{7D416906-5D80-4674-A4DE-76F9F6CB0B46}" type="pres">
      <dgm:prSet presAssocID="{66387BBB-6255-4E6B-A24E-E98BD2741F9F}" presName="ConnectLine" presStyleLbl="sibTrans1D1" presStyleIdx="7" presStyleCnt="8"/>
      <dgm:spPr>
        <a:noFill/>
        <a:ln w="12700" cap="flat" cmpd="sng" algn="ctr">
          <a:solidFill>
            <a:srgbClr val="0061AA"/>
          </a:solidFill>
          <a:prstDash val="dash"/>
          <a:miter lim="800000"/>
        </a:ln>
        <a:effectLst/>
      </dgm:spPr>
    </dgm:pt>
    <dgm:pt modelId="{2DF3946D-0299-4268-AC18-F85DE5DC79D6}" type="pres">
      <dgm:prSet presAssocID="{66387BBB-6255-4E6B-A24E-E98BD2741F9F}" presName="EmptyPlaceHolder" presStyleCnt="0"/>
      <dgm:spPr/>
    </dgm:pt>
  </dgm:ptLst>
  <dgm:cxnLst>
    <dgm:cxn modelId="{AC68A502-4B56-4167-8E13-190D3FE6ABAA}" srcId="{C472BAC8-8812-4272-8F6B-2C22AE1DB224}" destId="{9D5897DD-7258-460F-AE73-2E88F8B63A0A}" srcOrd="0" destOrd="0" parTransId="{46818F77-4633-4A4D-8D85-0694FA18EDA5}" sibTransId="{2338A4FF-7AEE-4836-8DAD-7E3E5FE4A7D2}"/>
    <dgm:cxn modelId="{14D50A05-451E-4338-AEA2-647217301F00}" type="presOf" srcId="{EAC42E1E-D5F1-4C4A-8E33-D710BBAB6E36}" destId="{BC22FC1D-BEFE-47C4-8AC0-08AA21E7C1BE}" srcOrd="0" destOrd="0" presId="urn:microsoft.com/office/officeart/2017/3/layout/DropPinTimeline"/>
    <dgm:cxn modelId="{52146507-6266-486B-B283-FE97BC2DCF4A}" srcId="{4A437DF4-F588-4052-B6EB-899FD959EC23}" destId="{25A80E82-37D1-4782-BED7-F081B2739102}" srcOrd="0" destOrd="0" parTransId="{35BD1FF7-481D-46EB-A6B0-4EFD6BA126DF}" sibTransId="{3C036544-C244-4A1A-82C9-8FC79B88B767}"/>
    <dgm:cxn modelId="{D673061B-81DD-4671-9B48-C4845ECA6769}" type="presOf" srcId="{16A68340-8BA8-4438-B8D4-6FBAD18A8698}" destId="{98DB053E-0900-4E8F-A6C2-6DE95894EC72}" srcOrd="0" destOrd="0" presId="urn:microsoft.com/office/officeart/2017/3/layout/DropPinTimeline"/>
    <dgm:cxn modelId="{6597742C-0DC9-46AD-8DF3-FBCD5BA8E707}" srcId="{8E354DD8-D77D-4B85-B7C2-6078AF097C77}" destId="{5E657091-8B2D-43F0-BB68-F3A40F56A9BA}" srcOrd="3" destOrd="0" parTransId="{3A5E63A6-2317-49F9-964B-E5A09498C2E4}" sibTransId="{E011E42E-6EAD-478D-9391-95A20FD9787F}"/>
    <dgm:cxn modelId="{C04B3C2F-9435-4DE7-928D-BC095419C975}" srcId="{5E657091-8B2D-43F0-BB68-F3A40F56A9BA}" destId="{139EB07F-526A-440C-97B3-8BFFAAFBAE34}" srcOrd="0" destOrd="0" parTransId="{96DB2B3E-8D79-44F1-9D85-5A0925F6D7DC}" sibTransId="{E616BF5A-8654-4E58-9D1C-5FE89590A565}"/>
    <dgm:cxn modelId="{86D38B2F-4A64-498A-B73D-B18D84CB5CE9}" type="presOf" srcId="{0FFDD1CE-B24B-407C-BDD4-D9F90FB589D6}" destId="{BAEC5BF2-6EEE-4DCA-9494-0DC2441E0408}" srcOrd="0" destOrd="0" presId="urn:microsoft.com/office/officeart/2017/3/layout/DropPinTimeline"/>
    <dgm:cxn modelId="{94B27130-B3C6-49C2-B4CC-B1D0DAD4A14B}" srcId="{7DA86E80-E569-4F05-8B9B-E6814CB41EA6}" destId="{00E14D90-C79D-4142-B94C-9CB2E618833C}" srcOrd="0" destOrd="0" parTransId="{CCB7BDA8-B781-4B71-A82A-6A3915AB1DB1}" sibTransId="{D3A1A782-5B9F-495D-9DC5-5512B9AB82FB}"/>
    <dgm:cxn modelId="{0B597D35-EEC0-47F5-85D7-46EC44844288}" type="presOf" srcId="{C472BAC8-8812-4272-8F6B-2C22AE1DB224}" destId="{49F55C7C-531E-43DB-8B57-D8A4399E88BC}" srcOrd="0" destOrd="0" presId="urn:microsoft.com/office/officeart/2017/3/layout/DropPinTimeline"/>
    <dgm:cxn modelId="{AB5DD73F-1A9E-4A72-AB06-DCDC4C32D8B2}" srcId="{16A68340-8BA8-4438-B8D4-6FBAD18A8698}" destId="{1E700C22-58C0-4974-83DC-EA75914C13C5}" srcOrd="0" destOrd="0" parTransId="{05B30674-1748-4D74-BC6F-2477A442C18B}" sibTransId="{70388C81-0670-47B5-8B3C-9E32FB153328}"/>
    <dgm:cxn modelId="{4F4C0E40-2B0B-4B7B-9230-A4805BA14980}" type="presOf" srcId="{4A437DF4-F588-4052-B6EB-899FD959EC23}" destId="{141FDBBD-8936-4715-A535-D0BE591220D8}" srcOrd="0" destOrd="0" presId="urn:microsoft.com/office/officeart/2017/3/layout/DropPinTimeline"/>
    <dgm:cxn modelId="{5A9EE35D-53CF-44FE-A8A0-39B8555C4CE0}" srcId="{8E354DD8-D77D-4B85-B7C2-6078AF097C77}" destId="{C472BAC8-8812-4272-8F6B-2C22AE1DB224}" srcOrd="0" destOrd="0" parTransId="{00C86686-F072-42C3-87CF-62809858A261}" sibTransId="{5A8B044B-BCC2-482B-958C-FB5B014BBF0E}"/>
    <dgm:cxn modelId="{6864C55F-7263-47A6-ABF6-804905FB6B4D}" type="presOf" srcId="{66387BBB-6255-4E6B-A24E-E98BD2741F9F}" destId="{B1FC63D1-A542-453E-B4ED-D9DE9892D4E2}" srcOrd="0" destOrd="0" presId="urn:microsoft.com/office/officeart/2017/3/layout/DropPinTimeline"/>
    <dgm:cxn modelId="{E8D7B463-3499-4192-8BA2-75892D2D0AD8}" type="presOf" srcId="{CE880DF0-DC3B-401A-A165-8054BA11EB64}" destId="{81C9E238-E8E9-4500-BFDB-8F5DE29AF21B}" srcOrd="0" destOrd="0" presId="urn:microsoft.com/office/officeart/2017/3/layout/DropPinTimeline"/>
    <dgm:cxn modelId="{48BF9C4B-417C-4A15-B707-F61368D543CC}" type="presOf" srcId="{1E700C22-58C0-4974-83DC-EA75914C13C5}" destId="{D01605C1-4E63-4F6E-B695-DA9353887058}" srcOrd="0" destOrd="0" presId="urn:microsoft.com/office/officeart/2017/3/layout/DropPinTimeline"/>
    <dgm:cxn modelId="{28FB4C72-E5BB-4A24-9C52-59D1007B5971}" srcId="{8E354DD8-D77D-4B85-B7C2-6078AF097C77}" destId="{4A437DF4-F588-4052-B6EB-899FD959EC23}" srcOrd="6" destOrd="0" parTransId="{52ADF21B-AC73-4236-AF44-96D8287298F6}" sibTransId="{F59C3464-8557-4235-846E-F435AD4A084D}"/>
    <dgm:cxn modelId="{594C3256-6A83-4997-B320-D84D5EFF7BB6}" type="presOf" srcId="{7DA86E80-E569-4F05-8B9B-E6814CB41EA6}" destId="{2E619094-DBD8-4E1F-909D-AE95AE434182}" srcOrd="0" destOrd="0" presId="urn:microsoft.com/office/officeart/2017/3/layout/DropPinTimeline"/>
    <dgm:cxn modelId="{AE2C9759-EBC3-42C3-9DD4-5D1A6342D954}" srcId="{8E354DD8-D77D-4B85-B7C2-6078AF097C77}" destId="{16A68340-8BA8-4438-B8D4-6FBAD18A8698}" srcOrd="5" destOrd="0" parTransId="{4F48A950-5FDA-493C-B811-3438CBCEF220}" sibTransId="{3E333C35-C6F9-4EA9-BBBA-B745FB413947}"/>
    <dgm:cxn modelId="{41A5817E-7AD5-4CDA-B1FC-F44C84823CE9}" srcId="{0FFDD1CE-B24B-407C-BDD4-D9F90FB589D6}" destId="{88DEE4AA-776D-425F-B593-DC6E3282B627}" srcOrd="0" destOrd="0" parTransId="{32B0DD87-3E43-4F43-BE71-782F3059236C}" sibTransId="{6D6E33EB-466E-4106-B4CC-3A1356E6C08C}"/>
    <dgm:cxn modelId="{23ABF085-6D6C-4406-BE05-EE75C334FEB7}" srcId="{8E354DD8-D77D-4B85-B7C2-6078AF097C77}" destId="{7DA86E80-E569-4F05-8B9B-E6814CB41EA6}" srcOrd="4" destOrd="0" parTransId="{4A5989B1-6C4A-43F3-A215-E6A2C7809979}" sibTransId="{1F531427-7FCF-4B6A-A855-C09582CC44B1}"/>
    <dgm:cxn modelId="{141FAD86-9842-4295-A3AD-5058BEA5913C}" type="presOf" srcId="{88DEE4AA-776D-425F-B593-DC6E3282B627}" destId="{17A3569A-6D6E-41B7-AC3A-20F47A3B32B2}" srcOrd="0" destOrd="0" presId="urn:microsoft.com/office/officeart/2017/3/layout/DropPinTimeline"/>
    <dgm:cxn modelId="{8BC4528D-7D99-41F7-9245-FDE1E7F0BF66}" type="presOf" srcId="{9D5897DD-7258-460F-AE73-2E88F8B63A0A}" destId="{4E742863-8044-4A8E-AAFA-E37BCEE9D0EA}" srcOrd="0" destOrd="0" presId="urn:microsoft.com/office/officeart/2017/3/layout/DropPinTimeline"/>
    <dgm:cxn modelId="{0572B391-F10B-4C54-B21E-DE533A064EF0}" srcId="{8E354DD8-D77D-4B85-B7C2-6078AF097C77}" destId="{0FFDD1CE-B24B-407C-BDD4-D9F90FB589D6}" srcOrd="1" destOrd="0" parTransId="{2C63CB31-CFB0-4D4C-BA9F-91B7C631CA49}" sibTransId="{07D7D751-2C81-49A0-BC4C-5AE04E7D117A}"/>
    <dgm:cxn modelId="{6328E695-BFD9-4A8D-AC31-47BFEB21C85C}" type="presOf" srcId="{5E657091-8B2D-43F0-BB68-F3A40F56A9BA}" destId="{B9A45FD3-5F36-458E-A402-689EB6CB6CAF}" srcOrd="0" destOrd="0" presId="urn:microsoft.com/office/officeart/2017/3/layout/DropPinTimeline"/>
    <dgm:cxn modelId="{A4E37CA3-E191-4DFB-A23C-C9FBD8FA81B3}" type="presOf" srcId="{139EB07F-526A-440C-97B3-8BFFAAFBAE34}" destId="{6B32FA0F-4248-4DD2-9418-34BDB6831479}" srcOrd="0" destOrd="0" presId="urn:microsoft.com/office/officeart/2017/3/layout/DropPinTimeline"/>
    <dgm:cxn modelId="{7B6666CC-4DDC-42AA-A1AE-1CB55815D341}" type="presOf" srcId="{00E14D90-C79D-4142-B94C-9CB2E618833C}" destId="{BE2C5FD0-670D-4A76-A60B-08B16C5F3A90}" srcOrd="0" destOrd="0" presId="urn:microsoft.com/office/officeart/2017/3/layout/DropPinTimeline"/>
    <dgm:cxn modelId="{E4D449E0-00BF-4242-9DD4-48108FCEB3AB}" srcId="{8E354DD8-D77D-4B85-B7C2-6078AF097C77}" destId="{52B9E3E1-79CF-44C6-9C7A-E66658010389}" srcOrd="2" destOrd="0" parTransId="{949CD745-7CB5-41C7-BF49-ADDF87D01C03}" sibTransId="{E41EC1C7-045B-42FC-BA99-40046C14D7CB}"/>
    <dgm:cxn modelId="{8A1588EA-154D-4FD2-9A3B-FB8DD5185866}" srcId="{66387BBB-6255-4E6B-A24E-E98BD2741F9F}" destId="{CE880DF0-DC3B-401A-A165-8054BA11EB64}" srcOrd="0" destOrd="0" parTransId="{ADAB05C3-4E45-4145-B1E5-241BA4EEC383}" sibTransId="{C9AB82F0-7103-45B0-B217-2A3376618002}"/>
    <dgm:cxn modelId="{F6FEB5ED-6101-4461-AF7B-FD0611736A36}" srcId="{52B9E3E1-79CF-44C6-9C7A-E66658010389}" destId="{EAC42E1E-D5F1-4C4A-8E33-D710BBAB6E36}" srcOrd="0" destOrd="0" parTransId="{B20FCE77-99DE-4455-A3AD-85A4114F8320}" sibTransId="{C24E44F4-F483-4CEE-B95B-4433D0EA8546}"/>
    <dgm:cxn modelId="{5E110FFA-17FB-4CE1-9D0F-8D54FEE4D1CA}" type="presOf" srcId="{52B9E3E1-79CF-44C6-9C7A-E66658010389}" destId="{DF58732A-6881-4657-B2D7-FA1AB356C4D0}" srcOrd="0" destOrd="0" presId="urn:microsoft.com/office/officeart/2017/3/layout/DropPinTimeline"/>
    <dgm:cxn modelId="{74ED16FC-E496-44A6-9D37-ADFBD2B716BD}" type="presOf" srcId="{8E354DD8-D77D-4B85-B7C2-6078AF097C77}" destId="{61B89B60-65A1-4312-BC64-442365221D57}" srcOrd="0" destOrd="0" presId="urn:microsoft.com/office/officeart/2017/3/layout/DropPinTimeline"/>
    <dgm:cxn modelId="{BBE6F5FD-89F9-4730-BB11-3F8DFD7DB370}" type="presOf" srcId="{25A80E82-37D1-4782-BED7-F081B2739102}" destId="{92ADB96B-0A60-422F-B2C6-EB15FC61F206}" srcOrd="0" destOrd="0" presId="urn:microsoft.com/office/officeart/2017/3/layout/DropPinTimeline"/>
    <dgm:cxn modelId="{776A50FF-CCCA-4A39-83A0-0E61764655EA}" srcId="{8E354DD8-D77D-4B85-B7C2-6078AF097C77}" destId="{66387BBB-6255-4E6B-A24E-E98BD2741F9F}" srcOrd="7" destOrd="0" parTransId="{248B827F-1E73-4539-8CB2-2F0C032DB1CF}" sibTransId="{1670D986-5B7C-404A-B808-DC4B51855565}"/>
    <dgm:cxn modelId="{F12A9B42-4C38-42AC-8C71-F32C16546085}" type="presParOf" srcId="{61B89B60-65A1-4312-BC64-442365221D57}" destId="{DB4CDFF5-3D1A-4A2F-B9B2-EB90FD65EDBA}" srcOrd="0" destOrd="0" presId="urn:microsoft.com/office/officeart/2017/3/layout/DropPinTimeline"/>
    <dgm:cxn modelId="{14D85C30-6644-45F4-A653-0EE650DB8E78}" type="presParOf" srcId="{61B89B60-65A1-4312-BC64-442365221D57}" destId="{D181FBB0-3A33-4ACC-91A7-907E11A3E494}" srcOrd="1" destOrd="0" presId="urn:microsoft.com/office/officeart/2017/3/layout/DropPinTimeline"/>
    <dgm:cxn modelId="{95FBB8EF-D55C-40D4-8AC4-864D67357970}" type="presParOf" srcId="{D181FBB0-3A33-4ACC-91A7-907E11A3E494}" destId="{FD67D17A-4143-4029-BD32-AA6111048E2A}" srcOrd="0" destOrd="0" presId="urn:microsoft.com/office/officeart/2017/3/layout/DropPinTimeline"/>
    <dgm:cxn modelId="{B264576B-AD11-4563-B3BF-0D517B088E67}" type="presParOf" srcId="{FD67D17A-4143-4029-BD32-AA6111048E2A}" destId="{77984B27-534F-422C-B5C8-E462ACF869F5}" srcOrd="0" destOrd="0" presId="urn:microsoft.com/office/officeart/2017/3/layout/DropPinTimeline"/>
    <dgm:cxn modelId="{AC7C7727-0C33-470C-86DC-DEE7FB9DC1AE}" type="presParOf" srcId="{FD67D17A-4143-4029-BD32-AA6111048E2A}" destId="{C8C352CE-6752-4DDE-A59C-48435E408129}" srcOrd="1" destOrd="0" presId="urn:microsoft.com/office/officeart/2017/3/layout/DropPinTimeline"/>
    <dgm:cxn modelId="{62485DE9-C1D5-420D-AF7B-044AE141E28E}" type="presParOf" srcId="{C8C352CE-6752-4DDE-A59C-48435E408129}" destId="{7BF94597-B6B0-4BBD-A9DC-18A207A86BDD}" srcOrd="0" destOrd="0" presId="urn:microsoft.com/office/officeart/2017/3/layout/DropPinTimeline"/>
    <dgm:cxn modelId="{2B92ED7A-EF8D-48D8-B77D-4879DAF90638}" type="presParOf" srcId="{C8C352CE-6752-4DDE-A59C-48435E408129}" destId="{CCB1FCF2-DABA-4C13-8478-DED356E8F92E}" srcOrd="1" destOrd="0" presId="urn:microsoft.com/office/officeart/2017/3/layout/DropPinTimeline"/>
    <dgm:cxn modelId="{7FB33189-551B-4F5C-BD4E-136FB5E37993}" type="presParOf" srcId="{FD67D17A-4143-4029-BD32-AA6111048E2A}" destId="{4E742863-8044-4A8E-AAFA-E37BCEE9D0EA}" srcOrd="2" destOrd="0" presId="urn:microsoft.com/office/officeart/2017/3/layout/DropPinTimeline"/>
    <dgm:cxn modelId="{A1644F36-4D19-4D9F-A7A6-B675D5D9A6DF}" type="presParOf" srcId="{FD67D17A-4143-4029-BD32-AA6111048E2A}" destId="{49F55C7C-531E-43DB-8B57-D8A4399E88BC}" srcOrd="3" destOrd="0" presId="urn:microsoft.com/office/officeart/2017/3/layout/DropPinTimeline"/>
    <dgm:cxn modelId="{E7F76A61-208A-40D4-ACBD-79C27B272B80}" type="presParOf" srcId="{FD67D17A-4143-4029-BD32-AA6111048E2A}" destId="{87DABCF0-9368-4ACF-8A9F-7246C661D436}" srcOrd="4" destOrd="0" presId="urn:microsoft.com/office/officeart/2017/3/layout/DropPinTimeline"/>
    <dgm:cxn modelId="{B63E8092-A04C-4F51-ABA3-7E5333B7A531}" type="presParOf" srcId="{FD67D17A-4143-4029-BD32-AA6111048E2A}" destId="{17E66F4A-FBCD-4C96-8083-01DA5FD3A06B}" srcOrd="5" destOrd="0" presId="urn:microsoft.com/office/officeart/2017/3/layout/DropPinTimeline"/>
    <dgm:cxn modelId="{FFDB69A7-27AA-4318-A8A4-50A9B76B8211}" type="presParOf" srcId="{D181FBB0-3A33-4ACC-91A7-907E11A3E494}" destId="{1313DF68-6AE7-436A-93CA-42F9A82874A8}" srcOrd="1" destOrd="0" presId="urn:microsoft.com/office/officeart/2017/3/layout/DropPinTimeline"/>
    <dgm:cxn modelId="{125601B1-DFA5-4EC9-A75C-960E91B70CBE}" type="presParOf" srcId="{D181FBB0-3A33-4ACC-91A7-907E11A3E494}" destId="{61107150-E96E-4C88-8B23-CD6C65E0892C}" srcOrd="2" destOrd="0" presId="urn:microsoft.com/office/officeart/2017/3/layout/DropPinTimeline"/>
    <dgm:cxn modelId="{594175BC-BF05-4D55-8E87-5FB96768E387}" type="presParOf" srcId="{61107150-E96E-4C88-8B23-CD6C65E0892C}" destId="{DD06208F-9E2F-49A3-9A37-A26F66102D9F}" srcOrd="0" destOrd="0" presId="urn:microsoft.com/office/officeart/2017/3/layout/DropPinTimeline"/>
    <dgm:cxn modelId="{2FB5FFC9-A15A-4509-86FF-FB33D742E9E8}" type="presParOf" srcId="{61107150-E96E-4C88-8B23-CD6C65E0892C}" destId="{D3CA4778-3453-4495-AD9C-4115941A3025}" srcOrd="1" destOrd="0" presId="urn:microsoft.com/office/officeart/2017/3/layout/DropPinTimeline"/>
    <dgm:cxn modelId="{1EFB1E5B-91E0-4E4E-A928-225D24B1F814}" type="presParOf" srcId="{D3CA4778-3453-4495-AD9C-4115941A3025}" destId="{91689C04-046A-4988-A9C8-DFF297F78820}" srcOrd="0" destOrd="0" presId="urn:microsoft.com/office/officeart/2017/3/layout/DropPinTimeline"/>
    <dgm:cxn modelId="{6DBF0435-718D-4639-B043-99F23450382F}" type="presParOf" srcId="{D3CA4778-3453-4495-AD9C-4115941A3025}" destId="{6E6A7863-F7AF-40C4-9AEA-F1728E4BFFAB}" srcOrd="1" destOrd="0" presId="urn:microsoft.com/office/officeart/2017/3/layout/DropPinTimeline"/>
    <dgm:cxn modelId="{B2014419-4BA7-40BF-A850-64D14BA779D6}" type="presParOf" srcId="{61107150-E96E-4C88-8B23-CD6C65E0892C}" destId="{17A3569A-6D6E-41B7-AC3A-20F47A3B32B2}" srcOrd="2" destOrd="0" presId="urn:microsoft.com/office/officeart/2017/3/layout/DropPinTimeline"/>
    <dgm:cxn modelId="{EE4328AF-C4E6-458C-A3C1-EC6339907C68}" type="presParOf" srcId="{61107150-E96E-4C88-8B23-CD6C65E0892C}" destId="{BAEC5BF2-6EEE-4DCA-9494-0DC2441E0408}" srcOrd="3" destOrd="0" presId="urn:microsoft.com/office/officeart/2017/3/layout/DropPinTimeline"/>
    <dgm:cxn modelId="{18FC851D-0A31-4ADB-A094-0F6A7D65DCCD}" type="presParOf" srcId="{61107150-E96E-4C88-8B23-CD6C65E0892C}" destId="{5C833695-EB47-4C10-82AA-902FA1CA427B}" srcOrd="4" destOrd="0" presId="urn:microsoft.com/office/officeart/2017/3/layout/DropPinTimeline"/>
    <dgm:cxn modelId="{F2DF823D-2097-42F5-9BB3-7F260655454D}" type="presParOf" srcId="{61107150-E96E-4C88-8B23-CD6C65E0892C}" destId="{0BD1752D-1E1C-4215-B48B-C883C95F8981}" srcOrd="5" destOrd="0" presId="urn:microsoft.com/office/officeart/2017/3/layout/DropPinTimeline"/>
    <dgm:cxn modelId="{BB20E1CE-85EA-4BA2-83AC-E2D3DD1D4B99}" type="presParOf" srcId="{D181FBB0-3A33-4ACC-91A7-907E11A3E494}" destId="{EE961E32-3E72-4AA3-BFD9-52F1237024C6}" srcOrd="3" destOrd="0" presId="urn:microsoft.com/office/officeart/2017/3/layout/DropPinTimeline"/>
    <dgm:cxn modelId="{5C9093F3-8737-4637-8816-2CCE7DF1CBCD}" type="presParOf" srcId="{D181FBB0-3A33-4ACC-91A7-907E11A3E494}" destId="{AEBF06C5-29F7-4CE0-9D34-89C4E76E3CFF}" srcOrd="4" destOrd="0" presId="urn:microsoft.com/office/officeart/2017/3/layout/DropPinTimeline"/>
    <dgm:cxn modelId="{D76D29B3-6980-4405-8994-919D7A1D6A5A}" type="presParOf" srcId="{AEBF06C5-29F7-4CE0-9D34-89C4E76E3CFF}" destId="{1E251AA2-C033-43BA-B808-636AA941DC70}" srcOrd="0" destOrd="0" presId="urn:microsoft.com/office/officeart/2017/3/layout/DropPinTimeline"/>
    <dgm:cxn modelId="{B9D2B6DE-F188-4363-9198-552EEE1EFC8B}" type="presParOf" srcId="{AEBF06C5-29F7-4CE0-9D34-89C4E76E3CFF}" destId="{0D3EF4E8-9673-4A12-831E-476D53CB9B12}" srcOrd="1" destOrd="0" presId="urn:microsoft.com/office/officeart/2017/3/layout/DropPinTimeline"/>
    <dgm:cxn modelId="{3D504609-11A7-4FAC-A544-3E698EEDA045}" type="presParOf" srcId="{0D3EF4E8-9673-4A12-831E-476D53CB9B12}" destId="{DA1493D8-3802-45AC-852E-A9CEE643CC33}" srcOrd="0" destOrd="0" presId="urn:microsoft.com/office/officeart/2017/3/layout/DropPinTimeline"/>
    <dgm:cxn modelId="{5939C562-F8EB-4C05-97D1-2F45855328F4}" type="presParOf" srcId="{0D3EF4E8-9673-4A12-831E-476D53CB9B12}" destId="{00ADCF89-9246-438F-B9F6-AEF27AD9169D}" srcOrd="1" destOrd="0" presId="urn:microsoft.com/office/officeart/2017/3/layout/DropPinTimeline"/>
    <dgm:cxn modelId="{F49F4D92-44A4-4B67-97A7-689B3AB427B8}" type="presParOf" srcId="{AEBF06C5-29F7-4CE0-9D34-89C4E76E3CFF}" destId="{BC22FC1D-BEFE-47C4-8AC0-08AA21E7C1BE}" srcOrd="2" destOrd="0" presId="urn:microsoft.com/office/officeart/2017/3/layout/DropPinTimeline"/>
    <dgm:cxn modelId="{2BCE988D-0251-4DE0-A28E-DB3D7C72AEE4}" type="presParOf" srcId="{AEBF06C5-29F7-4CE0-9D34-89C4E76E3CFF}" destId="{DF58732A-6881-4657-B2D7-FA1AB356C4D0}" srcOrd="3" destOrd="0" presId="urn:microsoft.com/office/officeart/2017/3/layout/DropPinTimeline"/>
    <dgm:cxn modelId="{CC8D7501-33E7-4A20-8817-A67557CB80DE}" type="presParOf" srcId="{AEBF06C5-29F7-4CE0-9D34-89C4E76E3CFF}" destId="{DAF9B3D4-3A63-4E87-88CC-FED731290431}" srcOrd="4" destOrd="0" presId="urn:microsoft.com/office/officeart/2017/3/layout/DropPinTimeline"/>
    <dgm:cxn modelId="{3051B872-B6B9-4077-9F7A-6C8D35B81F4C}" type="presParOf" srcId="{AEBF06C5-29F7-4CE0-9D34-89C4E76E3CFF}" destId="{0C7ED491-7C6C-4129-B891-302C05F42A13}" srcOrd="5" destOrd="0" presId="urn:microsoft.com/office/officeart/2017/3/layout/DropPinTimeline"/>
    <dgm:cxn modelId="{CFEEF8F1-3B5D-4690-8BCD-06374EB2A395}" type="presParOf" srcId="{D181FBB0-3A33-4ACC-91A7-907E11A3E494}" destId="{545ABE04-3E5F-46C2-8394-A8284F45A49E}" srcOrd="5" destOrd="0" presId="urn:microsoft.com/office/officeart/2017/3/layout/DropPinTimeline"/>
    <dgm:cxn modelId="{2A1B279A-A247-4772-84E7-859DFA0B8590}" type="presParOf" srcId="{D181FBB0-3A33-4ACC-91A7-907E11A3E494}" destId="{E6005DEC-EF8A-406B-81D6-056FFA58C1A0}" srcOrd="6" destOrd="0" presId="urn:microsoft.com/office/officeart/2017/3/layout/DropPinTimeline"/>
    <dgm:cxn modelId="{5A3106C6-958E-45E1-B0DC-68ADC5063B43}" type="presParOf" srcId="{E6005DEC-EF8A-406B-81D6-056FFA58C1A0}" destId="{1D694F19-1E8D-4B1C-8053-EC955C40C93E}" srcOrd="0" destOrd="0" presId="urn:microsoft.com/office/officeart/2017/3/layout/DropPinTimeline"/>
    <dgm:cxn modelId="{FE2CECC8-E6F1-4F88-955E-C203E15534B8}" type="presParOf" srcId="{E6005DEC-EF8A-406B-81D6-056FFA58C1A0}" destId="{91C038E2-F042-4FBB-8B15-656B3CE469CB}" srcOrd="1" destOrd="0" presId="urn:microsoft.com/office/officeart/2017/3/layout/DropPinTimeline"/>
    <dgm:cxn modelId="{3E453748-38CC-4A9A-B8A3-87742F3624C8}" type="presParOf" srcId="{91C038E2-F042-4FBB-8B15-656B3CE469CB}" destId="{C5740DDB-7937-42FB-AA9C-6B6EAD94B0EA}" srcOrd="0" destOrd="0" presId="urn:microsoft.com/office/officeart/2017/3/layout/DropPinTimeline"/>
    <dgm:cxn modelId="{D60003AE-C2C2-4429-BB64-BA09D69211C5}" type="presParOf" srcId="{91C038E2-F042-4FBB-8B15-656B3CE469CB}" destId="{885D06CD-CF74-43CE-B3BF-EF437918568B}" srcOrd="1" destOrd="0" presId="urn:microsoft.com/office/officeart/2017/3/layout/DropPinTimeline"/>
    <dgm:cxn modelId="{5F53A56B-1E7E-47E8-89DD-CAB06A638A8E}" type="presParOf" srcId="{E6005DEC-EF8A-406B-81D6-056FFA58C1A0}" destId="{6B32FA0F-4248-4DD2-9418-34BDB6831479}" srcOrd="2" destOrd="0" presId="urn:microsoft.com/office/officeart/2017/3/layout/DropPinTimeline"/>
    <dgm:cxn modelId="{6677CFE8-8B09-438D-B076-8CE5560782AD}" type="presParOf" srcId="{E6005DEC-EF8A-406B-81D6-056FFA58C1A0}" destId="{B9A45FD3-5F36-458E-A402-689EB6CB6CAF}" srcOrd="3" destOrd="0" presId="urn:microsoft.com/office/officeart/2017/3/layout/DropPinTimeline"/>
    <dgm:cxn modelId="{CC36AB8E-D5B4-4D8C-8164-A899654107F8}" type="presParOf" srcId="{E6005DEC-EF8A-406B-81D6-056FFA58C1A0}" destId="{EDD11096-29A1-492E-9C5E-7EFED9A3FD33}" srcOrd="4" destOrd="0" presId="urn:microsoft.com/office/officeart/2017/3/layout/DropPinTimeline"/>
    <dgm:cxn modelId="{BF363750-6290-4CFF-8C60-D5A5EF3C54C2}" type="presParOf" srcId="{E6005DEC-EF8A-406B-81D6-056FFA58C1A0}" destId="{118DC793-4058-4021-93E4-952674ECEC9B}" srcOrd="5" destOrd="0" presId="urn:microsoft.com/office/officeart/2017/3/layout/DropPinTimeline"/>
    <dgm:cxn modelId="{67DF2FED-8C2E-4C85-81E0-8259BEEFB6EC}" type="presParOf" srcId="{D181FBB0-3A33-4ACC-91A7-907E11A3E494}" destId="{B90C2A37-80ED-4886-8F87-BE07D51F1B82}" srcOrd="7" destOrd="0" presId="urn:microsoft.com/office/officeart/2017/3/layout/DropPinTimeline"/>
    <dgm:cxn modelId="{DEDCDB36-E57A-488B-A02B-39D563B039CF}" type="presParOf" srcId="{D181FBB0-3A33-4ACC-91A7-907E11A3E494}" destId="{BCF0E036-846F-47CE-8341-3AA0511466D2}" srcOrd="8" destOrd="0" presId="urn:microsoft.com/office/officeart/2017/3/layout/DropPinTimeline"/>
    <dgm:cxn modelId="{22E0883A-578D-46F3-A97B-EDA8ABAFED79}" type="presParOf" srcId="{BCF0E036-846F-47CE-8341-3AA0511466D2}" destId="{76F1DD30-B38C-421B-B596-F7C5F7C3AD10}" srcOrd="0" destOrd="0" presId="urn:microsoft.com/office/officeart/2017/3/layout/DropPinTimeline"/>
    <dgm:cxn modelId="{61CB01DB-2796-4EBC-89E8-AAF5468501C0}" type="presParOf" srcId="{BCF0E036-846F-47CE-8341-3AA0511466D2}" destId="{7AD8F7B6-5801-4B9C-99CB-6E8A42936B8B}" srcOrd="1" destOrd="0" presId="urn:microsoft.com/office/officeart/2017/3/layout/DropPinTimeline"/>
    <dgm:cxn modelId="{C3E0AD88-96D2-4109-B0E3-E4F702E7C33D}" type="presParOf" srcId="{7AD8F7B6-5801-4B9C-99CB-6E8A42936B8B}" destId="{CF8CE454-2E94-4BEB-AF32-03A696DFCBC9}" srcOrd="0" destOrd="0" presId="urn:microsoft.com/office/officeart/2017/3/layout/DropPinTimeline"/>
    <dgm:cxn modelId="{FD9C9784-CD3C-4759-8609-71CEAFD6578D}" type="presParOf" srcId="{7AD8F7B6-5801-4B9C-99CB-6E8A42936B8B}" destId="{80B2501A-C729-4E8A-A631-3C2B235ACA3C}" srcOrd="1" destOrd="0" presId="urn:microsoft.com/office/officeart/2017/3/layout/DropPinTimeline"/>
    <dgm:cxn modelId="{6CD756B0-3608-4251-8FC7-5D2516D9E98E}" type="presParOf" srcId="{BCF0E036-846F-47CE-8341-3AA0511466D2}" destId="{BE2C5FD0-670D-4A76-A60B-08B16C5F3A90}" srcOrd="2" destOrd="0" presId="urn:microsoft.com/office/officeart/2017/3/layout/DropPinTimeline"/>
    <dgm:cxn modelId="{6BC6F814-5AF1-4C81-BF84-B390D9D31645}" type="presParOf" srcId="{BCF0E036-846F-47CE-8341-3AA0511466D2}" destId="{2E619094-DBD8-4E1F-909D-AE95AE434182}" srcOrd="3" destOrd="0" presId="urn:microsoft.com/office/officeart/2017/3/layout/DropPinTimeline"/>
    <dgm:cxn modelId="{B6FA1399-5D3C-48D8-851A-21A15B59B610}" type="presParOf" srcId="{BCF0E036-846F-47CE-8341-3AA0511466D2}" destId="{47332379-23CA-44F9-8746-127F811AAAF0}" srcOrd="4" destOrd="0" presId="urn:microsoft.com/office/officeart/2017/3/layout/DropPinTimeline"/>
    <dgm:cxn modelId="{D7FD0B5C-445D-4EC2-92B8-03150C54EF76}" type="presParOf" srcId="{BCF0E036-846F-47CE-8341-3AA0511466D2}" destId="{722E11D9-60A3-4A17-8E41-EBC02352A57F}" srcOrd="5" destOrd="0" presId="urn:microsoft.com/office/officeart/2017/3/layout/DropPinTimeline"/>
    <dgm:cxn modelId="{39F4A0C3-436F-4700-9656-533D3D1DC916}" type="presParOf" srcId="{D181FBB0-3A33-4ACC-91A7-907E11A3E494}" destId="{D5126B82-C7F5-4BFC-B1D4-0BA7F07162BD}" srcOrd="9" destOrd="0" presId="urn:microsoft.com/office/officeart/2017/3/layout/DropPinTimeline"/>
    <dgm:cxn modelId="{CFCB32DB-2609-4027-9717-59C816E72CB0}" type="presParOf" srcId="{D181FBB0-3A33-4ACC-91A7-907E11A3E494}" destId="{6102EDFF-C7D9-423A-8C84-42CB9B38FE20}" srcOrd="10" destOrd="0" presId="urn:microsoft.com/office/officeart/2017/3/layout/DropPinTimeline"/>
    <dgm:cxn modelId="{EF464878-540C-4B1D-9B00-DCC6080E1640}" type="presParOf" srcId="{6102EDFF-C7D9-423A-8C84-42CB9B38FE20}" destId="{7ECABF47-2CB5-4C11-B044-1F1D79A77DAD}" srcOrd="0" destOrd="0" presId="urn:microsoft.com/office/officeart/2017/3/layout/DropPinTimeline"/>
    <dgm:cxn modelId="{1F5B569F-4D13-4EEE-B4B4-FDD0A81C28D1}" type="presParOf" srcId="{6102EDFF-C7D9-423A-8C84-42CB9B38FE20}" destId="{52088990-D4E4-4455-AE76-CCCAD07464A7}" srcOrd="1" destOrd="0" presId="urn:microsoft.com/office/officeart/2017/3/layout/DropPinTimeline"/>
    <dgm:cxn modelId="{23F3DFC2-3BEE-4DDA-8ED4-AEEB527A1338}" type="presParOf" srcId="{52088990-D4E4-4455-AE76-CCCAD07464A7}" destId="{CE1C58FF-B368-4451-AE84-E52E097C5BAF}" srcOrd="0" destOrd="0" presId="urn:microsoft.com/office/officeart/2017/3/layout/DropPinTimeline"/>
    <dgm:cxn modelId="{D47BF1CB-C71F-4274-A6B6-CA9C8B8DB1C5}" type="presParOf" srcId="{52088990-D4E4-4455-AE76-CCCAD07464A7}" destId="{2D806C96-DD94-487C-B74E-6225D306F0AC}" srcOrd="1" destOrd="0" presId="urn:microsoft.com/office/officeart/2017/3/layout/DropPinTimeline"/>
    <dgm:cxn modelId="{52706603-2973-4348-B245-7DA9D0B6F5A3}" type="presParOf" srcId="{6102EDFF-C7D9-423A-8C84-42CB9B38FE20}" destId="{D01605C1-4E63-4F6E-B695-DA9353887058}" srcOrd="2" destOrd="0" presId="urn:microsoft.com/office/officeart/2017/3/layout/DropPinTimeline"/>
    <dgm:cxn modelId="{43FFF637-E522-4F87-9961-98F31150D15B}" type="presParOf" srcId="{6102EDFF-C7D9-423A-8C84-42CB9B38FE20}" destId="{98DB053E-0900-4E8F-A6C2-6DE95894EC72}" srcOrd="3" destOrd="0" presId="urn:microsoft.com/office/officeart/2017/3/layout/DropPinTimeline"/>
    <dgm:cxn modelId="{436D3531-FA36-4ABD-9E2D-1A5A82BFC2A7}" type="presParOf" srcId="{6102EDFF-C7D9-423A-8C84-42CB9B38FE20}" destId="{0846DE66-43E3-4B4F-A22A-7F6A14870E9E}" srcOrd="4" destOrd="0" presId="urn:microsoft.com/office/officeart/2017/3/layout/DropPinTimeline"/>
    <dgm:cxn modelId="{C536AAAB-36A9-4646-AC17-137B5E3BB733}" type="presParOf" srcId="{6102EDFF-C7D9-423A-8C84-42CB9B38FE20}" destId="{1E8A2856-FD2B-4AEC-869F-7AEF9B56D3C7}" srcOrd="5" destOrd="0" presId="urn:microsoft.com/office/officeart/2017/3/layout/DropPinTimeline"/>
    <dgm:cxn modelId="{05B5AB4D-7613-4BD8-8E68-4CA804516212}" type="presParOf" srcId="{D181FBB0-3A33-4ACC-91A7-907E11A3E494}" destId="{DD09194D-5195-4BA5-8518-96B4ADF061D7}" srcOrd="11" destOrd="0" presId="urn:microsoft.com/office/officeart/2017/3/layout/DropPinTimeline"/>
    <dgm:cxn modelId="{DE74062E-00F6-43E8-B6FF-4A705A50ECBE}" type="presParOf" srcId="{D181FBB0-3A33-4ACC-91A7-907E11A3E494}" destId="{46D9FA92-8602-4FE2-BECC-7DF248D258A0}" srcOrd="12" destOrd="0" presId="urn:microsoft.com/office/officeart/2017/3/layout/DropPinTimeline"/>
    <dgm:cxn modelId="{D1C89AB9-803B-418D-99EA-D0D2C117F9D5}" type="presParOf" srcId="{46D9FA92-8602-4FE2-BECC-7DF248D258A0}" destId="{75238E51-4955-4486-8C3D-D252AFF62BAC}" srcOrd="0" destOrd="0" presId="urn:microsoft.com/office/officeart/2017/3/layout/DropPinTimeline"/>
    <dgm:cxn modelId="{7FCF372C-A18A-4D5C-B691-1763CB1C0822}" type="presParOf" srcId="{46D9FA92-8602-4FE2-BECC-7DF248D258A0}" destId="{FE000BDE-0E65-4D9B-93F6-F8BFD5C3EBB5}" srcOrd="1" destOrd="0" presId="urn:microsoft.com/office/officeart/2017/3/layout/DropPinTimeline"/>
    <dgm:cxn modelId="{280694B4-CEFD-44DD-8597-4230CC7168F5}" type="presParOf" srcId="{FE000BDE-0E65-4D9B-93F6-F8BFD5C3EBB5}" destId="{FD1F6465-6407-4C6D-B86B-C5FA2DD37703}" srcOrd="0" destOrd="0" presId="urn:microsoft.com/office/officeart/2017/3/layout/DropPinTimeline"/>
    <dgm:cxn modelId="{450377DB-F968-4517-8D01-D2D6DA934F56}" type="presParOf" srcId="{FE000BDE-0E65-4D9B-93F6-F8BFD5C3EBB5}" destId="{D805B1CC-912C-401C-94DC-F9ABD6460D66}" srcOrd="1" destOrd="0" presId="urn:microsoft.com/office/officeart/2017/3/layout/DropPinTimeline"/>
    <dgm:cxn modelId="{D9A4436A-FA6C-43F7-B435-F87657583A44}" type="presParOf" srcId="{46D9FA92-8602-4FE2-BECC-7DF248D258A0}" destId="{92ADB96B-0A60-422F-B2C6-EB15FC61F206}" srcOrd="2" destOrd="0" presId="urn:microsoft.com/office/officeart/2017/3/layout/DropPinTimeline"/>
    <dgm:cxn modelId="{D72C30FF-3C2A-4DE7-8CBF-BB00C49AF62E}" type="presParOf" srcId="{46D9FA92-8602-4FE2-BECC-7DF248D258A0}" destId="{141FDBBD-8936-4715-A535-D0BE591220D8}" srcOrd="3" destOrd="0" presId="urn:microsoft.com/office/officeart/2017/3/layout/DropPinTimeline"/>
    <dgm:cxn modelId="{6FEC1898-AFE1-4801-9C16-41C9888112FC}" type="presParOf" srcId="{46D9FA92-8602-4FE2-BECC-7DF248D258A0}" destId="{7B951388-7D64-452A-AF47-070180FB8BE3}" srcOrd="4" destOrd="0" presId="urn:microsoft.com/office/officeart/2017/3/layout/DropPinTimeline"/>
    <dgm:cxn modelId="{FB813329-83E9-4BBF-8F83-166C0AF8553B}" type="presParOf" srcId="{46D9FA92-8602-4FE2-BECC-7DF248D258A0}" destId="{5AA82BB0-DDB7-4440-B201-85421918A69D}" srcOrd="5" destOrd="0" presId="urn:microsoft.com/office/officeart/2017/3/layout/DropPinTimeline"/>
    <dgm:cxn modelId="{FE80D2C4-3D12-4A3C-8B8D-1CD4AE630B49}" type="presParOf" srcId="{D181FBB0-3A33-4ACC-91A7-907E11A3E494}" destId="{9EF588B1-A772-4A96-AC09-14567AB6EA75}" srcOrd="13" destOrd="0" presId="urn:microsoft.com/office/officeart/2017/3/layout/DropPinTimeline"/>
    <dgm:cxn modelId="{166040CC-93E7-45B9-B881-C2C6F4DDC44A}" type="presParOf" srcId="{D181FBB0-3A33-4ACC-91A7-907E11A3E494}" destId="{9C6D291E-3356-4E5B-A286-56119CC1D8B0}" srcOrd="14" destOrd="0" presId="urn:microsoft.com/office/officeart/2017/3/layout/DropPinTimeline"/>
    <dgm:cxn modelId="{999506EE-3719-45D8-967E-F397C148FF32}" type="presParOf" srcId="{9C6D291E-3356-4E5B-A286-56119CC1D8B0}" destId="{0D2BA955-2D88-4BB0-B2ED-287C55D5485B}" srcOrd="0" destOrd="0" presId="urn:microsoft.com/office/officeart/2017/3/layout/DropPinTimeline"/>
    <dgm:cxn modelId="{C1309EF7-4F4A-4C00-8752-F090FDBCAB62}" type="presParOf" srcId="{9C6D291E-3356-4E5B-A286-56119CC1D8B0}" destId="{CC2BD1CC-CAF4-4FA1-89BA-0601128219CF}" srcOrd="1" destOrd="0" presId="urn:microsoft.com/office/officeart/2017/3/layout/DropPinTimeline"/>
    <dgm:cxn modelId="{BD45261A-C32E-4271-8A34-1533B8F17BEB}" type="presParOf" srcId="{CC2BD1CC-CAF4-4FA1-89BA-0601128219CF}" destId="{912B6368-5334-409D-B9C2-34266F1D3F83}" srcOrd="0" destOrd="0" presId="urn:microsoft.com/office/officeart/2017/3/layout/DropPinTimeline"/>
    <dgm:cxn modelId="{8FF06187-3F59-4F0D-9C4A-77C058713D80}" type="presParOf" srcId="{CC2BD1CC-CAF4-4FA1-89BA-0601128219CF}" destId="{1B8A5994-6B58-46C2-95BE-1B398CAE6CF1}" srcOrd="1" destOrd="0" presId="urn:microsoft.com/office/officeart/2017/3/layout/DropPinTimeline"/>
    <dgm:cxn modelId="{2D021A73-D6FE-41A3-9747-1945B6E142E2}" type="presParOf" srcId="{9C6D291E-3356-4E5B-A286-56119CC1D8B0}" destId="{81C9E238-E8E9-4500-BFDB-8F5DE29AF21B}" srcOrd="2" destOrd="0" presId="urn:microsoft.com/office/officeart/2017/3/layout/DropPinTimeline"/>
    <dgm:cxn modelId="{E78B5734-0880-4D68-B324-70119760B3F7}" type="presParOf" srcId="{9C6D291E-3356-4E5B-A286-56119CC1D8B0}" destId="{B1FC63D1-A542-453E-B4ED-D9DE9892D4E2}" srcOrd="3" destOrd="0" presId="urn:microsoft.com/office/officeart/2017/3/layout/DropPinTimeline"/>
    <dgm:cxn modelId="{1D0C2EAE-310D-41BB-A95B-E2DE220073F1}" type="presParOf" srcId="{9C6D291E-3356-4E5B-A286-56119CC1D8B0}" destId="{7D416906-5D80-4674-A4DE-76F9F6CB0B46}" srcOrd="4" destOrd="0" presId="urn:microsoft.com/office/officeart/2017/3/layout/DropPinTimeline"/>
    <dgm:cxn modelId="{266B893F-F6ED-4BCF-BA9A-7F4EAB5DACFF}" type="presParOf" srcId="{9C6D291E-3356-4E5B-A286-56119CC1D8B0}" destId="{2DF3946D-0299-4268-AC18-F85DE5DC79D6}" srcOrd="5" destOrd="0" presId="urn:microsoft.com/office/officeart/2017/3/layout/DropPi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D08AD-76C1-4871-B50B-4B8829585F62}" type="doc">
      <dgm:prSet loTypeId="urn:microsoft.com/office/officeart/2005/8/layout/venn1" loCatId="relationship" qsTypeId="urn:microsoft.com/office/officeart/2005/8/quickstyle/simple1" qsCatId="simple" csTypeId="urn:microsoft.com/office/officeart/2005/8/colors/colorful4" csCatId="colorful" phldr="1"/>
      <dgm:spPr/>
    </dgm:pt>
    <dgm:pt modelId="{A4826D42-88D1-4752-B379-A37BAEC729E0}">
      <dgm:prSet phldrT="[Text]"/>
      <dgm:spPr/>
      <dgm:t>
        <a:bodyPr/>
        <a:lstStyle/>
        <a:p>
          <a:pPr>
            <a:spcBef>
              <a:spcPct val="0"/>
            </a:spcBef>
            <a:spcAft>
              <a:spcPct val="35000"/>
            </a:spcAft>
          </a:pPr>
          <a:r>
            <a:rPr lang="en-US" noProof="0" dirty="0"/>
            <a:t>Right to life and physical integrity (art. 6 ICCPR)</a:t>
          </a:r>
        </a:p>
        <a:p>
          <a:pPr>
            <a:spcBef>
              <a:spcPct val="0"/>
            </a:spcBef>
            <a:spcAft>
              <a:spcPct val="35000"/>
            </a:spcAft>
          </a:pPr>
          <a:r>
            <a:rPr lang="en-US" noProof="0" dirty="0"/>
            <a:t>Right to liberty (art. 9 ICCPR)</a:t>
          </a:r>
        </a:p>
        <a:p>
          <a:pPr>
            <a:spcBef>
              <a:spcPct val="0"/>
            </a:spcBef>
            <a:spcAft>
              <a:spcPct val="35000"/>
            </a:spcAft>
          </a:pPr>
          <a:r>
            <a:rPr lang="en-US" noProof="0" dirty="0"/>
            <a:t>Right to freedom of movement (art. 12 ICCPR)</a:t>
          </a:r>
        </a:p>
        <a:p>
          <a:pPr>
            <a:spcBef>
              <a:spcPts val="1200"/>
            </a:spcBef>
            <a:spcAft>
              <a:spcPct val="35000"/>
            </a:spcAft>
          </a:pPr>
          <a:r>
            <a:rPr lang="en-US" noProof="0" dirty="0"/>
            <a:t>Right to property (salaries, transfer of gains) </a:t>
          </a:r>
        </a:p>
        <a:p>
          <a:pPr>
            <a:spcBef>
              <a:spcPts val="1200"/>
            </a:spcBef>
            <a:spcAft>
              <a:spcPct val="35000"/>
            </a:spcAft>
          </a:pPr>
          <a:r>
            <a:rPr lang="en-US" noProof="0" dirty="0"/>
            <a:t>Right to respect for private and family life (art. 17 ICCPR)</a:t>
          </a:r>
        </a:p>
        <a:p>
          <a:pPr>
            <a:spcBef>
              <a:spcPct val="0"/>
            </a:spcBef>
            <a:spcAft>
              <a:spcPct val="35000"/>
            </a:spcAft>
          </a:pPr>
          <a:r>
            <a:rPr lang="en-US" noProof="0" dirty="0"/>
            <a:t>Access to courts (art. 18 ICRMW)</a:t>
          </a:r>
        </a:p>
        <a:p>
          <a:pPr>
            <a:spcBef>
              <a:spcPct val="0"/>
            </a:spcBef>
            <a:spcAft>
              <a:spcPct val="35000"/>
            </a:spcAft>
          </a:pPr>
          <a:r>
            <a:rPr lang="en-US" noProof="0" dirty="0"/>
            <a:t>Right to consular protection and assistance (art. 23)</a:t>
          </a:r>
        </a:p>
      </dgm:t>
    </dgm:pt>
    <dgm:pt modelId="{67657A31-95E0-4708-B2D9-2F58AD45257B}" type="parTrans" cxnId="{8ED12E27-8509-46A9-9EB6-D8D96BB32E2E}">
      <dgm:prSet/>
      <dgm:spPr/>
      <dgm:t>
        <a:bodyPr/>
        <a:lstStyle/>
        <a:p>
          <a:endParaRPr lang="en-US"/>
        </a:p>
      </dgm:t>
    </dgm:pt>
    <dgm:pt modelId="{69685BB8-DCAC-45AD-9AEA-0182B8459A1F}" type="sibTrans" cxnId="{8ED12E27-8509-46A9-9EB6-D8D96BB32E2E}">
      <dgm:prSet/>
      <dgm:spPr/>
      <dgm:t>
        <a:bodyPr/>
        <a:lstStyle/>
        <a:p>
          <a:endParaRPr lang="en-US"/>
        </a:p>
      </dgm:t>
    </dgm:pt>
    <dgm:pt modelId="{2FEDAB71-D4E0-4B10-85EC-AD8EC9959977}">
      <dgm:prSet phldrT="[Text]"/>
      <dgm:spPr/>
      <dgm:t>
        <a:bodyPr/>
        <a:lstStyle/>
        <a:p>
          <a:pPr defTabSz="844550">
            <a:lnSpc>
              <a:spcPct val="90000"/>
            </a:lnSpc>
            <a:spcBef>
              <a:spcPct val="0"/>
            </a:spcBef>
            <a:spcAft>
              <a:spcPct val="35000"/>
            </a:spcAft>
          </a:pPr>
          <a:r>
            <a:rPr lang="en-US" noProof="0" dirty="0"/>
            <a:t>Right to health (art.12 ICESCR)</a:t>
          </a:r>
        </a:p>
        <a:p>
          <a:pPr defTabSz="844550">
            <a:lnSpc>
              <a:spcPct val="90000"/>
            </a:lnSpc>
            <a:spcBef>
              <a:spcPct val="0"/>
            </a:spcBef>
            <a:spcAft>
              <a:spcPct val="35000"/>
            </a:spcAft>
          </a:pPr>
          <a:r>
            <a:rPr lang="en-US" noProof="0" dirty="0"/>
            <a:t>Right to an adequate standard of living (art. 12 ICESCR)</a:t>
          </a:r>
        </a:p>
        <a:p>
          <a:pPr defTabSz="844550">
            <a:lnSpc>
              <a:spcPct val="90000"/>
            </a:lnSpc>
            <a:spcBef>
              <a:spcPct val="0"/>
            </a:spcBef>
            <a:spcAft>
              <a:spcPct val="35000"/>
            </a:spcAft>
          </a:pPr>
          <a:r>
            <a:rPr lang="en-US" noProof="0" dirty="0"/>
            <a:t>Right to education (art. 13 ICESCR) </a:t>
          </a:r>
        </a:p>
        <a:p>
          <a:pPr defTabSz="844550">
            <a:lnSpc>
              <a:spcPct val="90000"/>
            </a:lnSpc>
            <a:spcBef>
              <a:spcPct val="0"/>
            </a:spcBef>
            <a:spcAft>
              <a:spcPct val="35000"/>
            </a:spcAft>
          </a:pPr>
          <a:r>
            <a:rPr lang="en-US" noProof="0" dirty="0"/>
            <a:t>Right to social security (Arts. 9 et 10 ICESCR) </a:t>
          </a:r>
        </a:p>
        <a:p>
          <a:pPr marL="0" marR="0" indent="0" defTabSz="844550" eaLnBrk="1" fontAlgn="auto" latinLnBrk="0" hangingPunct="1">
            <a:lnSpc>
              <a:spcPct val="90000"/>
            </a:lnSpc>
            <a:spcBef>
              <a:spcPct val="0"/>
            </a:spcBef>
            <a:spcAft>
              <a:spcPct val="35000"/>
            </a:spcAft>
            <a:buClrTx/>
            <a:buSzTx/>
            <a:buFontTx/>
            <a:buNone/>
            <a:tabLst/>
            <a:defRPr/>
          </a:pPr>
          <a:r>
            <a:rPr lang="en-US" noProof="0" dirty="0" err="1"/>
            <a:t>Labour</a:t>
          </a:r>
          <a:r>
            <a:rPr lang="en-US" noProof="0" dirty="0"/>
            <a:t> rights (art. 25 ICRMW)</a:t>
          </a:r>
        </a:p>
        <a:p>
          <a:pPr defTabSz="844550">
            <a:lnSpc>
              <a:spcPct val="90000"/>
            </a:lnSpc>
            <a:spcBef>
              <a:spcPct val="0"/>
            </a:spcBef>
            <a:spcAft>
              <a:spcPct val="35000"/>
            </a:spcAft>
          </a:pPr>
          <a:r>
            <a:rPr lang="en-US" noProof="0" dirty="0"/>
            <a:t>Respect for cultural identity</a:t>
          </a:r>
        </a:p>
        <a:p>
          <a:pPr defTabSz="844550">
            <a:lnSpc>
              <a:spcPct val="90000"/>
            </a:lnSpc>
            <a:spcBef>
              <a:spcPct val="0"/>
            </a:spcBef>
            <a:spcAft>
              <a:spcPct val="35000"/>
            </a:spcAft>
          </a:pPr>
          <a:r>
            <a:rPr lang="en-US" noProof="0" dirty="0"/>
            <a:t>(art. 31 ICRMW)</a:t>
          </a:r>
        </a:p>
      </dgm:t>
    </dgm:pt>
    <dgm:pt modelId="{B082154D-1353-4758-ABC1-283BD0FF2BA4}" type="parTrans" cxnId="{4A68BAE4-835E-467C-B57E-257C124A8BAD}">
      <dgm:prSet/>
      <dgm:spPr/>
      <dgm:t>
        <a:bodyPr/>
        <a:lstStyle/>
        <a:p>
          <a:endParaRPr lang="en-US"/>
        </a:p>
      </dgm:t>
    </dgm:pt>
    <dgm:pt modelId="{32CC46C3-ACED-41FC-9D19-B3F7FF5BCC19}" type="sibTrans" cxnId="{4A68BAE4-835E-467C-B57E-257C124A8BAD}">
      <dgm:prSet/>
      <dgm:spPr/>
      <dgm:t>
        <a:bodyPr/>
        <a:lstStyle/>
        <a:p>
          <a:endParaRPr lang="en-US"/>
        </a:p>
      </dgm:t>
    </dgm:pt>
    <dgm:pt modelId="{54D4B60A-5CEB-41E7-B564-3824896F834B}" type="pres">
      <dgm:prSet presAssocID="{6DDD08AD-76C1-4871-B50B-4B8829585F62}" presName="compositeShape" presStyleCnt="0">
        <dgm:presLayoutVars>
          <dgm:chMax val="7"/>
          <dgm:dir/>
          <dgm:resizeHandles val="exact"/>
        </dgm:presLayoutVars>
      </dgm:prSet>
      <dgm:spPr/>
    </dgm:pt>
    <dgm:pt modelId="{6E16AED9-01F0-4994-AB09-8D12551C891B}" type="pres">
      <dgm:prSet presAssocID="{A4826D42-88D1-4752-B379-A37BAEC729E0}" presName="circ1" presStyleLbl="vennNode1" presStyleIdx="0" presStyleCnt="2" custScaleX="105496" custScaleY="109463"/>
      <dgm:spPr/>
    </dgm:pt>
    <dgm:pt modelId="{F31659C9-F879-40EF-8B7C-7FF2ECAF557B}" type="pres">
      <dgm:prSet presAssocID="{A4826D42-88D1-4752-B379-A37BAEC729E0}" presName="circ1Tx" presStyleLbl="revTx" presStyleIdx="0" presStyleCnt="0">
        <dgm:presLayoutVars>
          <dgm:chMax val="0"/>
          <dgm:chPref val="0"/>
          <dgm:bulletEnabled val="1"/>
        </dgm:presLayoutVars>
      </dgm:prSet>
      <dgm:spPr/>
    </dgm:pt>
    <dgm:pt modelId="{2CDD35AF-3282-4D45-8EB6-B5D5CCB8D897}" type="pres">
      <dgm:prSet presAssocID="{2FEDAB71-D4E0-4B10-85EC-AD8EC9959977}" presName="circ2" presStyleLbl="vennNode1" presStyleIdx="1" presStyleCnt="2" custScaleX="107574" custScaleY="109463" custLinFactNeighborX="7873" custLinFactNeighborY="209"/>
      <dgm:spPr/>
    </dgm:pt>
    <dgm:pt modelId="{17F53A06-958F-4697-87B0-8FABE8C617E7}" type="pres">
      <dgm:prSet presAssocID="{2FEDAB71-D4E0-4B10-85EC-AD8EC9959977}" presName="circ2Tx" presStyleLbl="revTx" presStyleIdx="0" presStyleCnt="0">
        <dgm:presLayoutVars>
          <dgm:chMax val="0"/>
          <dgm:chPref val="0"/>
          <dgm:bulletEnabled val="1"/>
        </dgm:presLayoutVars>
      </dgm:prSet>
      <dgm:spPr/>
    </dgm:pt>
  </dgm:ptLst>
  <dgm:cxnLst>
    <dgm:cxn modelId="{8ED12E27-8509-46A9-9EB6-D8D96BB32E2E}" srcId="{6DDD08AD-76C1-4871-B50B-4B8829585F62}" destId="{A4826D42-88D1-4752-B379-A37BAEC729E0}" srcOrd="0" destOrd="0" parTransId="{67657A31-95E0-4708-B2D9-2F58AD45257B}" sibTransId="{69685BB8-DCAC-45AD-9AEA-0182B8459A1F}"/>
    <dgm:cxn modelId="{D4DB074F-6F87-4466-9DF3-8CC34E64A048}" type="presOf" srcId="{A4826D42-88D1-4752-B379-A37BAEC729E0}" destId="{F31659C9-F879-40EF-8B7C-7FF2ECAF557B}" srcOrd="1" destOrd="0" presId="urn:microsoft.com/office/officeart/2005/8/layout/venn1"/>
    <dgm:cxn modelId="{E440667F-12DB-43AD-9D7E-B0965DF6479D}" type="presOf" srcId="{6DDD08AD-76C1-4871-B50B-4B8829585F62}" destId="{54D4B60A-5CEB-41E7-B564-3824896F834B}" srcOrd="0" destOrd="0" presId="urn:microsoft.com/office/officeart/2005/8/layout/venn1"/>
    <dgm:cxn modelId="{8CAA03BB-0ADF-40B7-B05E-51440AA43B8D}" type="presOf" srcId="{2FEDAB71-D4E0-4B10-85EC-AD8EC9959977}" destId="{17F53A06-958F-4697-87B0-8FABE8C617E7}" srcOrd="1" destOrd="0" presId="urn:microsoft.com/office/officeart/2005/8/layout/venn1"/>
    <dgm:cxn modelId="{DC21E3CE-AF75-49AA-AE80-E8EDB9DC1CB1}" type="presOf" srcId="{A4826D42-88D1-4752-B379-A37BAEC729E0}" destId="{6E16AED9-01F0-4994-AB09-8D12551C891B}" srcOrd="0" destOrd="0" presId="urn:microsoft.com/office/officeart/2005/8/layout/venn1"/>
    <dgm:cxn modelId="{4A68BAE4-835E-467C-B57E-257C124A8BAD}" srcId="{6DDD08AD-76C1-4871-B50B-4B8829585F62}" destId="{2FEDAB71-D4E0-4B10-85EC-AD8EC9959977}" srcOrd="1" destOrd="0" parTransId="{B082154D-1353-4758-ABC1-283BD0FF2BA4}" sibTransId="{32CC46C3-ACED-41FC-9D19-B3F7FF5BCC19}"/>
    <dgm:cxn modelId="{3C7BE6F4-62DC-44BA-BEFA-E658B2120CDE}" type="presOf" srcId="{2FEDAB71-D4E0-4B10-85EC-AD8EC9959977}" destId="{2CDD35AF-3282-4D45-8EB6-B5D5CCB8D897}" srcOrd="0" destOrd="0" presId="urn:microsoft.com/office/officeart/2005/8/layout/venn1"/>
    <dgm:cxn modelId="{14E8DD41-945E-4700-AF34-E0E053CCED11}" type="presParOf" srcId="{54D4B60A-5CEB-41E7-B564-3824896F834B}" destId="{6E16AED9-01F0-4994-AB09-8D12551C891B}" srcOrd="0" destOrd="0" presId="urn:microsoft.com/office/officeart/2005/8/layout/venn1"/>
    <dgm:cxn modelId="{AE6BAE21-9CA8-4761-A080-F1C27ECA424E}" type="presParOf" srcId="{54D4B60A-5CEB-41E7-B564-3824896F834B}" destId="{F31659C9-F879-40EF-8B7C-7FF2ECAF557B}" srcOrd="1" destOrd="0" presId="urn:microsoft.com/office/officeart/2005/8/layout/venn1"/>
    <dgm:cxn modelId="{E74C2C2F-6121-4383-B776-8F78F8777AEB}" type="presParOf" srcId="{54D4B60A-5CEB-41E7-B564-3824896F834B}" destId="{2CDD35AF-3282-4D45-8EB6-B5D5CCB8D897}" srcOrd="2" destOrd="0" presId="urn:microsoft.com/office/officeart/2005/8/layout/venn1"/>
    <dgm:cxn modelId="{E6BE7309-CE55-4976-BA8E-3D733951C778}" type="presParOf" srcId="{54D4B60A-5CEB-41E7-B564-3824896F834B}" destId="{17F53A06-958F-4697-87B0-8FABE8C617E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B4E42A-FC11-42C2-B35D-4A4379B8F01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1FB9A604-74C0-44EE-AA31-71CEB690F94C}">
      <dgm:prSet phldrT="[Text]"/>
      <dgm:spPr/>
      <dgm:t>
        <a:bodyPr/>
        <a:lstStyle/>
        <a:p>
          <a:r>
            <a:rPr lang="en-US" dirty="0">
              <a:solidFill>
                <a:srgbClr val="002060"/>
              </a:solidFill>
            </a:rPr>
            <a:t>origin</a:t>
          </a:r>
        </a:p>
      </dgm:t>
    </dgm:pt>
    <dgm:pt modelId="{18D60A70-A301-426C-893A-24559A83EA3B}" type="parTrans" cxnId="{4D7D2914-5D65-4737-828B-0A9B00330F50}">
      <dgm:prSet/>
      <dgm:spPr/>
      <dgm:t>
        <a:bodyPr/>
        <a:lstStyle/>
        <a:p>
          <a:endParaRPr lang="en-US"/>
        </a:p>
      </dgm:t>
    </dgm:pt>
    <dgm:pt modelId="{B3461D64-5157-4A0A-B327-36AE1648EA9D}" type="sibTrans" cxnId="{4D7D2914-5D65-4737-828B-0A9B00330F50}">
      <dgm:prSet/>
      <dgm:spPr/>
      <dgm:t>
        <a:bodyPr/>
        <a:lstStyle/>
        <a:p>
          <a:endParaRPr lang="en-US"/>
        </a:p>
      </dgm:t>
    </dgm:pt>
    <dgm:pt modelId="{36C202C1-08F0-4829-84B6-FA49DC3FA68B}">
      <dgm:prSet phldrT="[Text]"/>
      <dgm:spPr/>
      <dgm:t>
        <a:bodyPr/>
        <a:lstStyle/>
        <a:p>
          <a:r>
            <a:rPr lang="en-US" dirty="0">
              <a:solidFill>
                <a:srgbClr val="002060"/>
              </a:solidFill>
            </a:rPr>
            <a:t>journey</a:t>
          </a:r>
        </a:p>
      </dgm:t>
    </dgm:pt>
    <dgm:pt modelId="{50670D5F-279E-41D6-AF85-DAE7FDDCFA9A}" type="parTrans" cxnId="{AC8F5291-CA50-4B52-B854-31B2CE9DE0E2}">
      <dgm:prSet/>
      <dgm:spPr/>
      <dgm:t>
        <a:bodyPr/>
        <a:lstStyle/>
        <a:p>
          <a:endParaRPr lang="en-US"/>
        </a:p>
      </dgm:t>
    </dgm:pt>
    <dgm:pt modelId="{35DF055F-9358-434F-B7CD-C6062A722FAA}" type="sibTrans" cxnId="{AC8F5291-CA50-4B52-B854-31B2CE9DE0E2}">
      <dgm:prSet/>
      <dgm:spPr/>
      <dgm:t>
        <a:bodyPr/>
        <a:lstStyle/>
        <a:p>
          <a:endParaRPr lang="en-US"/>
        </a:p>
      </dgm:t>
    </dgm:pt>
    <dgm:pt modelId="{C100A892-8AF8-4C6E-99A6-90F18BC442AE}">
      <dgm:prSet phldrT="[Text]"/>
      <dgm:spPr/>
      <dgm:t>
        <a:bodyPr/>
        <a:lstStyle/>
        <a:p>
          <a:r>
            <a:rPr lang="en-US" dirty="0">
              <a:solidFill>
                <a:srgbClr val="002060"/>
              </a:solidFill>
            </a:rPr>
            <a:t>destination</a:t>
          </a:r>
        </a:p>
      </dgm:t>
    </dgm:pt>
    <dgm:pt modelId="{1825055A-3779-4D96-8193-26D4C0C0D962}" type="parTrans" cxnId="{2540164A-87E5-4463-A3A3-DE47B5641640}">
      <dgm:prSet/>
      <dgm:spPr/>
      <dgm:t>
        <a:bodyPr/>
        <a:lstStyle/>
        <a:p>
          <a:endParaRPr lang="en-US"/>
        </a:p>
      </dgm:t>
    </dgm:pt>
    <dgm:pt modelId="{5763C6C8-E419-4489-B8BA-C2C566261CFE}" type="sibTrans" cxnId="{2540164A-87E5-4463-A3A3-DE47B5641640}">
      <dgm:prSet/>
      <dgm:spPr/>
      <dgm:t>
        <a:bodyPr/>
        <a:lstStyle/>
        <a:p>
          <a:endParaRPr lang="en-US"/>
        </a:p>
      </dgm:t>
    </dgm:pt>
    <dgm:pt modelId="{8A9547AE-AC28-4814-BDFF-0FB7ACD37332}" type="pres">
      <dgm:prSet presAssocID="{9DB4E42A-FC11-42C2-B35D-4A4379B8F01D}" presName="Name0" presStyleCnt="0">
        <dgm:presLayoutVars>
          <dgm:chMax val="7"/>
          <dgm:chPref val="7"/>
          <dgm:dir/>
          <dgm:animLvl val="lvl"/>
        </dgm:presLayoutVars>
      </dgm:prSet>
      <dgm:spPr/>
    </dgm:pt>
    <dgm:pt modelId="{75A36BD2-40DA-408C-8B16-5AC77F04938A}" type="pres">
      <dgm:prSet presAssocID="{1FB9A604-74C0-44EE-AA31-71CEB690F94C}" presName="Accent1" presStyleCnt="0"/>
      <dgm:spPr/>
    </dgm:pt>
    <dgm:pt modelId="{684C7FA1-42E7-40C5-9715-AB95CA1AC055}" type="pres">
      <dgm:prSet presAssocID="{1FB9A604-74C0-44EE-AA31-71CEB690F94C}" presName="Accent" presStyleLbl="node1" presStyleIdx="0" presStyleCnt="3"/>
      <dgm:spPr/>
    </dgm:pt>
    <dgm:pt modelId="{510446B7-5BD2-497A-AD6A-BF25DD6AE987}" type="pres">
      <dgm:prSet presAssocID="{1FB9A604-74C0-44EE-AA31-71CEB690F94C}" presName="Parent1" presStyleLbl="revTx" presStyleIdx="0" presStyleCnt="3">
        <dgm:presLayoutVars>
          <dgm:chMax val="1"/>
          <dgm:chPref val="1"/>
          <dgm:bulletEnabled val="1"/>
        </dgm:presLayoutVars>
      </dgm:prSet>
      <dgm:spPr/>
    </dgm:pt>
    <dgm:pt modelId="{CBD84122-3670-47DC-86D5-77E3CE610E34}" type="pres">
      <dgm:prSet presAssocID="{36C202C1-08F0-4829-84B6-FA49DC3FA68B}" presName="Accent2" presStyleCnt="0"/>
      <dgm:spPr/>
    </dgm:pt>
    <dgm:pt modelId="{839BA22B-BFC5-4C73-82BE-47A0CEB94386}" type="pres">
      <dgm:prSet presAssocID="{36C202C1-08F0-4829-84B6-FA49DC3FA68B}" presName="Accent" presStyleLbl="node1" presStyleIdx="1" presStyleCnt="3"/>
      <dgm:spPr/>
    </dgm:pt>
    <dgm:pt modelId="{6B02DFDF-868D-4499-B41A-A162C298B1EF}" type="pres">
      <dgm:prSet presAssocID="{36C202C1-08F0-4829-84B6-FA49DC3FA68B}" presName="Parent2" presStyleLbl="revTx" presStyleIdx="1" presStyleCnt="3">
        <dgm:presLayoutVars>
          <dgm:chMax val="1"/>
          <dgm:chPref val="1"/>
          <dgm:bulletEnabled val="1"/>
        </dgm:presLayoutVars>
      </dgm:prSet>
      <dgm:spPr/>
    </dgm:pt>
    <dgm:pt modelId="{7A3BCA05-4B5A-429A-8A49-C59A056932A3}" type="pres">
      <dgm:prSet presAssocID="{C100A892-8AF8-4C6E-99A6-90F18BC442AE}" presName="Accent3" presStyleCnt="0"/>
      <dgm:spPr/>
    </dgm:pt>
    <dgm:pt modelId="{5ADFE354-38C7-4648-A812-F2959F5D10E2}" type="pres">
      <dgm:prSet presAssocID="{C100A892-8AF8-4C6E-99A6-90F18BC442AE}" presName="Accent" presStyleLbl="node1" presStyleIdx="2" presStyleCnt="3"/>
      <dgm:spPr/>
    </dgm:pt>
    <dgm:pt modelId="{A1DEA106-4FBD-4508-B494-1A9B554FE1A6}" type="pres">
      <dgm:prSet presAssocID="{C100A892-8AF8-4C6E-99A6-90F18BC442AE}" presName="Parent3" presStyleLbl="revTx" presStyleIdx="2" presStyleCnt="3">
        <dgm:presLayoutVars>
          <dgm:chMax val="1"/>
          <dgm:chPref val="1"/>
          <dgm:bulletEnabled val="1"/>
        </dgm:presLayoutVars>
      </dgm:prSet>
      <dgm:spPr/>
    </dgm:pt>
  </dgm:ptLst>
  <dgm:cxnLst>
    <dgm:cxn modelId="{4D7D2914-5D65-4737-828B-0A9B00330F50}" srcId="{9DB4E42A-FC11-42C2-B35D-4A4379B8F01D}" destId="{1FB9A604-74C0-44EE-AA31-71CEB690F94C}" srcOrd="0" destOrd="0" parTransId="{18D60A70-A301-426C-893A-24559A83EA3B}" sibTransId="{B3461D64-5157-4A0A-B327-36AE1648EA9D}"/>
    <dgm:cxn modelId="{15537369-AC12-4B2F-BDF3-BD596BD5F6AF}" type="presOf" srcId="{9DB4E42A-FC11-42C2-B35D-4A4379B8F01D}" destId="{8A9547AE-AC28-4814-BDFF-0FB7ACD37332}" srcOrd="0" destOrd="0" presId="urn:microsoft.com/office/officeart/2009/layout/CircleArrowProcess"/>
    <dgm:cxn modelId="{2540164A-87E5-4463-A3A3-DE47B5641640}" srcId="{9DB4E42A-FC11-42C2-B35D-4A4379B8F01D}" destId="{C100A892-8AF8-4C6E-99A6-90F18BC442AE}" srcOrd="2" destOrd="0" parTransId="{1825055A-3779-4D96-8193-26D4C0C0D962}" sibTransId="{5763C6C8-E419-4489-B8BA-C2C566261CFE}"/>
    <dgm:cxn modelId="{AC8F5291-CA50-4B52-B854-31B2CE9DE0E2}" srcId="{9DB4E42A-FC11-42C2-B35D-4A4379B8F01D}" destId="{36C202C1-08F0-4829-84B6-FA49DC3FA68B}" srcOrd="1" destOrd="0" parTransId="{50670D5F-279E-41D6-AF85-DAE7FDDCFA9A}" sibTransId="{35DF055F-9358-434F-B7CD-C6062A722FAA}"/>
    <dgm:cxn modelId="{11550C9F-F180-42C9-8308-379A74D452A5}" type="presOf" srcId="{C100A892-8AF8-4C6E-99A6-90F18BC442AE}" destId="{A1DEA106-4FBD-4508-B494-1A9B554FE1A6}" srcOrd="0" destOrd="0" presId="urn:microsoft.com/office/officeart/2009/layout/CircleArrowProcess"/>
    <dgm:cxn modelId="{27FCF0AC-30A5-437C-AFF7-7FF6D446D1CA}" type="presOf" srcId="{1FB9A604-74C0-44EE-AA31-71CEB690F94C}" destId="{510446B7-5BD2-497A-AD6A-BF25DD6AE987}" srcOrd="0" destOrd="0" presId="urn:microsoft.com/office/officeart/2009/layout/CircleArrowProcess"/>
    <dgm:cxn modelId="{65839DC3-9693-47F8-9438-C3DCAE60ADBF}" type="presOf" srcId="{36C202C1-08F0-4829-84B6-FA49DC3FA68B}" destId="{6B02DFDF-868D-4499-B41A-A162C298B1EF}" srcOrd="0" destOrd="0" presId="urn:microsoft.com/office/officeart/2009/layout/CircleArrowProcess"/>
    <dgm:cxn modelId="{CCF8AB0A-CC84-4D08-8B4F-FEAC7A550C5F}" type="presParOf" srcId="{8A9547AE-AC28-4814-BDFF-0FB7ACD37332}" destId="{75A36BD2-40DA-408C-8B16-5AC77F04938A}" srcOrd="0" destOrd="0" presId="urn:microsoft.com/office/officeart/2009/layout/CircleArrowProcess"/>
    <dgm:cxn modelId="{A8CC22D4-FB09-4FDF-8385-901BDCDDB568}" type="presParOf" srcId="{75A36BD2-40DA-408C-8B16-5AC77F04938A}" destId="{684C7FA1-42E7-40C5-9715-AB95CA1AC055}" srcOrd="0" destOrd="0" presId="urn:microsoft.com/office/officeart/2009/layout/CircleArrowProcess"/>
    <dgm:cxn modelId="{B9E7A5D4-82DD-4D9F-AD82-DEE2BC7B08E7}" type="presParOf" srcId="{8A9547AE-AC28-4814-BDFF-0FB7ACD37332}" destId="{510446B7-5BD2-497A-AD6A-BF25DD6AE987}" srcOrd="1" destOrd="0" presId="urn:microsoft.com/office/officeart/2009/layout/CircleArrowProcess"/>
    <dgm:cxn modelId="{8A46E993-0193-43DD-827F-508B001381F5}" type="presParOf" srcId="{8A9547AE-AC28-4814-BDFF-0FB7ACD37332}" destId="{CBD84122-3670-47DC-86D5-77E3CE610E34}" srcOrd="2" destOrd="0" presId="urn:microsoft.com/office/officeart/2009/layout/CircleArrowProcess"/>
    <dgm:cxn modelId="{D4A8E442-8409-4F7C-B4F2-693560003095}" type="presParOf" srcId="{CBD84122-3670-47DC-86D5-77E3CE610E34}" destId="{839BA22B-BFC5-4C73-82BE-47A0CEB94386}" srcOrd="0" destOrd="0" presId="urn:microsoft.com/office/officeart/2009/layout/CircleArrowProcess"/>
    <dgm:cxn modelId="{0842B591-251A-425B-9BFD-296ABFF52BA5}" type="presParOf" srcId="{8A9547AE-AC28-4814-BDFF-0FB7ACD37332}" destId="{6B02DFDF-868D-4499-B41A-A162C298B1EF}" srcOrd="3" destOrd="0" presId="urn:microsoft.com/office/officeart/2009/layout/CircleArrowProcess"/>
    <dgm:cxn modelId="{ABE32300-04AF-4808-BBFC-B9EE3A4FC83D}" type="presParOf" srcId="{8A9547AE-AC28-4814-BDFF-0FB7ACD37332}" destId="{7A3BCA05-4B5A-429A-8A49-C59A056932A3}" srcOrd="4" destOrd="0" presId="urn:microsoft.com/office/officeart/2009/layout/CircleArrowProcess"/>
    <dgm:cxn modelId="{10AB4BBA-62A4-437A-94EB-7D10B6A9B80C}" type="presParOf" srcId="{7A3BCA05-4B5A-429A-8A49-C59A056932A3}" destId="{5ADFE354-38C7-4648-A812-F2959F5D10E2}" srcOrd="0" destOrd="0" presId="urn:microsoft.com/office/officeart/2009/layout/CircleArrowProcess"/>
    <dgm:cxn modelId="{0AB9B2E9-AB9C-4DC7-B86B-3EEC5B1E0BB1}" type="presParOf" srcId="{8A9547AE-AC28-4814-BDFF-0FB7ACD37332}" destId="{A1DEA106-4FBD-4508-B494-1A9B554FE1A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76E79-DA19-4A85-8CD0-16B24ADF67AF}">
      <dsp:nvSpPr>
        <dsp:cNvPr id="0" name=""/>
        <dsp:cNvSpPr/>
      </dsp:nvSpPr>
      <dsp:spPr>
        <a:xfrm>
          <a:off x="1241038" y="3622104"/>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NATIONALITY LAW </a:t>
          </a:r>
          <a:endParaRPr lang="en-GB" sz="1400" b="1" kern="1200" dirty="0"/>
        </a:p>
      </dsp:txBody>
      <dsp:txXfrm>
        <a:off x="1464461" y="3813887"/>
        <a:ext cx="995850" cy="854819"/>
      </dsp:txXfrm>
    </dsp:sp>
    <dsp:sp modelId="{A76DEBD4-5C3F-4034-93FF-93D3B99124BB}">
      <dsp:nvSpPr>
        <dsp:cNvPr id="0" name=""/>
        <dsp:cNvSpPr/>
      </dsp:nvSpPr>
      <dsp:spPr>
        <a:xfrm>
          <a:off x="1275684" y="4175983"/>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91422-C706-484E-B4FD-E73395EC305F}">
      <dsp:nvSpPr>
        <dsp:cNvPr id="0" name=""/>
        <dsp:cNvSpPr/>
      </dsp:nvSpPr>
      <dsp:spPr>
        <a:xfrm>
          <a:off x="0" y="2937598"/>
          <a:ext cx="1442696" cy="123838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96FE9-4C97-4C30-9487-6AEE768817F9}">
      <dsp:nvSpPr>
        <dsp:cNvPr id="0" name=""/>
        <dsp:cNvSpPr/>
      </dsp:nvSpPr>
      <dsp:spPr>
        <a:xfrm>
          <a:off x="987856" y="4011646"/>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7264B-31A5-490A-984D-D2FBAB667CB0}">
      <dsp:nvSpPr>
        <dsp:cNvPr id="0" name=""/>
        <dsp:cNvSpPr/>
      </dsp:nvSpPr>
      <dsp:spPr>
        <a:xfrm>
          <a:off x="2482077" y="2933853"/>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LABOUR</a:t>
          </a:r>
          <a:br>
            <a:rPr lang="fr-CH" sz="1400" b="1" kern="1200" dirty="0"/>
          </a:br>
          <a:r>
            <a:rPr lang="fr-CH" sz="1400" b="1" kern="1200" dirty="0"/>
            <a:t>LAW </a:t>
          </a:r>
          <a:endParaRPr lang="en-GB" sz="1400" b="1" kern="1200" dirty="0"/>
        </a:p>
      </dsp:txBody>
      <dsp:txXfrm>
        <a:off x="2705500" y="3125636"/>
        <a:ext cx="995850" cy="854819"/>
      </dsp:txXfrm>
    </dsp:sp>
    <dsp:sp modelId="{E01CBDB9-B2FB-4BB3-9F04-F57706817971}">
      <dsp:nvSpPr>
        <dsp:cNvPr id="0" name=""/>
        <dsp:cNvSpPr/>
      </dsp:nvSpPr>
      <dsp:spPr>
        <a:xfrm>
          <a:off x="3475263" y="4005091"/>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167E9-DBE9-4AAF-AE86-F094CCF24CEE}">
      <dsp:nvSpPr>
        <dsp:cNvPr id="0" name=""/>
        <dsp:cNvSpPr/>
      </dsp:nvSpPr>
      <dsp:spPr>
        <a:xfrm>
          <a:off x="3724004" y="3619763"/>
          <a:ext cx="1442696" cy="123838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5FE720-D9EF-4B0D-BE5C-9076CD614DA8}">
      <dsp:nvSpPr>
        <dsp:cNvPr id="0" name=""/>
        <dsp:cNvSpPr/>
      </dsp:nvSpPr>
      <dsp:spPr>
        <a:xfrm>
          <a:off x="3758650" y="4170833"/>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5A3184-C4E7-4D9A-982E-691D3892FFA4}">
      <dsp:nvSpPr>
        <dsp:cNvPr id="0" name=""/>
        <dsp:cNvSpPr/>
      </dsp:nvSpPr>
      <dsp:spPr>
        <a:xfrm>
          <a:off x="1241038" y="2253092"/>
          <a:ext cx="1442696" cy="1238385"/>
        </a:xfrm>
        <a:prstGeom prst="hexagon">
          <a:avLst>
            <a:gd name="adj" fmla="val 25000"/>
            <a:gd name="vf" fmla="val 115470"/>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HUMAN RIGHTS LAW</a:t>
          </a:r>
          <a:endParaRPr lang="en-GB" sz="1400" b="1" kern="1200" dirty="0"/>
        </a:p>
      </dsp:txBody>
      <dsp:txXfrm>
        <a:off x="1464461" y="2444875"/>
        <a:ext cx="995850" cy="854819"/>
      </dsp:txXfrm>
    </dsp:sp>
    <dsp:sp modelId="{D1F1A702-4186-4FD4-B43F-3E09AE4A4EB4}">
      <dsp:nvSpPr>
        <dsp:cNvPr id="0" name=""/>
        <dsp:cNvSpPr/>
      </dsp:nvSpPr>
      <dsp:spPr>
        <a:xfrm>
          <a:off x="2222676" y="2269947"/>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E4DB50-1D90-4345-81FB-98B4AA0F2388}">
      <dsp:nvSpPr>
        <dsp:cNvPr id="0" name=""/>
        <dsp:cNvSpPr/>
      </dsp:nvSpPr>
      <dsp:spPr>
        <a:xfrm>
          <a:off x="2482077" y="1564372"/>
          <a:ext cx="1442696" cy="123838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BFE64-102B-4B95-AC04-8DA0172EF14D}">
      <dsp:nvSpPr>
        <dsp:cNvPr id="0" name=""/>
        <dsp:cNvSpPr/>
      </dsp:nvSpPr>
      <dsp:spPr>
        <a:xfrm>
          <a:off x="2523830" y="2113101"/>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2C98D-CD37-4242-936A-430A8333D037}">
      <dsp:nvSpPr>
        <dsp:cNvPr id="0" name=""/>
        <dsp:cNvSpPr/>
      </dsp:nvSpPr>
      <dsp:spPr>
        <a:xfrm>
          <a:off x="3724004" y="2250283"/>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LAW OF</a:t>
          </a:r>
          <a:br>
            <a:rPr lang="fr-CH" sz="1400" b="1" kern="1200" dirty="0"/>
          </a:br>
          <a:r>
            <a:rPr lang="fr-CH" sz="1400" b="1" kern="1200" dirty="0"/>
            <a:t>THE SEA</a:t>
          </a:r>
          <a:endParaRPr lang="en-GB" sz="1400" b="1" kern="1200" dirty="0"/>
        </a:p>
      </dsp:txBody>
      <dsp:txXfrm>
        <a:off x="3947427" y="2442066"/>
        <a:ext cx="995850" cy="854819"/>
      </dsp:txXfrm>
    </dsp:sp>
    <dsp:sp modelId="{E0E01227-73FB-4610-B5F5-A620692C6231}">
      <dsp:nvSpPr>
        <dsp:cNvPr id="0" name=""/>
        <dsp:cNvSpPr/>
      </dsp:nvSpPr>
      <dsp:spPr>
        <a:xfrm>
          <a:off x="4971262" y="2799011"/>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AB17D-C948-4E37-AE58-F53F7D6575DC}">
      <dsp:nvSpPr>
        <dsp:cNvPr id="0" name=""/>
        <dsp:cNvSpPr/>
      </dsp:nvSpPr>
      <dsp:spPr>
        <a:xfrm>
          <a:off x="4965043" y="2946494"/>
          <a:ext cx="1442696" cy="123838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B4AB7-8790-43CB-BBD8-6687458F9448}">
      <dsp:nvSpPr>
        <dsp:cNvPr id="0" name=""/>
        <dsp:cNvSpPr/>
      </dsp:nvSpPr>
      <dsp:spPr>
        <a:xfrm>
          <a:off x="5245765" y="2968967"/>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6077BD-EF49-4885-A856-99F5803470FE}">
      <dsp:nvSpPr>
        <dsp:cNvPr id="0" name=""/>
        <dsp:cNvSpPr/>
      </dsp:nvSpPr>
      <dsp:spPr>
        <a:xfrm>
          <a:off x="4965043" y="1577481"/>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CRIMINAL LAW</a:t>
          </a:r>
          <a:endParaRPr lang="en-GB" sz="1400" b="1" kern="1200" dirty="0"/>
        </a:p>
      </dsp:txBody>
      <dsp:txXfrm>
        <a:off x="5188466" y="1769264"/>
        <a:ext cx="995850" cy="854819"/>
      </dsp:txXfrm>
    </dsp:sp>
    <dsp:sp modelId="{A80A3844-F0CB-4D16-99E0-E6CC0A1FCF1E}">
      <dsp:nvSpPr>
        <dsp:cNvPr id="0" name=""/>
        <dsp:cNvSpPr/>
      </dsp:nvSpPr>
      <dsp:spPr>
        <a:xfrm>
          <a:off x="6212300" y="2132765"/>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535C-43A9-4201-ADC5-946489F2BDAA}">
      <dsp:nvSpPr>
        <dsp:cNvPr id="0" name=""/>
        <dsp:cNvSpPr/>
      </dsp:nvSpPr>
      <dsp:spPr>
        <a:xfrm>
          <a:off x="6206082" y="2268542"/>
          <a:ext cx="1442696" cy="123838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DE38C-91C9-4972-9D93-81C51E2F1DA1}">
      <dsp:nvSpPr>
        <dsp:cNvPr id="0" name=""/>
        <dsp:cNvSpPr/>
      </dsp:nvSpPr>
      <dsp:spPr>
        <a:xfrm>
          <a:off x="6493910" y="2296166"/>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6D0E8-0341-4D86-BD82-EF1E636CA1D0}">
      <dsp:nvSpPr>
        <dsp:cNvPr id="0" name=""/>
        <dsp:cNvSpPr/>
      </dsp:nvSpPr>
      <dsp:spPr>
        <a:xfrm>
          <a:off x="6206082" y="3635682"/>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CONSULAR AND DIPLOMATIC LAW</a:t>
          </a:r>
          <a:endParaRPr lang="en-GB" sz="1400" b="1" kern="1200" dirty="0"/>
        </a:p>
      </dsp:txBody>
      <dsp:txXfrm>
        <a:off x="6429505" y="3827465"/>
        <a:ext cx="995850" cy="854819"/>
      </dsp:txXfrm>
    </dsp:sp>
    <dsp:sp modelId="{69DAC8A9-82F4-400E-B174-31A6A5B85AB5}">
      <dsp:nvSpPr>
        <dsp:cNvPr id="0" name=""/>
        <dsp:cNvSpPr/>
      </dsp:nvSpPr>
      <dsp:spPr>
        <a:xfrm>
          <a:off x="6492134" y="4720498"/>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310BEC-DE1A-4596-A965-34491446B5CC}">
      <dsp:nvSpPr>
        <dsp:cNvPr id="0" name=""/>
        <dsp:cNvSpPr/>
      </dsp:nvSpPr>
      <dsp:spPr>
        <a:xfrm>
          <a:off x="4965043" y="4313634"/>
          <a:ext cx="1442696" cy="123838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E5118-863C-4F26-8A76-CE7604352B8A}">
      <dsp:nvSpPr>
        <dsp:cNvPr id="0" name=""/>
        <dsp:cNvSpPr/>
      </dsp:nvSpPr>
      <dsp:spPr>
        <a:xfrm>
          <a:off x="6224737" y="4857212"/>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8B6FD-A39C-4841-8A02-053B74660C6E}">
      <dsp:nvSpPr>
        <dsp:cNvPr id="0" name=""/>
        <dsp:cNvSpPr/>
      </dsp:nvSpPr>
      <dsp:spPr>
        <a:xfrm>
          <a:off x="2481189" y="4306142"/>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fr-CH" sz="1100" b="1" kern="1200" dirty="0"/>
            <a:t>HUMANITARIAN</a:t>
          </a:r>
        </a:p>
        <a:p>
          <a:pPr marL="0" lvl="0" indent="0" algn="ctr" defTabSz="488950">
            <a:lnSpc>
              <a:spcPct val="90000"/>
            </a:lnSpc>
            <a:spcBef>
              <a:spcPct val="0"/>
            </a:spcBef>
            <a:spcAft>
              <a:spcPct val="35000"/>
            </a:spcAft>
            <a:buNone/>
          </a:pPr>
          <a:r>
            <a:rPr lang="fr-CH" sz="1400" b="1" kern="1200" dirty="0"/>
            <a:t>LAW</a:t>
          </a:r>
          <a:endParaRPr lang="en-GB" sz="1400" b="1" kern="1200" dirty="0"/>
        </a:p>
      </dsp:txBody>
      <dsp:txXfrm>
        <a:off x="2704612" y="4497925"/>
        <a:ext cx="995850" cy="854819"/>
      </dsp:txXfrm>
    </dsp:sp>
    <dsp:sp modelId="{D8EC4DEB-EE57-45C9-8F6D-3B16A72BEDF2}">
      <dsp:nvSpPr>
        <dsp:cNvPr id="0" name=""/>
        <dsp:cNvSpPr/>
      </dsp:nvSpPr>
      <dsp:spPr>
        <a:xfrm>
          <a:off x="2522942" y="4854871"/>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A312A-FEA6-4069-838B-0C4C63717D3A}">
      <dsp:nvSpPr>
        <dsp:cNvPr id="0" name=""/>
        <dsp:cNvSpPr/>
      </dsp:nvSpPr>
      <dsp:spPr>
        <a:xfrm>
          <a:off x="1240150" y="4994394"/>
          <a:ext cx="1442696" cy="1238385"/>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25000" b="-25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248791-9612-4672-B27F-F4DFAB7DD910}">
      <dsp:nvSpPr>
        <dsp:cNvPr id="0" name=""/>
        <dsp:cNvSpPr/>
      </dsp:nvSpPr>
      <dsp:spPr>
        <a:xfrm>
          <a:off x="2221788" y="5011718"/>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9C2300-1732-4C8C-8D2E-A8B1E5961C47}">
      <dsp:nvSpPr>
        <dsp:cNvPr id="0" name=""/>
        <dsp:cNvSpPr/>
      </dsp:nvSpPr>
      <dsp:spPr>
        <a:xfrm>
          <a:off x="7440902" y="4329552"/>
          <a:ext cx="1442696" cy="1238385"/>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fr-CH" sz="1400" b="1" kern="1200" dirty="0"/>
            <a:t>REFUGEE LAW</a:t>
          </a:r>
          <a:endParaRPr lang="en-GB" sz="1400" b="1" kern="1200" dirty="0"/>
        </a:p>
      </dsp:txBody>
      <dsp:txXfrm>
        <a:off x="7664325" y="4521335"/>
        <a:ext cx="995850" cy="854819"/>
      </dsp:txXfrm>
    </dsp:sp>
    <dsp:sp modelId="{5B4792DC-3388-4E12-898F-75D15E3EA853}">
      <dsp:nvSpPr>
        <dsp:cNvPr id="0" name=""/>
        <dsp:cNvSpPr/>
      </dsp:nvSpPr>
      <dsp:spPr>
        <a:xfrm>
          <a:off x="7726954" y="5414368"/>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90AD3B-3520-4A5B-81D3-3B7C1632A124}">
      <dsp:nvSpPr>
        <dsp:cNvPr id="0" name=""/>
        <dsp:cNvSpPr/>
      </dsp:nvSpPr>
      <dsp:spPr>
        <a:xfrm>
          <a:off x="6199863" y="5007972"/>
          <a:ext cx="1442696" cy="1238385"/>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22000" b="-22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7A5B8-4668-4D8A-A34A-45B7355801BA}">
      <dsp:nvSpPr>
        <dsp:cNvPr id="0" name=""/>
        <dsp:cNvSpPr/>
      </dsp:nvSpPr>
      <dsp:spPr>
        <a:xfrm>
          <a:off x="7459558" y="5551551"/>
          <a:ext cx="167900" cy="145141"/>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CDFF5-3D1A-4A2F-B9B2-EB90FD65EDBA}">
      <dsp:nvSpPr>
        <dsp:cNvPr id="0" name=""/>
        <dsp:cNvSpPr/>
      </dsp:nvSpPr>
      <dsp:spPr>
        <a:xfrm>
          <a:off x="0" y="2749463"/>
          <a:ext cx="9142393" cy="0"/>
        </a:xfrm>
        <a:prstGeom prst="line">
          <a:avLst/>
        </a:prstGeom>
        <a:solidFill>
          <a:schemeClr val="lt1">
            <a:alpha val="90000"/>
            <a:hueOff val="0"/>
            <a:satOff val="0"/>
            <a:lumOff val="0"/>
            <a:alphaOff val="0"/>
          </a:schemeClr>
        </a:solidFill>
        <a:ln w="19050" cap="flat" cmpd="sng" algn="ctr">
          <a:solidFill>
            <a:srgbClr val="0061AA"/>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BF94597-B6B0-4BBD-A9DC-18A207A86BDD}">
      <dsp:nvSpPr>
        <dsp:cNvPr id="0" name=""/>
        <dsp:cNvSpPr/>
      </dsp:nvSpPr>
      <dsp:spPr>
        <a:xfrm rot="8100000">
          <a:off x="77277" y="653741"/>
          <a:ext cx="364189" cy="364189"/>
        </a:xfrm>
        <a:prstGeom prst="teardrop">
          <a:avLst>
            <a:gd name="adj" fmla="val 115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B1FCF2-DABA-4C13-8478-DED356E8F92E}">
      <dsp:nvSpPr>
        <dsp:cNvPr id="0" name=""/>
        <dsp:cNvSpPr/>
      </dsp:nvSpPr>
      <dsp:spPr>
        <a:xfrm>
          <a:off x="117735" y="694200"/>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E742863-8044-4A8E-AAFA-E37BCEE9D0EA}">
      <dsp:nvSpPr>
        <dsp:cNvPr id="0" name=""/>
        <dsp:cNvSpPr/>
      </dsp:nvSpPr>
      <dsp:spPr>
        <a:xfrm>
          <a:off x="516893" y="1121780"/>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t>Universal Declaration of Human Rights</a:t>
          </a:r>
        </a:p>
      </dsp:txBody>
      <dsp:txXfrm>
        <a:off x="516893" y="1121780"/>
        <a:ext cx="1524709" cy="1627682"/>
      </dsp:txXfrm>
    </dsp:sp>
    <dsp:sp modelId="{49F55C7C-531E-43DB-8B57-D8A4399E88BC}">
      <dsp:nvSpPr>
        <dsp:cNvPr id="0" name=""/>
        <dsp:cNvSpPr/>
      </dsp:nvSpPr>
      <dsp:spPr>
        <a:xfrm>
          <a:off x="516893" y="549892"/>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1948</a:t>
          </a:r>
        </a:p>
      </dsp:txBody>
      <dsp:txXfrm>
        <a:off x="516893" y="549892"/>
        <a:ext cx="1524709" cy="571888"/>
      </dsp:txXfrm>
    </dsp:sp>
    <dsp:sp modelId="{87DABCF0-9368-4ACF-8A9F-7246C661D436}">
      <dsp:nvSpPr>
        <dsp:cNvPr id="0" name=""/>
        <dsp:cNvSpPr/>
      </dsp:nvSpPr>
      <dsp:spPr>
        <a:xfrm>
          <a:off x="259372" y="1121780"/>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77984B27-534F-422C-B5C8-E462ACF869F5}">
      <dsp:nvSpPr>
        <dsp:cNvPr id="0" name=""/>
        <dsp:cNvSpPr/>
      </dsp:nvSpPr>
      <dsp:spPr>
        <a:xfrm>
          <a:off x="241441"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89C04-046A-4988-A9C8-DFF297F78820}">
      <dsp:nvSpPr>
        <dsp:cNvPr id="0" name=""/>
        <dsp:cNvSpPr/>
      </dsp:nvSpPr>
      <dsp:spPr>
        <a:xfrm rot="18900000">
          <a:off x="1091411" y="4480994"/>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A7863-F7AF-40C4-9AEA-F1728E4BFFAB}">
      <dsp:nvSpPr>
        <dsp:cNvPr id="0" name=""/>
        <dsp:cNvSpPr/>
      </dsp:nvSpPr>
      <dsp:spPr>
        <a:xfrm>
          <a:off x="1131869" y="4521452"/>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A3569A-6D6E-41B7-AC3A-20F47A3B32B2}">
      <dsp:nvSpPr>
        <dsp:cNvPr id="0" name=""/>
        <dsp:cNvSpPr/>
      </dsp:nvSpPr>
      <dsp:spPr>
        <a:xfrm>
          <a:off x="1531027" y="2749463"/>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International Convention on the Elimination of All Forms of Racial Discrimination </a:t>
          </a:r>
          <a:r>
            <a:rPr lang="en-US" sz="1400" b="1" kern="1200" dirty="0"/>
            <a:t>(CERD)</a:t>
          </a:r>
        </a:p>
      </dsp:txBody>
      <dsp:txXfrm>
        <a:off x="1531027" y="2749463"/>
        <a:ext cx="1524709" cy="1627682"/>
      </dsp:txXfrm>
    </dsp:sp>
    <dsp:sp modelId="{BAEC5BF2-6EEE-4DCA-9494-0DC2441E0408}">
      <dsp:nvSpPr>
        <dsp:cNvPr id="0" name=""/>
        <dsp:cNvSpPr/>
      </dsp:nvSpPr>
      <dsp:spPr>
        <a:xfrm>
          <a:off x="1531027" y="4377145"/>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1965</a:t>
          </a:r>
        </a:p>
      </dsp:txBody>
      <dsp:txXfrm>
        <a:off x="1531027" y="4377145"/>
        <a:ext cx="1524709" cy="571888"/>
      </dsp:txXfrm>
    </dsp:sp>
    <dsp:sp modelId="{5C833695-EB47-4C10-82AA-902FA1CA427B}">
      <dsp:nvSpPr>
        <dsp:cNvPr id="0" name=""/>
        <dsp:cNvSpPr/>
      </dsp:nvSpPr>
      <dsp:spPr>
        <a:xfrm>
          <a:off x="1273506" y="2749463"/>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DD06208F-9E2F-49A3-9A37-A26F66102D9F}">
      <dsp:nvSpPr>
        <dsp:cNvPr id="0" name=""/>
        <dsp:cNvSpPr/>
      </dsp:nvSpPr>
      <dsp:spPr>
        <a:xfrm>
          <a:off x="1255575"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493D8-3802-45AC-852E-A9CEE643CC33}">
      <dsp:nvSpPr>
        <dsp:cNvPr id="0" name=""/>
        <dsp:cNvSpPr/>
      </dsp:nvSpPr>
      <dsp:spPr>
        <a:xfrm rot="8100000">
          <a:off x="2105545" y="688192"/>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ADCF89-9246-438F-B9F6-AEF27AD9169D}">
      <dsp:nvSpPr>
        <dsp:cNvPr id="0" name=""/>
        <dsp:cNvSpPr/>
      </dsp:nvSpPr>
      <dsp:spPr>
        <a:xfrm>
          <a:off x="2146003" y="728650"/>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C22FC1D-BEFE-47C4-8AC0-08AA21E7C1BE}">
      <dsp:nvSpPr>
        <dsp:cNvPr id="0" name=""/>
        <dsp:cNvSpPr/>
      </dsp:nvSpPr>
      <dsp:spPr>
        <a:xfrm>
          <a:off x="2545161" y="444686"/>
          <a:ext cx="1524709" cy="2019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International Covenant on Civil and Political Rights + </a:t>
          </a:r>
          <a:r>
            <a:rPr lang="en-US" sz="1400" b="1" kern="1200" dirty="0"/>
            <a:t>2 OPs (HRC) </a:t>
          </a:r>
        </a:p>
        <a:p>
          <a:pPr marL="0" lvl="0" indent="0" algn="l" defTabSz="622300">
            <a:lnSpc>
              <a:spcPct val="90000"/>
            </a:lnSpc>
            <a:spcBef>
              <a:spcPct val="0"/>
            </a:spcBef>
            <a:spcAft>
              <a:spcPct val="35000"/>
            </a:spcAft>
            <a:buNone/>
          </a:pPr>
          <a:r>
            <a:rPr lang="en-US" sz="1400" kern="1200" dirty="0"/>
            <a:t>International Covenant on Economic, Social and Cultural Rights </a:t>
          </a:r>
          <a:r>
            <a:rPr lang="en-US" sz="1400" b="1" kern="1200" dirty="0"/>
            <a:t>OP (CESCR)</a:t>
          </a:r>
        </a:p>
      </dsp:txBody>
      <dsp:txXfrm>
        <a:off x="2545161" y="444686"/>
        <a:ext cx="1524709" cy="2019888"/>
      </dsp:txXfrm>
    </dsp:sp>
    <dsp:sp modelId="{DF58732A-6881-4657-B2D7-FA1AB356C4D0}">
      <dsp:nvSpPr>
        <dsp:cNvPr id="0" name=""/>
        <dsp:cNvSpPr/>
      </dsp:nvSpPr>
      <dsp:spPr>
        <a:xfrm>
          <a:off x="2545161" y="0"/>
          <a:ext cx="1524709" cy="70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1966 (2)</a:t>
          </a:r>
        </a:p>
      </dsp:txBody>
      <dsp:txXfrm>
        <a:off x="2545161" y="0"/>
        <a:ext cx="1524709" cy="709690"/>
      </dsp:txXfrm>
    </dsp:sp>
    <dsp:sp modelId="{DAF9B3D4-3A63-4E87-88CC-FED731290431}">
      <dsp:nvSpPr>
        <dsp:cNvPr id="0" name=""/>
        <dsp:cNvSpPr/>
      </dsp:nvSpPr>
      <dsp:spPr>
        <a:xfrm>
          <a:off x="2287640" y="1156231"/>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1E251AA2-C033-43BA-B808-636AA941DC70}">
      <dsp:nvSpPr>
        <dsp:cNvPr id="0" name=""/>
        <dsp:cNvSpPr/>
      </dsp:nvSpPr>
      <dsp:spPr>
        <a:xfrm>
          <a:off x="2269709" y="273244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40DDB-7937-42FB-AA9C-6B6EAD94B0EA}">
      <dsp:nvSpPr>
        <dsp:cNvPr id="0" name=""/>
        <dsp:cNvSpPr/>
      </dsp:nvSpPr>
      <dsp:spPr>
        <a:xfrm rot="18900000">
          <a:off x="3119679" y="4480994"/>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5D06CD-CF74-43CE-B3BF-EF437918568B}">
      <dsp:nvSpPr>
        <dsp:cNvPr id="0" name=""/>
        <dsp:cNvSpPr/>
      </dsp:nvSpPr>
      <dsp:spPr>
        <a:xfrm>
          <a:off x="3160138" y="4521452"/>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32FA0F-4248-4DD2-9418-34BDB6831479}">
      <dsp:nvSpPr>
        <dsp:cNvPr id="0" name=""/>
        <dsp:cNvSpPr/>
      </dsp:nvSpPr>
      <dsp:spPr>
        <a:xfrm>
          <a:off x="3559295" y="2749463"/>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Convention on the Elimination of All Forms of Discrimination against Women</a:t>
          </a:r>
        </a:p>
        <a:p>
          <a:pPr marL="0" lvl="0" indent="0" algn="l" defTabSz="622300">
            <a:lnSpc>
              <a:spcPct val="90000"/>
            </a:lnSpc>
            <a:spcBef>
              <a:spcPct val="0"/>
            </a:spcBef>
            <a:spcAft>
              <a:spcPct val="35000"/>
            </a:spcAft>
            <a:buNone/>
          </a:pPr>
          <a:r>
            <a:rPr lang="en-US" sz="1400" b="1" kern="1200" dirty="0"/>
            <a:t>OP (CEDAW)</a:t>
          </a:r>
        </a:p>
      </dsp:txBody>
      <dsp:txXfrm>
        <a:off x="3559295" y="2749463"/>
        <a:ext cx="1524709" cy="1627682"/>
      </dsp:txXfrm>
    </dsp:sp>
    <dsp:sp modelId="{B9A45FD3-5F36-458E-A402-689EB6CB6CAF}">
      <dsp:nvSpPr>
        <dsp:cNvPr id="0" name=""/>
        <dsp:cNvSpPr/>
      </dsp:nvSpPr>
      <dsp:spPr>
        <a:xfrm>
          <a:off x="3559295" y="4377145"/>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1979</a:t>
          </a:r>
        </a:p>
      </dsp:txBody>
      <dsp:txXfrm>
        <a:off x="3559295" y="4377145"/>
        <a:ext cx="1524709" cy="571888"/>
      </dsp:txXfrm>
    </dsp:sp>
    <dsp:sp modelId="{EDD11096-29A1-492E-9C5E-7EFED9A3FD33}">
      <dsp:nvSpPr>
        <dsp:cNvPr id="0" name=""/>
        <dsp:cNvSpPr/>
      </dsp:nvSpPr>
      <dsp:spPr>
        <a:xfrm>
          <a:off x="3301774" y="2749463"/>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1D694F19-1E8D-4B1C-8053-EC955C40C93E}">
      <dsp:nvSpPr>
        <dsp:cNvPr id="0" name=""/>
        <dsp:cNvSpPr/>
      </dsp:nvSpPr>
      <dsp:spPr>
        <a:xfrm>
          <a:off x="3283843"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CE454-2E94-4BEB-AF32-03A696DFCBC9}">
      <dsp:nvSpPr>
        <dsp:cNvPr id="0" name=""/>
        <dsp:cNvSpPr/>
      </dsp:nvSpPr>
      <dsp:spPr>
        <a:xfrm rot="8100000">
          <a:off x="4133813" y="653741"/>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2501A-C729-4E8A-A631-3C2B235ACA3C}">
      <dsp:nvSpPr>
        <dsp:cNvPr id="0" name=""/>
        <dsp:cNvSpPr/>
      </dsp:nvSpPr>
      <dsp:spPr>
        <a:xfrm>
          <a:off x="4174272" y="694200"/>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2C5FD0-670D-4A76-A60B-08B16C5F3A90}">
      <dsp:nvSpPr>
        <dsp:cNvPr id="0" name=""/>
        <dsp:cNvSpPr/>
      </dsp:nvSpPr>
      <dsp:spPr>
        <a:xfrm>
          <a:off x="4573430" y="810742"/>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Convention against Torture and Other Cruel, Inhuman or Degrading Treatment or Punishment </a:t>
          </a:r>
          <a:r>
            <a:rPr lang="en-US" sz="1400" b="1" kern="1200" dirty="0"/>
            <a:t>(CAT) + OPCAT</a:t>
          </a:r>
          <a:br>
            <a:rPr lang="en-US" sz="1400" b="1" kern="1200" dirty="0"/>
          </a:br>
          <a:r>
            <a:rPr lang="en-US" sz="1400" b="1" kern="1200" dirty="0"/>
            <a:t>(SPT) 2002</a:t>
          </a:r>
        </a:p>
      </dsp:txBody>
      <dsp:txXfrm>
        <a:off x="4573430" y="810742"/>
        <a:ext cx="1524709" cy="1627682"/>
      </dsp:txXfrm>
    </dsp:sp>
    <dsp:sp modelId="{2E619094-DBD8-4E1F-909D-AE95AE434182}">
      <dsp:nvSpPr>
        <dsp:cNvPr id="0" name=""/>
        <dsp:cNvSpPr/>
      </dsp:nvSpPr>
      <dsp:spPr>
        <a:xfrm>
          <a:off x="4573430" y="238853"/>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1984</a:t>
          </a:r>
        </a:p>
      </dsp:txBody>
      <dsp:txXfrm>
        <a:off x="4573430" y="238853"/>
        <a:ext cx="1524709" cy="571888"/>
      </dsp:txXfrm>
    </dsp:sp>
    <dsp:sp modelId="{47332379-23CA-44F9-8746-127F811AAAF0}">
      <dsp:nvSpPr>
        <dsp:cNvPr id="0" name=""/>
        <dsp:cNvSpPr/>
      </dsp:nvSpPr>
      <dsp:spPr>
        <a:xfrm>
          <a:off x="4315908" y="1121780"/>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76F1DD30-B38C-421B-B596-F7C5F7C3AD10}">
      <dsp:nvSpPr>
        <dsp:cNvPr id="0" name=""/>
        <dsp:cNvSpPr/>
      </dsp:nvSpPr>
      <dsp:spPr>
        <a:xfrm>
          <a:off x="4297978"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C58FF-B368-4451-AE84-E52E097C5BAF}">
      <dsp:nvSpPr>
        <dsp:cNvPr id="0" name=""/>
        <dsp:cNvSpPr/>
      </dsp:nvSpPr>
      <dsp:spPr>
        <a:xfrm rot="18900000">
          <a:off x="5147948" y="4480994"/>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06C96-DD94-487C-B74E-6225D306F0AC}">
      <dsp:nvSpPr>
        <dsp:cNvPr id="0" name=""/>
        <dsp:cNvSpPr/>
      </dsp:nvSpPr>
      <dsp:spPr>
        <a:xfrm>
          <a:off x="5188406" y="4521452"/>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1605C1-4E63-4F6E-B695-DA9353887058}">
      <dsp:nvSpPr>
        <dsp:cNvPr id="0" name=""/>
        <dsp:cNvSpPr/>
      </dsp:nvSpPr>
      <dsp:spPr>
        <a:xfrm>
          <a:off x="5587564" y="2749463"/>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Convention on the Rights of the Child</a:t>
          </a:r>
        </a:p>
        <a:p>
          <a:pPr marL="0" lvl="0" indent="0" algn="l" defTabSz="622300">
            <a:lnSpc>
              <a:spcPct val="90000"/>
            </a:lnSpc>
            <a:spcBef>
              <a:spcPct val="0"/>
            </a:spcBef>
            <a:spcAft>
              <a:spcPct val="35000"/>
            </a:spcAft>
            <a:buNone/>
          </a:pPr>
          <a:r>
            <a:rPr lang="en-US" sz="1400" b="1" kern="1200" dirty="0"/>
            <a:t>3 Ops (CRC)</a:t>
          </a:r>
        </a:p>
      </dsp:txBody>
      <dsp:txXfrm>
        <a:off x="5587564" y="2749463"/>
        <a:ext cx="1524709" cy="1627682"/>
      </dsp:txXfrm>
    </dsp:sp>
    <dsp:sp modelId="{98DB053E-0900-4E8F-A6C2-6DE95894EC72}">
      <dsp:nvSpPr>
        <dsp:cNvPr id="0" name=""/>
        <dsp:cNvSpPr/>
      </dsp:nvSpPr>
      <dsp:spPr>
        <a:xfrm>
          <a:off x="5587564" y="4377145"/>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1989</a:t>
          </a:r>
        </a:p>
      </dsp:txBody>
      <dsp:txXfrm>
        <a:off x="5587564" y="4377145"/>
        <a:ext cx="1524709" cy="571888"/>
      </dsp:txXfrm>
    </dsp:sp>
    <dsp:sp modelId="{0846DE66-43E3-4B4F-A22A-7F6A14870E9E}">
      <dsp:nvSpPr>
        <dsp:cNvPr id="0" name=""/>
        <dsp:cNvSpPr/>
      </dsp:nvSpPr>
      <dsp:spPr>
        <a:xfrm>
          <a:off x="5330043" y="2749463"/>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7ECABF47-2CB5-4C11-B044-1F1D79A77DAD}">
      <dsp:nvSpPr>
        <dsp:cNvPr id="0" name=""/>
        <dsp:cNvSpPr/>
      </dsp:nvSpPr>
      <dsp:spPr>
        <a:xfrm>
          <a:off x="5312112"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F6465-6407-4C6D-B86B-C5FA2DD37703}">
      <dsp:nvSpPr>
        <dsp:cNvPr id="0" name=""/>
        <dsp:cNvSpPr/>
      </dsp:nvSpPr>
      <dsp:spPr>
        <a:xfrm rot="8100000">
          <a:off x="6162082" y="653741"/>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5B1CC-912C-401C-94DC-F9ABD6460D66}">
      <dsp:nvSpPr>
        <dsp:cNvPr id="0" name=""/>
        <dsp:cNvSpPr/>
      </dsp:nvSpPr>
      <dsp:spPr>
        <a:xfrm>
          <a:off x="6202540" y="694200"/>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ADB96B-0A60-422F-B2C6-EB15FC61F206}">
      <dsp:nvSpPr>
        <dsp:cNvPr id="0" name=""/>
        <dsp:cNvSpPr/>
      </dsp:nvSpPr>
      <dsp:spPr>
        <a:xfrm>
          <a:off x="6601698" y="847000"/>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International Convention on the Protection of the Rights of All Migrant Workers and Members of Their Families </a:t>
          </a:r>
          <a:r>
            <a:rPr lang="en-US" sz="1400" b="1" kern="1200" dirty="0"/>
            <a:t>(CRMW)</a:t>
          </a:r>
        </a:p>
      </dsp:txBody>
      <dsp:txXfrm>
        <a:off x="6601698" y="847000"/>
        <a:ext cx="1524709" cy="1627682"/>
      </dsp:txXfrm>
    </dsp:sp>
    <dsp:sp modelId="{141FDBBD-8936-4715-A535-D0BE591220D8}">
      <dsp:nvSpPr>
        <dsp:cNvPr id="0" name=""/>
        <dsp:cNvSpPr/>
      </dsp:nvSpPr>
      <dsp:spPr>
        <a:xfrm>
          <a:off x="6601698" y="275111"/>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1990</a:t>
          </a:r>
        </a:p>
      </dsp:txBody>
      <dsp:txXfrm>
        <a:off x="6601698" y="275111"/>
        <a:ext cx="1524709" cy="571888"/>
      </dsp:txXfrm>
    </dsp:sp>
    <dsp:sp modelId="{7B951388-7D64-452A-AF47-070180FB8BE3}">
      <dsp:nvSpPr>
        <dsp:cNvPr id="0" name=""/>
        <dsp:cNvSpPr/>
      </dsp:nvSpPr>
      <dsp:spPr>
        <a:xfrm>
          <a:off x="6344177" y="1121780"/>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75238E51-4955-4486-8C3D-D252AFF62BAC}">
      <dsp:nvSpPr>
        <dsp:cNvPr id="0" name=""/>
        <dsp:cNvSpPr/>
      </dsp:nvSpPr>
      <dsp:spPr>
        <a:xfrm>
          <a:off x="6326246"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B6368-5334-409D-B9C2-34266F1D3F83}">
      <dsp:nvSpPr>
        <dsp:cNvPr id="0" name=""/>
        <dsp:cNvSpPr/>
      </dsp:nvSpPr>
      <dsp:spPr>
        <a:xfrm rot="18900000">
          <a:off x="7176216" y="4480994"/>
          <a:ext cx="364189" cy="364189"/>
        </a:xfrm>
        <a:prstGeom prst="teardrop">
          <a:avLst>
            <a:gd name="adj" fmla="val 115000"/>
          </a:avLst>
        </a:prstGeom>
        <a:solidFill>
          <a:srgbClr val="0061A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8A5994-6B58-46C2-95BE-1B398CAE6CF1}">
      <dsp:nvSpPr>
        <dsp:cNvPr id="0" name=""/>
        <dsp:cNvSpPr/>
      </dsp:nvSpPr>
      <dsp:spPr>
        <a:xfrm>
          <a:off x="7216674" y="4521452"/>
          <a:ext cx="283273" cy="28327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C9E238-E8E9-4500-BFDB-8F5DE29AF21B}">
      <dsp:nvSpPr>
        <dsp:cNvPr id="0" name=""/>
        <dsp:cNvSpPr/>
      </dsp:nvSpPr>
      <dsp:spPr>
        <a:xfrm>
          <a:off x="7543332" y="3287632"/>
          <a:ext cx="1524709" cy="162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International Convention for the Protection of All Persons from Enforced Disappearance </a:t>
          </a:r>
          <a:r>
            <a:rPr lang="en-US" sz="1400" b="1" kern="1200" dirty="0"/>
            <a:t>(CED)</a:t>
          </a:r>
          <a:r>
            <a:rPr lang="en-US" sz="1400" kern="1200" dirty="0"/>
            <a:t> </a:t>
          </a:r>
        </a:p>
        <a:p>
          <a:pPr marL="0" lvl="0" indent="0" algn="l" defTabSz="622300">
            <a:lnSpc>
              <a:spcPct val="90000"/>
            </a:lnSpc>
            <a:spcBef>
              <a:spcPct val="0"/>
            </a:spcBef>
            <a:spcAft>
              <a:spcPct val="35000"/>
            </a:spcAft>
            <a:buNone/>
          </a:pPr>
          <a:r>
            <a:rPr lang="en-US" sz="1400" kern="1200" dirty="0"/>
            <a:t>Convention on the Rights of Persons with Disabilities</a:t>
          </a:r>
          <a:br>
            <a:rPr lang="en-US" sz="1400" kern="1200" dirty="0"/>
          </a:br>
          <a:r>
            <a:rPr lang="en-US" sz="1400" b="1" kern="1200" dirty="0"/>
            <a:t>OP (CRPD)</a:t>
          </a:r>
          <a:endParaRPr lang="en-US" sz="1400" kern="1200" dirty="0"/>
        </a:p>
      </dsp:txBody>
      <dsp:txXfrm>
        <a:off x="7543332" y="3287632"/>
        <a:ext cx="1524709" cy="1627682"/>
      </dsp:txXfrm>
    </dsp:sp>
    <dsp:sp modelId="{B1FC63D1-A542-453E-B4ED-D9DE9892D4E2}">
      <dsp:nvSpPr>
        <dsp:cNvPr id="0" name=""/>
        <dsp:cNvSpPr/>
      </dsp:nvSpPr>
      <dsp:spPr>
        <a:xfrm>
          <a:off x="7543332" y="4915314"/>
          <a:ext cx="1524709" cy="57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72C4"/>
              </a:solidFill>
            </a:rPr>
            <a:t>2006 (2)</a:t>
          </a:r>
        </a:p>
      </dsp:txBody>
      <dsp:txXfrm>
        <a:off x="7543332" y="4915314"/>
        <a:ext cx="1524709" cy="571888"/>
      </dsp:txXfrm>
    </dsp:sp>
    <dsp:sp modelId="{7D416906-5D80-4674-A4DE-76F9F6CB0B46}">
      <dsp:nvSpPr>
        <dsp:cNvPr id="0" name=""/>
        <dsp:cNvSpPr/>
      </dsp:nvSpPr>
      <dsp:spPr>
        <a:xfrm>
          <a:off x="7358311" y="2749463"/>
          <a:ext cx="0" cy="1627682"/>
        </a:xfrm>
        <a:prstGeom prst="line">
          <a:avLst/>
        </a:prstGeom>
        <a:noFill/>
        <a:ln w="12700" cap="flat" cmpd="sng" algn="ctr">
          <a:solidFill>
            <a:srgbClr val="0061AA"/>
          </a:solidFill>
          <a:prstDash val="dash"/>
          <a:miter lim="800000"/>
        </a:ln>
        <a:effectLst/>
      </dsp:spPr>
      <dsp:style>
        <a:lnRef idx="1">
          <a:scrgbClr r="0" g="0" b="0"/>
        </a:lnRef>
        <a:fillRef idx="0">
          <a:scrgbClr r="0" g="0" b="0"/>
        </a:fillRef>
        <a:effectRef idx="0">
          <a:scrgbClr r="0" g="0" b="0"/>
        </a:effectRef>
        <a:fontRef idx="minor"/>
      </dsp:style>
    </dsp:sp>
    <dsp:sp modelId="{0D2BA955-2D88-4BB0-B2ED-287C55D5485B}">
      <dsp:nvSpPr>
        <dsp:cNvPr id="0" name=""/>
        <dsp:cNvSpPr/>
      </dsp:nvSpPr>
      <dsp:spPr>
        <a:xfrm>
          <a:off x="7340380" y="2697993"/>
          <a:ext cx="92707" cy="102939"/>
        </a:xfrm>
        <a:prstGeom prst="ellipse">
          <a:avLst/>
        </a:prstGeom>
        <a:solidFill>
          <a:schemeClr val="accent5"/>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6AED9-01F0-4994-AB09-8D12551C891B}">
      <dsp:nvSpPr>
        <dsp:cNvPr id="0" name=""/>
        <dsp:cNvSpPr/>
      </dsp:nvSpPr>
      <dsp:spPr>
        <a:xfrm>
          <a:off x="33325" y="-39846"/>
          <a:ext cx="4469799" cy="463787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noProof="0" dirty="0"/>
            <a:t>Right to life and physical integrity (art. 6 ICCPR)</a:t>
          </a:r>
        </a:p>
        <a:p>
          <a:pPr marL="0" lvl="0" indent="0" algn="ctr" defTabSz="666750">
            <a:lnSpc>
              <a:spcPct val="90000"/>
            </a:lnSpc>
            <a:spcBef>
              <a:spcPct val="0"/>
            </a:spcBef>
            <a:spcAft>
              <a:spcPct val="35000"/>
            </a:spcAft>
            <a:buNone/>
          </a:pPr>
          <a:r>
            <a:rPr lang="en-US" sz="1500" kern="1200" noProof="0" dirty="0"/>
            <a:t>Right to liberty (art. 9 ICCPR)</a:t>
          </a:r>
        </a:p>
        <a:p>
          <a:pPr marL="0" lvl="0" indent="0" algn="ctr" defTabSz="666750">
            <a:lnSpc>
              <a:spcPct val="90000"/>
            </a:lnSpc>
            <a:spcBef>
              <a:spcPct val="0"/>
            </a:spcBef>
            <a:spcAft>
              <a:spcPct val="35000"/>
            </a:spcAft>
            <a:buNone/>
          </a:pPr>
          <a:r>
            <a:rPr lang="en-US" sz="1500" kern="1200" noProof="0" dirty="0"/>
            <a:t>Right to freedom of movement (art. 12 ICCPR)</a:t>
          </a:r>
        </a:p>
        <a:p>
          <a:pPr marL="0" lvl="0" indent="0" algn="ctr" defTabSz="666750">
            <a:lnSpc>
              <a:spcPct val="90000"/>
            </a:lnSpc>
            <a:spcBef>
              <a:spcPct val="0"/>
            </a:spcBef>
            <a:spcAft>
              <a:spcPct val="35000"/>
            </a:spcAft>
            <a:buNone/>
          </a:pPr>
          <a:r>
            <a:rPr lang="en-US" sz="1500" kern="1200" noProof="0" dirty="0"/>
            <a:t>Right to property (salaries, transfer of gains) </a:t>
          </a:r>
        </a:p>
        <a:p>
          <a:pPr marL="0" lvl="0" indent="0" algn="ctr" defTabSz="666750">
            <a:lnSpc>
              <a:spcPct val="90000"/>
            </a:lnSpc>
            <a:spcBef>
              <a:spcPct val="0"/>
            </a:spcBef>
            <a:spcAft>
              <a:spcPct val="35000"/>
            </a:spcAft>
            <a:buNone/>
          </a:pPr>
          <a:r>
            <a:rPr lang="en-US" sz="1500" kern="1200" noProof="0" dirty="0"/>
            <a:t>Right to respect for private and family life (art. 17 ICCPR)</a:t>
          </a:r>
        </a:p>
        <a:p>
          <a:pPr marL="0" lvl="0" indent="0" algn="ctr" defTabSz="666750">
            <a:lnSpc>
              <a:spcPct val="90000"/>
            </a:lnSpc>
            <a:spcBef>
              <a:spcPct val="0"/>
            </a:spcBef>
            <a:spcAft>
              <a:spcPct val="35000"/>
            </a:spcAft>
            <a:buNone/>
          </a:pPr>
          <a:r>
            <a:rPr lang="en-US" sz="1500" kern="1200" noProof="0" dirty="0"/>
            <a:t>Access to courts (art. 18 ICRMW)</a:t>
          </a:r>
        </a:p>
        <a:p>
          <a:pPr marL="0" lvl="0" indent="0" algn="ctr" defTabSz="666750">
            <a:lnSpc>
              <a:spcPct val="90000"/>
            </a:lnSpc>
            <a:spcBef>
              <a:spcPct val="0"/>
            </a:spcBef>
            <a:spcAft>
              <a:spcPct val="35000"/>
            </a:spcAft>
            <a:buNone/>
          </a:pPr>
          <a:r>
            <a:rPr lang="en-US" sz="1500" kern="1200" noProof="0" dirty="0"/>
            <a:t>Right to consular protection and assistance (art. 23)</a:t>
          </a:r>
        </a:p>
      </dsp:txBody>
      <dsp:txXfrm>
        <a:off x="657487" y="507059"/>
        <a:ext cx="2577181" cy="3544067"/>
      </dsp:txXfrm>
    </dsp:sp>
    <dsp:sp modelId="{2CDD35AF-3282-4D45-8EB6-B5D5CCB8D897}">
      <dsp:nvSpPr>
        <dsp:cNvPr id="0" name=""/>
        <dsp:cNvSpPr/>
      </dsp:nvSpPr>
      <dsp:spPr>
        <a:xfrm>
          <a:off x="3076278" y="-39846"/>
          <a:ext cx="4557843" cy="4637879"/>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buNone/>
          </a:pPr>
          <a:r>
            <a:rPr lang="en-US" sz="1500" kern="1200" noProof="0" dirty="0"/>
            <a:t>Right to health (art.12 ICESCR)</a:t>
          </a:r>
        </a:p>
        <a:p>
          <a:pPr lvl="0" algn="ctr" defTabSz="844550">
            <a:lnSpc>
              <a:spcPct val="90000"/>
            </a:lnSpc>
            <a:spcBef>
              <a:spcPct val="0"/>
            </a:spcBef>
            <a:spcAft>
              <a:spcPct val="35000"/>
            </a:spcAft>
            <a:buNone/>
          </a:pPr>
          <a:r>
            <a:rPr lang="en-US" sz="1500" kern="1200" noProof="0" dirty="0"/>
            <a:t>Right to an adequate standard of living (art. 12 ICESCR)</a:t>
          </a:r>
        </a:p>
        <a:p>
          <a:pPr lvl="0" algn="ctr" defTabSz="844550">
            <a:lnSpc>
              <a:spcPct val="90000"/>
            </a:lnSpc>
            <a:spcBef>
              <a:spcPct val="0"/>
            </a:spcBef>
            <a:spcAft>
              <a:spcPct val="35000"/>
            </a:spcAft>
            <a:buNone/>
          </a:pPr>
          <a:r>
            <a:rPr lang="en-US" sz="1500" kern="1200" noProof="0" dirty="0"/>
            <a:t>Right to education (art. 13 ICESCR) </a:t>
          </a:r>
        </a:p>
        <a:p>
          <a:pPr lvl="0" algn="ctr" defTabSz="844550">
            <a:lnSpc>
              <a:spcPct val="90000"/>
            </a:lnSpc>
            <a:spcBef>
              <a:spcPct val="0"/>
            </a:spcBef>
            <a:spcAft>
              <a:spcPct val="35000"/>
            </a:spcAft>
            <a:buNone/>
          </a:pPr>
          <a:r>
            <a:rPr lang="en-US" sz="1500" kern="1200" noProof="0" dirty="0"/>
            <a:t>Right to social security (Arts. 9 et 10 ICESCR) </a:t>
          </a:r>
        </a:p>
        <a:p>
          <a:pPr marL="0" marR="0" lvl="0" indent="0" algn="ctr" defTabSz="844550" eaLnBrk="1" fontAlgn="auto" latinLnBrk="0" hangingPunct="1">
            <a:lnSpc>
              <a:spcPct val="90000"/>
            </a:lnSpc>
            <a:spcBef>
              <a:spcPct val="0"/>
            </a:spcBef>
            <a:spcAft>
              <a:spcPct val="35000"/>
            </a:spcAft>
            <a:buClrTx/>
            <a:buSzTx/>
            <a:buFontTx/>
            <a:buNone/>
            <a:tabLst/>
            <a:defRPr/>
          </a:pPr>
          <a:r>
            <a:rPr lang="en-US" sz="1500" kern="1200" noProof="0" dirty="0" err="1"/>
            <a:t>Labour</a:t>
          </a:r>
          <a:r>
            <a:rPr lang="en-US" sz="1500" kern="1200" noProof="0" dirty="0"/>
            <a:t> rights (art. 25 ICRMW)</a:t>
          </a:r>
        </a:p>
        <a:p>
          <a:pPr lvl="0" algn="ctr" defTabSz="844550">
            <a:lnSpc>
              <a:spcPct val="90000"/>
            </a:lnSpc>
            <a:spcBef>
              <a:spcPct val="0"/>
            </a:spcBef>
            <a:spcAft>
              <a:spcPct val="35000"/>
            </a:spcAft>
            <a:buNone/>
          </a:pPr>
          <a:r>
            <a:rPr lang="en-US" sz="1500" kern="1200" noProof="0" dirty="0"/>
            <a:t>Respect for cultural identity</a:t>
          </a:r>
        </a:p>
        <a:p>
          <a:pPr lvl="0" algn="ctr" defTabSz="844550">
            <a:lnSpc>
              <a:spcPct val="90000"/>
            </a:lnSpc>
            <a:spcBef>
              <a:spcPct val="0"/>
            </a:spcBef>
            <a:spcAft>
              <a:spcPct val="35000"/>
            </a:spcAft>
            <a:buNone/>
          </a:pPr>
          <a:r>
            <a:rPr lang="en-US" sz="1500" kern="1200" noProof="0" dirty="0"/>
            <a:t>(art. 31 ICRMW)</a:t>
          </a:r>
        </a:p>
      </dsp:txBody>
      <dsp:txXfrm>
        <a:off x="4369720" y="507059"/>
        <a:ext cx="2627945" cy="3544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C7FA1-42E7-40C5-9715-AB95CA1AC055}">
      <dsp:nvSpPr>
        <dsp:cNvPr id="0" name=""/>
        <dsp:cNvSpPr/>
      </dsp:nvSpPr>
      <dsp:spPr>
        <a:xfrm>
          <a:off x="2569710" y="0"/>
          <a:ext cx="2449802" cy="245017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446B7-5BD2-497A-AD6A-BF25DD6AE987}">
      <dsp:nvSpPr>
        <dsp:cNvPr id="0" name=""/>
        <dsp:cNvSpPr/>
      </dsp:nvSpPr>
      <dsp:spPr>
        <a:xfrm>
          <a:off x="3111197" y="884587"/>
          <a:ext cx="1361308" cy="68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origin</a:t>
          </a:r>
        </a:p>
      </dsp:txBody>
      <dsp:txXfrm>
        <a:off x="3111197" y="884587"/>
        <a:ext cx="1361308" cy="680491"/>
      </dsp:txXfrm>
    </dsp:sp>
    <dsp:sp modelId="{839BA22B-BFC5-4C73-82BE-47A0CEB94386}">
      <dsp:nvSpPr>
        <dsp:cNvPr id="0" name=""/>
        <dsp:cNvSpPr/>
      </dsp:nvSpPr>
      <dsp:spPr>
        <a:xfrm>
          <a:off x="1889286" y="1407807"/>
          <a:ext cx="2449802" cy="24501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2DFDF-868D-4499-B41A-A162C298B1EF}">
      <dsp:nvSpPr>
        <dsp:cNvPr id="0" name=""/>
        <dsp:cNvSpPr/>
      </dsp:nvSpPr>
      <dsp:spPr>
        <a:xfrm>
          <a:off x="2433533" y="2300538"/>
          <a:ext cx="1361308" cy="68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journey</a:t>
          </a:r>
        </a:p>
      </dsp:txBody>
      <dsp:txXfrm>
        <a:off x="2433533" y="2300538"/>
        <a:ext cx="1361308" cy="680491"/>
      </dsp:txXfrm>
    </dsp:sp>
    <dsp:sp modelId="{5ADFE354-38C7-4648-A812-F2959F5D10E2}">
      <dsp:nvSpPr>
        <dsp:cNvPr id="0" name=""/>
        <dsp:cNvSpPr/>
      </dsp:nvSpPr>
      <dsp:spPr>
        <a:xfrm>
          <a:off x="2744072" y="2984083"/>
          <a:ext cx="2104759" cy="210560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EA106-4FBD-4508-B494-1A9B554FE1A6}">
      <dsp:nvSpPr>
        <dsp:cNvPr id="0" name=""/>
        <dsp:cNvSpPr/>
      </dsp:nvSpPr>
      <dsp:spPr>
        <a:xfrm>
          <a:off x="3114418" y="3718525"/>
          <a:ext cx="1361308" cy="680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destination</a:t>
          </a:r>
        </a:p>
      </dsp:txBody>
      <dsp:txXfrm>
        <a:off x="3114418" y="3718525"/>
        <a:ext cx="1361308" cy="680491"/>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332"/>
          </a:xfrm>
          <a:prstGeom prst="rect">
            <a:avLst/>
          </a:prstGeom>
        </p:spPr>
        <p:txBody>
          <a:bodyPr vert="horz" lIns="91440" tIns="45720" rIns="91440" bIns="45720" rtlCol="0"/>
          <a:lstStyle>
            <a:lvl1pPr algn="r">
              <a:defRPr sz="1200"/>
            </a:lvl1pPr>
          </a:lstStyle>
          <a:p>
            <a:fld id="{AE6837AA-9E19-40E6-BC12-AB4D82F7D1F3}" type="datetimeFigureOut">
              <a:rPr lang="en-GB" smtClean="0"/>
              <a:pPr/>
              <a:t>08/02/2022</a:t>
            </a:fld>
            <a:endParaRPr lang="en-GB"/>
          </a:p>
        </p:txBody>
      </p:sp>
      <p:sp>
        <p:nvSpPr>
          <p:cNvPr id="4" name="Footer Placeholder 3"/>
          <p:cNvSpPr>
            <a:spLocks noGrp="1"/>
          </p:cNvSpPr>
          <p:nvPr>
            <p:ph type="ftr" sz="quarter" idx="2"/>
          </p:nvPr>
        </p:nvSpPr>
        <p:spPr>
          <a:xfrm>
            <a:off x="0" y="9428585"/>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5"/>
            <a:ext cx="2889938" cy="496332"/>
          </a:xfrm>
          <a:prstGeom prst="rect">
            <a:avLst/>
          </a:prstGeom>
        </p:spPr>
        <p:txBody>
          <a:bodyPr vert="horz" lIns="91440" tIns="45720" rIns="91440" bIns="45720" rtlCol="0" anchor="b"/>
          <a:lstStyle>
            <a:lvl1pPr algn="r">
              <a:defRPr sz="1200"/>
            </a:lvl1pPr>
          </a:lstStyle>
          <a:p>
            <a:fld id="{8DCF582B-50C6-49BC-A701-576E67D33F01}" type="slidenum">
              <a:rPr lang="en-GB" smtClean="0"/>
              <a:pPr/>
              <a:t>‹#›</a:t>
            </a:fld>
            <a:endParaRPr lang="en-GB"/>
          </a:p>
        </p:txBody>
      </p:sp>
    </p:spTree>
    <p:extLst>
      <p:ext uri="{BB962C8B-B14F-4D97-AF65-F5344CB8AC3E}">
        <p14:creationId xmlns:p14="http://schemas.microsoft.com/office/powerpoint/2010/main" val="1420768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9938"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3"/>
            <a:ext cx="2889938" cy="498055"/>
          </a:xfrm>
          <a:prstGeom prst="rect">
            <a:avLst/>
          </a:prstGeom>
        </p:spPr>
        <p:txBody>
          <a:bodyPr vert="horz" lIns="91440" tIns="45720" rIns="91440" bIns="45720" rtlCol="0"/>
          <a:lstStyle>
            <a:lvl1pPr algn="r">
              <a:defRPr sz="1200"/>
            </a:lvl1pPr>
          </a:lstStyle>
          <a:p>
            <a:fld id="{C6C65F63-041D-4013-B528-1E5937E88AF0}" type="datetimeFigureOut">
              <a:rPr lang="en-US" smtClean="0"/>
              <a:pPr/>
              <a:t>2/8/2022</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4"/>
          </a:xfrm>
          <a:prstGeom prst="rect">
            <a:avLst/>
          </a:prstGeom>
        </p:spPr>
        <p:txBody>
          <a:bodyPr vert="horz" lIns="91440" tIns="45720" rIns="91440" bIns="45720" rtlCol="0" anchor="b"/>
          <a:lstStyle>
            <a:lvl1pPr algn="r">
              <a:defRPr sz="1200"/>
            </a:lvl1pPr>
          </a:lstStyle>
          <a:p>
            <a:fld id="{33E38AB8-F163-4F5D-A9FB-4CA6F9665FBF}" type="slidenum">
              <a:rPr lang="en-US" smtClean="0"/>
              <a:pPr/>
              <a:t>‹#›</a:t>
            </a:fld>
            <a:endParaRPr lang="en-US"/>
          </a:p>
        </p:txBody>
      </p:sp>
    </p:spTree>
    <p:extLst>
      <p:ext uri="{BB962C8B-B14F-4D97-AF65-F5344CB8AC3E}">
        <p14:creationId xmlns:p14="http://schemas.microsoft.com/office/powerpoint/2010/main" val="389433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1</a:t>
            </a:fld>
            <a:endParaRPr lang="en-US"/>
          </a:p>
        </p:txBody>
      </p:sp>
    </p:spTree>
    <p:extLst>
      <p:ext uri="{BB962C8B-B14F-4D97-AF65-F5344CB8AC3E}">
        <p14:creationId xmlns:p14="http://schemas.microsoft.com/office/powerpoint/2010/main" val="288408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Unlike Europe, Africa and the Americas, the Asia-Pacific does not have a region-wide inter-governmental system – such as treaties, courts, commissions or other institutions – to protect and promote human rights. However, steps have been taken at a sub-regional level to strengthen human rights</a:t>
            </a:r>
          </a:p>
          <a:p>
            <a:endParaRPr lang="en-US" sz="1200" dirty="0"/>
          </a:p>
          <a:p>
            <a:r>
              <a:rPr lang="en-US" dirty="0"/>
              <a:t>Organization of American States:</a:t>
            </a:r>
          </a:p>
          <a:p>
            <a:r>
              <a:rPr lang="en-US" dirty="0"/>
              <a:t>1948: American Declaration of the Rights &amp; Duties of Man</a:t>
            </a:r>
          </a:p>
          <a:p>
            <a:r>
              <a:rPr lang="en-US" dirty="0"/>
              <a:t>1969: American Convention on Human Rights</a:t>
            </a:r>
          </a:p>
          <a:p>
            <a:endParaRPr lang="en-US" dirty="0"/>
          </a:p>
          <a:p>
            <a:r>
              <a:rPr lang="en-US" dirty="0"/>
              <a:t>- Inter-American Court of Human Rights</a:t>
            </a:r>
          </a:p>
          <a:p>
            <a:r>
              <a:rPr lang="en-US" dirty="0"/>
              <a:t>- Inter-American Commission on Human Rights</a:t>
            </a:r>
          </a:p>
          <a:p>
            <a:r>
              <a:rPr lang="en-US" dirty="0"/>
              <a:t>- Committees, Special Procedures  and mandate holders</a:t>
            </a:r>
          </a:p>
          <a:p>
            <a:endParaRPr lang="en-US" dirty="0"/>
          </a:p>
          <a:p>
            <a:r>
              <a:rPr lang="en-US" dirty="0"/>
              <a:t>Council of Europe:</a:t>
            </a:r>
          </a:p>
          <a:p>
            <a:r>
              <a:rPr lang="en-US" dirty="0"/>
              <a:t>1950: European Convention for the Protection of Human Rights &amp; Fundamental Freedoms</a:t>
            </a:r>
          </a:p>
          <a:p>
            <a:r>
              <a:rPr lang="en-US" dirty="0"/>
              <a:t>1961: European Social Charter (Union citizens and third-country nationals with legal residence, in line with Union law and International law)</a:t>
            </a:r>
          </a:p>
          <a:p>
            <a:r>
              <a:rPr lang="en-US" dirty="0"/>
              <a:t>1987: European Convention for the Prevention of Torture &amp; Inhuman or Degrading Treatment or Punishment</a:t>
            </a:r>
          </a:p>
          <a:p>
            <a:endParaRPr lang="en-US" dirty="0"/>
          </a:p>
          <a:p>
            <a:r>
              <a:rPr lang="en-US" dirty="0"/>
              <a:t>European Union:</a:t>
            </a:r>
          </a:p>
          <a:p>
            <a:r>
              <a:rPr lang="en-US" dirty="0"/>
              <a:t>2000: Charter of Fundamental Rights of the EU</a:t>
            </a:r>
          </a:p>
          <a:p>
            <a:r>
              <a:rPr lang="en-US" dirty="0"/>
              <a:t>2017: The European Pillar of Social Rights</a:t>
            </a:r>
          </a:p>
          <a:p>
            <a:endParaRPr lang="en-US" dirty="0"/>
          </a:p>
          <a:p>
            <a:r>
              <a:rPr lang="en-US" dirty="0"/>
              <a:t>European Court of Human Rights</a:t>
            </a:r>
          </a:p>
          <a:p>
            <a:r>
              <a:rPr lang="en-US" dirty="0"/>
              <a:t>Committees, special procedures, mandate holders and EU directorates </a:t>
            </a:r>
          </a:p>
          <a:p>
            <a:endParaRPr lang="en-US" dirty="0"/>
          </a:p>
          <a:p>
            <a:r>
              <a:rPr lang="en-US" dirty="0"/>
              <a:t>African Union: </a:t>
            </a:r>
          </a:p>
          <a:p>
            <a:r>
              <a:rPr lang="en-US" dirty="0"/>
              <a:t>1981: African Charter on Human &amp; Peoples’ Rights</a:t>
            </a:r>
          </a:p>
          <a:p>
            <a:r>
              <a:rPr lang="en-US" dirty="0"/>
              <a:t>1990: African Charter on the Rights &amp; Welfare of the Child</a:t>
            </a:r>
          </a:p>
          <a:p>
            <a:r>
              <a:rPr lang="en-US" dirty="0"/>
              <a:t>2003: Protocol to the African Charter on Human &amp; Peoples’ Rights on the Rights of Women in Africa</a:t>
            </a:r>
          </a:p>
          <a:p>
            <a:endParaRPr lang="en-US" dirty="0"/>
          </a:p>
          <a:p>
            <a:r>
              <a:rPr lang="en-US" dirty="0"/>
              <a:t>African Court on Human and Peoples' Rights</a:t>
            </a:r>
          </a:p>
          <a:p>
            <a:r>
              <a:rPr lang="en-US" dirty="0"/>
              <a:t>Special procedures and mandate holders</a:t>
            </a:r>
          </a:p>
          <a:p>
            <a:endParaRPr lang="en-US" dirty="0"/>
          </a:p>
          <a:p>
            <a:r>
              <a:rPr lang="en-US" dirty="0"/>
              <a:t>League of Arab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2004 (revised version since 1994): Arab Charter on Human Rights (by the Arab Commission on Human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Following the popular uprisings that took place in several countries in the Middle East and North Africa (MENA) region from late 2010 onwards, and that led to the toppling of several authoritarian regimes, calls and initiatives for reforming the League of Arab States (LAS) system, including the human rights system, have emanated from both the LAS itself and some States parties to the Charter, as well as from civil society organizations. Prominent among these reform proposals was the establishment of a regional judicial body to adjudicate complaints of human rights violations, the Arab Court of Human Rights (the Arab Court). In 2014 Arab League states elaborated an additional treaty - the Statute of the Arab Court of Human Rights,[6] - to allow inter-state litigation concerning violations of the Charter. The statute will enter into force after 7 ratifications. The first country to ratify it was Saudi Arabia in 2016. [However, the Statute of the Arab Court of Human Rights, as adopted, will not be able to meaningfully address these deficiencies or protect rights. If it is to serve as a foundation for the establishment of a genuine human rights court, the Statute must be fully amended to accord with international standards, including through a consultative and transparent process. Indeed, both the process of adopting the Arab Court Statute and its content have fallen short of international standards. Over the past three years, the entire process of the “reform” of the LAS human rights system, including the establishment of an Arab Court, has been conducted behind closed doors and through opaque procedures, thus contravening basic principles of inclusive participation and transparency…. As a result of this opaque process, the Statute for the Arab Court, adopted by the Ministerial Council of the LAS on 7 September 2014, falls well short of regional and international human rights standards. The deficiencies are manifest, particularly those provisions relating to the Arab Court’s jurisdiction; the guarantees of the independence of the Arab Court, including the independence of its judges; the admissibility of cases; and access to the court for victims of human rights violations.]</a:t>
            </a:r>
          </a:p>
          <a:p>
            <a:endParaRPr lang="en-US" dirty="0"/>
          </a:p>
          <a:p>
            <a:r>
              <a:rPr lang="en-US" dirty="0"/>
              <a:t>Committee of Experts on Human Rights (Arab Human Rights Committee) [lacks the mandate and competencies to receive and adjudicate individual complaints, to receive and consider alternative reports, and to address urgent human rights situations in the LAS member States.]</a:t>
            </a:r>
          </a:p>
          <a:p>
            <a:r>
              <a:rPr lang="en-US" dirty="0"/>
              <a:t>Arab League Educational, Cultural and Scientific Organization (ALECSO)</a:t>
            </a:r>
          </a:p>
          <a:p>
            <a:r>
              <a:rPr lang="en-US" dirty="0"/>
              <a:t>Economic and Social Council</a:t>
            </a:r>
          </a:p>
          <a:p>
            <a:endParaRPr lang="en-US" dirty="0"/>
          </a:p>
          <a:p>
            <a:r>
              <a:rPr lang="en-US" dirty="0"/>
              <a:t>What is new and important in the new version is the confirmation of equality between men and women in the Arab World (article 3 &amp; 1). The new version also guarantees children’s rights (article 34 &amp; 3) and the rights of handicapped persons (article 40). However, the main criticism of the old version remains unresolved in the new one: there is no effective enforcement mechanism. The expert Committee remains the only system of monitoring state compliance. The Committee, comprising 7 members, receives periodic reports from States parties, but there is no mechanism for petitions from a State party or an individual to this Committee for violations of the Charter. Nor does the Charter establish any other enforcement mechanism, such as the hoped-for Arab Court on Human Rights.</a:t>
            </a:r>
          </a:p>
          <a:p>
            <a:endParaRPr lang="en-US" dirty="0"/>
          </a:p>
          <a:p>
            <a:endParaRPr lang="en-US" dirty="0"/>
          </a:p>
          <a:p>
            <a:r>
              <a:rPr lang="en-US" b="1" dirty="0"/>
              <a:t>ASIA</a:t>
            </a:r>
          </a:p>
          <a:p>
            <a:r>
              <a:rPr lang="en-US" dirty="0"/>
              <a:t>Unlike Europe, Africa and the Americas, the Asia-Pacific does not have a region-wide inter-governmental system – such as treaties, courts, commissions or other institutions – to protect and promote human rights. However, steps have been taken at a sub-regional level to strengthen human rights. In South-East Asia, the 10-member ASEAN group officially inaugurated the ASEAN Intergovernmental Commission on Human Rights in 2009. In addition, Pacific Island nations are actively exploring strategies to develop human rights bodies that best meet their specific needs and circumstances. The APF, its member institutions and other partner </a:t>
            </a:r>
            <a:r>
              <a:rPr lang="en-US" dirty="0" err="1"/>
              <a:t>organisations</a:t>
            </a:r>
            <a:r>
              <a:rPr lang="en-US" dirty="0"/>
              <a:t> seek to support and engage with the various human rights protection systems in place across the region.</a:t>
            </a:r>
          </a:p>
          <a:p>
            <a:endParaRPr lang="en-US" dirty="0"/>
          </a:p>
          <a:p>
            <a:r>
              <a:rPr lang="en-US" dirty="0"/>
              <a:t>Asia is the only area in the world that does not have a human rights court or commission covering the region as a whole. However, a close look at recent developments in the region, especially in East Asia, shows that a human rights system is emerging. Various activities and initiatives for human rights cooperation are developing in Asia at the regional, sub-regional and national levels. Since the establishment of the ASEAN human rights body (AICHR) in 2009, the need for a review of the regional human rights mechanisms in Asia is stronger than ever. With a primary focus on twenty-three East Asian states, Tae-Ung </a:t>
            </a:r>
            <a:r>
              <a:rPr lang="en-US" dirty="0" err="1"/>
              <a:t>Baik</a:t>
            </a:r>
            <a:r>
              <a:rPr lang="en-US" dirty="0"/>
              <a:t> highlights the significant changes that have taken place in recent decades and demonstrates that the constituent elements of a human rights system (norms, institutions and modes of implementation) are developing in Asia.</a:t>
            </a:r>
          </a:p>
          <a:p>
            <a:endParaRPr lang="en-US" dirty="0"/>
          </a:p>
          <a:p>
            <a:r>
              <a:rPr lang="en-US" dirty="0"/>
              <a:t>Examples:</a:t>
            </a:r>
          </a:p>
          <a:p>
            <a:endParaRPr lang="en-US" dirty="0"/>
          </a:p>
          <a:p>
            <a:r>
              <a:rPr lang="en-US" dirty="0"/>
              <a:t>1996: Asia Pacific Forum of National Human Rights Institutions (NHRIs)</a:t>
            </a:r>
          </a:p>
          <a:p>
            <a:endParaRPr lang="en-US" dirty="0"/>
          </a:p>
          <a:p>
            <a:r>
              <a:rPr lang="en-US" dirty="0"/>
              <a:t>2009: </a:t>
            </a:r>
            <a:r>
              <a:rPr lang="en-US" b="1" dirty="0"/>
              <a:t>The ASEAN Intergovernmental Commission on Human Rights (AICHR) was inaugurated by the ASEAN Leaders on 23 October 2009 at the 15th ASEAN Summit in Cha-Am Hua </a:t>
            </a:r>
            <a:r>
              <a:rPr lang="en-US" b="1" dirty="0" err="1"/>
              <a:t>Hin</a:t>
            </a:r>
            <a:r>
              <a:rPr lang="en-US" b="1" dirty="0"/>
              <a:t>, Thailand. This was further enhanced with the promulgation of the ASEAN Human Rights Declaration (AHRD), adopted in November 2012 </a:t>
            </a:r>
            <a:r>
              <a:rPr lang="en-US" dirty="0"/>
              <a:t>with the Phnom Penh Statement on the Adoption of the AHRD signed by ASEAN Leaders. The establishment of the AICHR demonstrates ASEAN’s commitment to pursue forward-looking strategies to strengthen the regional cooperation on human rights. The AICHR is designed to be an integral part of ASEAN </a:t>
            </a:r>
            <a:r>
              <a:rPr lang="en-US" dirty="0" err="1"/>
              <a:t>organisational</a:t>
            </a:r>
            <a:r>
              <a:rPr lang="en-US" dirty="0"/>
              <a:t> structure and an overarching institution with overall responsibility for the promotion and protection of human rights in ASEAN. The AICHR members are called Representatives, who are nominated by their respective Governments. Decision-making of the AICHR is based on consultation and consensus. Since its establishment, the AICHR has adopted several key documents, including the Guidelines on the Operations of AICHR and the Guidelines on the AICHR’s Relations with Civil Society </a:t>
            </a:r>
            <a:r>
              <a:rPr lang="en-US" dirty="0" err="1"/>
              <a:t>Organisations</a:t>
            </a:r>
            <a:r>
              <a:rPr lang="en-US" dirty="0"/>
              <a:t> (CSOs). The AICHR’s priority areas on human rights are found in the Five-Year Work Plan, which is based on the 14 mandates of the AICHR outlined in their TOR. Each year, the AICHR specifies their high priority </a:t>
            </a:r>
            <a:r>
              <a:rPr lang="en-US" dirty="0" err="1"/>
              <a:t>programmes</a:t>
            </a:r>
            <a:r>
              <a:rPr lang="en-US" dirty="0"/>
              <a:t> and activities for the year based on the Work Plan and in response to emerging exigencies on human rights in the region. The AICHR has completed its first Five-Year Work Plan 2010 – 2015. The AICHR holds two regular meetings per year and additional meetings when necessary, and reports to the ASEAN Foreign Ministers.</a:t>
            </a:r>
          </a:p>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11</a:t>
            </a:fld>
            <a:endParaRPr lang="en-US"/>
          </a:p>
        </p:txBody>
      </p:sp>
    </p:spTree>
    <p:extLst>
      <p:ext uri="{BB962C8B-B14F-4D97-AF65-F5344CB8AC3E}">
        <p14:creationId xmlns:p14="http://schemas.microsoft.com/office/powerpoint/2010/main" val="158581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394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0363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Human rights are the fundamental rights that every person enjoys regardless of his or her nationality, place of residence, sex, national or ethnic origin, </a:t>
            </a:r>
            <a:r>
              <a:rPr lang="en-US" sz="1200" b="0" kern="1200" dirty="0" err="1">
                <a:solidFill>
                  <a:schemeClr val="tx1"/>
                </a:solidFill>
                <a:effectLst/>
                <a:latin typeface="+mn-lt"/>
                <a:ea typeface="+mn-ea"/>
                <a:cs typeface="+mn-cs"/>
              </a:rPr>
              <a:t>colour</a:t>
            </a:r>
            <a:r>
              <a:rPr lang="en-US" sz="1200" b="0" kern="1200" dirty="0">
                <a:solidFill>
                  <a:schemeClr val="tx1"/>
                </a:solidFill>
                <a:effectLst/>
                <a:latin typeface="+mn-lt"/>
                <a:ea typeface="+mn-ea"/>
                <a:cs typeface="+mn-cs"/>
              </a:rPr>
              <a:t>, religion, language, or any other status. Human rights empower and protect individuals against actions that interfere with fundamental freedoms and human dignity by delimiting State power as well as obliging States to take positive measures to guarantee that these rights can be enjoyed by everyone on their territory.</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Human rights are legally guaranteed by international human rights law and the core principles of human rights are:</a:t>
            </a: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Universality and Inalienability: </a:t>
            </a:r>
            <a:r>
              <a:rPr lang="en-US" sz="1200" b="0" kern="1200" dirty="0">
                <a:solidFill>
                  <a:schemeClr val="tx1"/>
                </a:solidFill>
                <a:effectLst/>
                <a:latin typeface="+mn-lt"/>
                <a:ea typeface="+mn-ea"/>
                <a:cs typeface="+mn-cs"/>
              </a:rPr>
              <a:t>All persons enjoy human rights and they should never be taken away from a person except in specific situations and according to due process. This is reflected by the fact that all States have ratified at least one, and the majority of States have ratified four or more, of the core human rights treaties. </a:t>
            </a: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Interdependency and Indivisibility: </a:t>
            </a:r>
            <a:r>
              <a:rPr lang="en-US" sz="1200" b="0" kern="1200" dirty="0">
                <a:solidFill>
                  <a:schemeClr val="tx1"/>
                </a:solidFill>
                <a:effectLst/>
                <a:latin typeface="+mn-lt"/>
                <a:ea typeface="+mn-ea"/>
                <a:cs typeface="+mn-cs"/>
              </a:rPr>
              <a:t>Human rights are dependent on others fulfilment in order to be exercised. For example, certain social rights such as health and education may be necessary in order to take advantage of certain civil and political rights and a violation of one right might result in violations of several related rights. </a:t>
            </a: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Equality and Non-discrimination: </a:t>
            </a:r>
            <a:r>
              <a:rPr lang="en-US" sz="1200" b="0" kern="1200" dirty="0">
                <a:solidFill>
                  <a:schemeClr val="tx1"/>
                </a:solidFill>
                <a:effectLst/>
                <a:latin typeface="+mn-lt"/>
                <a:ea typeface="+mn-ea"/>
                <a:cs typeface="+mn-cs"/>
              </a:rPr>
              <a:t>States must ensure that human rights are applied and respected without any discrimination based on any grounds, including but not restricted to sex, race, </a:t>
            </a:r>
            <a:r>
              <a:rPr lang="en-US" sz="1200" b="0" kern="1200" dirty="0" err="1">
                <a:solidFill>
                  <a:schemeClr val="tx1"/>
                </a:solidFill>
                <a:effectLst/>
                <a:latin typeface="+mn-lt"/>
                <a:ea typeface="+mn-ea"/>
                <a:cs typeface="+mn-cs"/>
              </a:rPr>
              <a:t>colour</a:t>
            </a:r>
            <a:r>
              <a:rPr lang="en-US" sz="1200" b="0" kern="1200" dirty="0">
                <a:solidFill>
                  <a:schemeClr val="tx1"/>
                </a:solidFill>
                <a:effectLst/>
                <a:latin typeface="+mn-lt"/>
                <a:ea typeface="+mn-ea"/>
                <a:cs typeface="+mn-cs"/>
              </a:rPr>
              <a:t>, language, religion, political or other opinion, national, ethnic or social origin, membership of a national minority, property, birth, age, disability, sexual orientation and social or other status.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Rights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to life</a:t>
            </a:r>
          </a:p>
          <a:p>
            <a:r>
              <a:rPr lang="en-US" sz="1200" kern="1200" dirty="0">
                <a:solidFill>
                  <a:schemeClr val="tx1"/>
                </a:solidFill>
                <a:effectLst/>
                <a:latin typeface="+mn-lt"/>
                <a:ea typeface="+mn-ea"/>
                <a:cs typeface="+mn-cs"/>
              </a:rPr>
              <a:t>Right to liberty and security of person (basis for alternatives to detention, and in case of immigration detention, it should be the absolute last resort (lawful, necessary, proportional, legal safeguards) and never for children)</a:t>
            </a:r>
          </a:p>
          <a:p>
            <a:r>
              <a:rPr lang="en-US" sz="1200" kern="1200" dirty="0">
                <a:solidFill>
                  <a:schemeClr val="tx1"/>
                </a:solidFill>
                <a:effectLst/>
                <a:latin typeface="+mn-lt"/>
                <a:ea typeface="+mn-ea"/>
                <a:cs typeface="+mn-cs"/>
              </a:rPr>
              <a:t>right to seek asylum</a:t>
            </a:r>
          </a:p>
          <a:p>
            <a:r>
              <a:rPr lang="en-US" sz="1200" kern="1200" dirty="0">
                <a:solidFill>
                  <a:schemeClr val="tx1"/>
                </a:solidFill>
                <a:effectLst/>
                <a:latin typeface="+mn-lt"/>
                <a:ea typeface="+mn-ea"/>
                <a:cs typeface="+mn-cs"/>
              </a:rPr>
              <a:t>right to leave any country, including his own, and to return to his country</a:t>
            </a:r>
          </a:p>
          <a:p>
            <a:r>
              <a:rPr lang="en-US" sz="1200" kern="1200" dirty="0">
                <a:solidFill>
                  <a:schemeClr val="tx1"/>
                </a:solidFill>
                <a:effectLst/>
                <a:latin typeface="+mn-lt"/>
                <a:ea typeface="+mn-ea"/>
                <a:cs typeface="+mn-cs"/>
              </a:rPr>
              <a:t>right to freedom of movement and residence within the borders of each state (for persons in a regular situation)</a:t>
            </a:r>
          </a:p>
          <a:p>
            <a:r>
              <a:rPr lang="en-US" sz="1200" kern="1200" dirty="0">
                <a:solidFill>
                  <a:schemeClr val="tx1"/>
                </a:solidFill>
                <a:effectLst/>
                <a:latin typeface="+mn-lt"/>
                <a:ea typeface="+mn-ea"/>
                <a:cs typeface="+mn-cs"/>
              </a:rPr>
              <a:t>right to nationality</a:t>
            </a:r>
          </a:p>
          <a:p>
            <a:r>
              <a:rPr lang="en-US" sz="1200" kern="1200" dirty="0">
                <a:solidFill>
                  <a:schemeClr val="tx1"/>
                </a:solidFill>
                <a:effectLst/>
                <a:latin typeface="+mn-lt"/>
                <a:ea typeface="+mn-ea"/>
                <a:cs typeface="+mn-cs"/>
              </a:rPr>
              <a:t>right to family life (unity and reunification)</a:t>
            </a:r>
          </a:p>
          <a:p>
            <a:r>
              <a:rPr lang="en-US" sz="1200" kern="1200" dirty="0">
                <a:solidFill>
                  <a:schemeClr val="tx1"/>
                </a:solidFill>
                <a:effectLst/>
                <a:latin typeface="+mn-lt"/>
                <a:ea typeface="+mn-ea"/>
                <a:cs typeface="+mn-cs"/>
              </a:rPr>
              <a:t>Right to privacy</a:t>
            </a:r>
          </a:p>
          <a:p>
            <a:r>
              <a:rPr lang="en-US" sz="1200" kern="1200" dirty="0">
                <a:solidFill>
                  <a:schemeClr val="tx1"/>
                </a:solidFill>
                <a:effectLst/>
                <a:latin typeface="+mn-lt"/>
                <a:ea typeface="+mn-ea"/>
                <a:cs typeface="+mn-cs"/>
              </a:rPr>
              <a:t>right of access to justice, including access to information</a:t>
            </a:r>
          </a:p>
          <a:p>
            <a:r>
              <a:rPr lang="en-US" sz="1200" kern="1200" dirty="0">
                <a:solidFill>
                  <a:schemeClr val="tx1"/>
                </a:solidFill>
                <a:effectLst/>
                <a:latin typeface="+mn-lt"/>
                <a:ea typeface="+mn-ea"/>
                <a:cs typeface="+mn-cs"/>
              </a:rPr>
              <a:t>right to work and to the enjoyment of just and favorable working conditions</a:t>
            </a:r>
          </a:p>
          <a:p>
            <a:r>
              <a:rPr lang="en-US" sz="1200" kern="1200" dirty="0">
                <a:solidFill>
                  <a:schemeClr val="tx1"/>
                </a:solidFill>
                <a:effectLst/>
                <a:latin typeface="+mn-lt"/>
                <a:ea typeface="+mn-ea"/>
                <a:cs typeface="+mn-cs"/>
              </a:rPr>
              <a:t>right to education (primary, for children, regardless of their migration status, CESCR, CRC)</a:t>
            </a:r>
          </a:p>
          <a:p>
            <a:r>
              <a:rPr lang="en-US" sz="1200" kern="1200" dirty="0">
                <a:solidFill>
                  <a:schemeClr val="tx1"/>
                </a:solidFill>
                <a:effectLst/>
                <a:latin typeface="+mn-lt"/>
                <a:ea typeface="+mn-ea"/>
                <a:cs typeface="+mn-cs"/>
              </a:rPr>
              <a:t>right to health (information, emergency, but also preventive, curative, and palliative health services all migrants, CESCR. While migrant workers and family equal as nationals). </a:t>
            </a:r>
          </a:p>
          <a:p>
            <a:r>
              <a:rPr lang="en-US" sz="1200" kern="1200" dirty="0">
                <a:solidFill>
                  <a:schemeClr val="tx1"/>
                </a:solidFill>
                <a:effectLst/>
                <a:latin typeface="+mn-lt"/>
                <a:ea typeface="+mn-ea"/>
                <a:cs typeface="+mn-cs"/>
              </a:rPr>
              <a:t>right to privacy</a:t>
            </a:r>
          </a:p>
          <a:p>
            <a:r>
              <a:rPr lang="en-US" sz="1200" kern="1200" dirty="0">
                <a:solidFill>
                  <a:schemeClr val="tx1"/>
                </a:solidFill>
                <a:effectLst/>
                <a:latin typeface="+mn-lt"/>
                <a:ea typeface="+mn-ea"/>
                <a:cs typeface="+mn-cs"/>
              </a:rPr>
              <a:t>Right to housing (part of right to health, along with safe and potable water, sanitation, food, nutrition, healthy environment and conditions)</a:t>
            </a:r>
          </a:p>
          <a:p>
            <a:r>
              <a:rPr lang="en-US" sz="1200" kern="1200" dirty="0">
                <a:solidFill>
                  <a:schemeClr val="tx1"/>
                </a:solidFill>
                <a:effectLst/>
                <a:latin typeface="+mn-lt"/>
                <a:ea typeface="+mn-ea"/>
                <a:cs typeface="+mn-cs"/>
              </a:rPr>
              <a:t>Right to consular access (Article 36 of the Vienna Convention on Consular Relations (VCCR) guarantees non-nationals the right to consular access while held in any form of detention.) Part of the right to access justice includes, Fair proceedings and due process guarantees, which includes right to consular access. The protection and assistance of the consular or diplomatic authorities, based on international law, is also pivotal to ensure migrants’ access to due process guarantees in cases where their rights have not been fully respected by the destination state. Legal safeguards </a:t>
            </a:r>
            <a:r>
              <a:rPr lang="en-US" sz="1200" kern="1200" dirty="0" err="1">
                <a:solidFill>
                  <a:schemeClr val="tx1"/>
                </a:solidFill>
                <a:effectLst/>
                <a:latin typeface="+mn-lt"/>
                <a:ea typeface="+mn-ea"/>
                <a:cs typeface="+mn-cs"/>
              </a:rPr>
              <a:t>relaed</a:t>
            </a:r>
            <a:r>
              <a:rPr lang="en-US" sz="1200" kern="1200" dirty="0">
                <a:solidFill>
                  <a:schemeClr val="tx1"/>
                </a:solidFill>
                <a:effectLst/>
                <a:latin typeface="+mn-lt"/>
                <a:ea typeface="+mn-ea"/>
                <a:cs typeface="+mn-cs"/>
              </a:rPr>
              <a:t> to the right to access justice are extremely crucial for migrants all along the migratory journey and can avoid human rights gaps and remedy violations.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3E38AB8-F163-4F5D-A9FB-4CA6F9665FBF}" type="slidenum">
              <a:rPr lang="en-US" smtClean="0"/>
              <a:pPr/>
              <a:t>14</a:t>
            </a:fld>
            <a:endParaRPr lang="en-US"/>
          </a:p>
        </p:txBody>
      </p:sp>
    </p:spTree>
    <p:extLst>
      <p:ext uri="{BB962C8B-B14F-4D97-AF65-F5344CB8AC3E}">
        <p14:creationId xmlns:p14="http://schemas.microsoft.com/office/powerpoint/2010/main" val="232981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(Mention that the yellow one are jus cogens, not derogatory)</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 of rights recognized as customary international law:</a:t>
            </a:r>
          </a:p>
          <a:p>
            <a:r>
              <a:rPr lang="en-US" sz="1200" b="0" kern="1200" dirty="0">
                <a:solidFill>
                  <a:schemeClr val="tx1"/>
                </a:solidFill>
                <a:effectLst/>
                <a:latin typeface="+mn-lt"/>
                <a:ea typeface="+mn-ea"/>
                <a:cs typeface="+mn-cs"/>
              </a:rPr>
              <a:t>» Right to life </a:t>
            </a:r>
          </a:p>
          <a:p>
            <a:r>
              <a:rPr lang="en-US" sz="1200" b="0" kern="1200" dirty="0">
                <a:solidFill>
                  <a:schemeClr val="tx1"/>
                </a:solidFill>
                <a:effectLst/>
                <a:latin typeface="+mn-lt"/>
                <a:ea typeface="+mn-ea"/>
                <a:cs typeface="+mn-cs"/>
              </a:rPr>
              <a:t>» Freedom from slavery and involuntary servitude </a:t>
            </a:r>
          </a:p>
          <a:p>
            <a:r>
              <a:rPr lang="en-US" sz="1200" b="0" kern="1200" dirty="0">
                <a:solidFill>
                  <a:schemeClr val="tx1"/>
                </a:solidFill>
                <a:effectLst/>
                <a:latin typeface="+mn-lt"/>
                <a:ea typeface="+mn-ea"/>
                <a:cs typeface="+mn-cs"/>
              </a:rPr>
              <a:t>» Freedom from torture and cruel, inhumane or degrading treatment or punishment &gt; thus, prohibition of it.</a:t>
            </a:r>
          </a:p>
          <a:p>
            <a:r>
              <a:rPr lang="en-US" sz="1200" b="0" kern="1200" dirty="0">
                <a:solidFill>
                  <a:schemeClr val="tx1"/>
                </a:solidFill>
                <a:effectLst/>
                <a:latin typeface="+mn-lt"/>
                <a:ea typeface="+mn-ea"/>
                <a:cs typeface="+mn-cs"/>
              </a:rPr>
              <a:t>» Right to equality before the law and non-discrimination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key customary norm governing the admission of non-nationals consists in the principle of non-refoulement. </a:t>
            </a:r>
            <a:r>
              <a:rPr lang="en-US" sz="1200" b="0" kern="1200" dirty="0">
                <a:solidFill>
                  <a:schemeClr val="tx1"/>
                </a:solidFill>
                <a:effectLst/>
                <a:latin typeface="+mn-lt"/>
                <a:ea typeface="+mn-ea"/>
                <a:cs typeface="+mn-cs"/>
              </a:rPr>
              <a:t>The prohibition of removing anyone to a country where there is a real risk of persecution or serious violations of human rights is a common principle endorsed in various branches of IML, namely human rights law, humanitarian law, refugee law and criminal law. It is also endorsed in various universal, regional land bilateral conventions, statement and soft law instruments and jurisprudence. More than 90% of UN Member States are party to one or more treaties explicitly endorsing the principle of non-refoulement.</a:t>
            </a:r>
          </a:p>
          <a:p>
            <a:endParaRPr lang="en-US" sz="1200" b="0" kern="1200" dirty="0">
              <a:solidFill>
                <a:schemeClr val="tx1"/>
              </a:solidFill>
              <a:effectLst/>
              <a:latin typeface="+mn-lt"/>
              <a:ea typeface="+mn-ea"/>
              <a:cs typeface="+mn-cs"/>
            </a:endParaRPr>
          </a:p>
          <a:p>
            <a:r>
              <a:rPr lang="en-US" dirty="0"/>
              <a:t>The principle of non-refoulement must always be respected, and the expulsion of non-nationals in need of international protection, including migrants regardless of their status, asylum seekers, refugees and stateless persons, is prohibited by international law.</a:t>
            </a:r>
          </a:p>
          <a:p>
            <a:endParaRPr lang="en-US" dirty="0"/>
          </a:p>
          <a:p>
            <a:r>
              <a:rPr lang="en-US" dirty="0"/>
              <a:t>Human rights law has expanded the protection realm of migrant populations falling outside the strict definition under Refugee law. Thus, there are persons on the move that could still benefit from different types of protection under the human rights law framework.</a:t>
            </a:r>
          </a:p>
          <a:p>
            <a:endParaRPr lang="en-US" dirty="0"/>
          </a:p>
          <a:p>
            <a:r>
              <a:rPr lang="en-US" dirty="0"/>
              <a:t>Under no circumstances may a person (regardless of their legal status) be expelled to a territory when there are substantial grounds to believe that there is a real risk that they will face torture or cruel, inhuman, or degrading treatment or punishment upon return (</a:t>
            </a:r>
            <a:r>
              <a:rPr lang="en-US" dirty="0" err="1"/>
              <a:t>ius</a:t>
            </a:r>
            <a:r>
              <a:rPr lang="en-US" dirty="0"/>
              <a:t> cogens).</a:t>
            </a:r>
          </a:p>
          <a:p>
            <a:endParaRPr lang="en-US" dirty="0"/>
          </a:p>
          <a:p>
            <a:r>
              <a:rPr lang="en-US" dirty="0"/>
              <a:t>This principle is also important under refugee law and humanitarian law, and human rights law has further increased the protection realm of this principle, also considering social and economic rights violations, as part of that real risk upon return. Examples of risks: torture, and other cruel, inhuman or degrading treatment; flagrant denial of the right to a fair trial; risks of violations to the rights to life, integrity and/or freedom of the person; serious forms of sexual and gender-based violence; death penalty or death row; female genital mutilation; prolonged solitary confinement; severe violations of economic, social and cultural rights (violation of the right to life or freedom from torture, degrading living conditions, lack of medical treatment, or mental illness).</a:t>
            </a:r>
            <a:endParaRPr lang="fr-CH" dirty="0"/>
          </a:p>
          <a:p>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prohibition of torture is rooted in customary international law </a:t>
            </a:r>
            <a:r>
              <a:rPr lang="en-US" sz="1200" b="0" kern="1200" dirty="0">
                <a:solidFill>
                  <a:schemeClr val="tx1"/>
                </a:solidFill>
                <a:effectLst/>
                <a:latin typeface="+mn-lt"/>
                <a:ea typeface="+mn-ea"/>
                <a:cs typeface="+mn-cs"/>
              </a:rPr>
              <a:t>which binds all states, and in international treaties which are biding on their State parties. It is a peremptory norm of customary international law and an obligation under all international human rights treaties. THIS IS WHERE NON-REFOULEMENT DERIVES.</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prohibition of arbitrary detention </a:t>
            </a:r>
            <a:r>
              <a:rPr lang="en-US" sz="1200" b="0" kern="1200" dirty="0">
                <a:solidFill>
                  <a:schemeClr val="tx1"/>
                </a:solidFill>
                <a:effectLst/>
                <a:latin typeface="+mn-lt"/>
                <a:ea typeface="+mn-ea"/>
                <a:cs typeface="+mn-cs"/>
              </a:rPr>
              <a:t>is well established rule of customary international law codified in a broad range of treaties. It includes immigration detention at all phases of the migration cycle. While preserving states’ margin of appreciation, this rule of CIL embodies 3 main limitations regarding the legal basis of detention, its ground and other related procedural guarantees. Also stated in the GCM, which promotes the adoption of alternatives to detention. 1) Any detention must be in accordance with and authorized by law and laws must be accessible and precise in order to avoid all risks of arbitrariness. 2) the deprivation of liberty must be reasonable, necessary, and proportionate. Proportionality further requires states to rely on alternatives to detention that is “less invasive means” to achieve the objectives without interfering with the right to liberty and security.  3 ways of ATD: by entrusting a third party with care and/or responsibility for the migrant and his/her case (community supervision, case management, provision of a guarantor), 2) by requiring a migrant to pay bonds or bail, or 3) by limiting to a lesser or greater extent his/her liberty of movement with reporting requirements, home curfew, electronic monitoring, semi-open centers, designed residence, or house arrest.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absolute prohibition of collective expulsion stems from the violation of non-discrimination because it requires an individual assessment.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Norms and Principles based on Rights </a:t>
            </a:r>
          </a:p>
          <a:p>
            <a:r>
              <a:rPr lang="en-US" sz="1200" kern="1200" dirty="0">
                <a:solidFill>
                  <a:schemeClr val="tx1"/>
                </a:solidFill>
                <a:effectLst/>
                <a:latin typeface="+mn-lt"/>
                <a:ea typeface="+mn-ea"/>
                <a:cs typeface="+mn-cs"/>
              </a:rPr>
              <a:t>principle of non-discrimination</a:t>
            </a:r>
          </a:p>
          <a:p>
            <a:r>
              <a:rPr lang="fr-FR" sz="1200" kern="1200" dirty="0">
                <a:solidFill>
                  <a:schemeClr val="tx1"/>
                </a:solidFill>
                <a:effectLst/>
                <a:latin typeface="+mn-lt"/>
                <a:ea typeface="+mn-ea"/>
                <a:cs typeface="+mn-cs"/>
              </a:rPr>
              <a:t>non-</a:t>
            </a:r>
            <a:r>
              <a:rPr lang="fr-FR" sz="1200" kern="1200" dirty="0" err="1">
                <a:solidFill>
                  <a:schemeClr val="tx1"/>
                </a:solidFill>
                <a:effectLst/>
                <a:latin typeface="+mn-lt"/>
                <a:ea typeface="+mn-ea"/>
                <a:cs typeface="+mn-cs"/>
              </a:rPr>
              <a:t>derogable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principle</a:t>
            </a:r>
            <a:r>
              <a:rPr lang="fr-FR" sz="1200" kern="1200" dirty="0">
                <a:solidFill>
                  <a:schemeClr val="tx1"/>
                </a:solidFill>
                <a:effectLst/>
                <a:latin typeface="+mn-lt"/>
                <a:ea typeface="+mn-ea"/>
                <a:cs typeface="+mn-cs"/>
              </a:rPr>
              <a:t> of non-refoulement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prohibition of arbitrary and collective expulsion</a:t>
            </a:r>
          </a:p>
          <a:p>
            <a:r>
              <a:rPr lang="en-US" sz="1200" kern="1200" dirty="0">
                <a:solidFill>
                  <a:schemeClr val="tx1"/>
                </a:solidFill>
                <a:effectLst/>
                <a:latin typeface="+mn-lt"/>
                <a:ea typeface="+mn-ea"/>
                <a:cs typeface="+mn-cs"/>
              </a:rPr>
              <a:t>prohibition of arbitrary detention</a:t>
            </a:r>
          </a:p>
          <a:p>
            <a:r>
              <a:rPr lang="en-US" sz="1200" kern="1200" dirty="0">
                <a:solidFill>
                  <a:schemeClr val="tx1"/>
                </a:solidFill>
                <a:effectLst/>
                <a:latin typeface="+mn-lt"/>
                <a:ea typeface="+mn-ea"/>
                <a:cs typeface="+mn-cs"/>
              </a:rPr>
              <a:t>principle of the best interests of the child</a:t>
            </a:r>
          </a:p>
          <a:p>
            <a:r>
              <a:rPr lang="en-US" sz="1200" kern="1200" dirty="0">
                <a:solidFill>
                  <a:schemeClr val="tx1"/>
                </a:solidFill>
                <a:effectLst/>
                <a:latin typeface="+mn-lt"/>
                <a:ea typeface="+mn-ea"/>
                <a:cs typeface="+mn-cs"/>
              </a:rPr>
              <a:t>Human dignity</a:t>
            </a:r>
          </a:p>
          <a:p>
            <a:r>
              <a:rPr lang="en-US" sz="1200" kern="1200" dirty="0">
                <a:solidFill>
                  <a:schemeClr val="tx1"/>
                </a:solidFill>
                <a:effectLst/>
                <a:latin typeface="+mn-lt"/>
                <a:ea typeface="+mn-ea"/>
                <a:cs typeface="+mn-cs"/>
              </a:rPr>
              <a:t>gender-responsive migration governance</a:t>
            </a:r>
          </a:p>
          <a:p>
            <a:r>
              <a:rPr lang="en-US" sz="1200" kern="1200" dirty="0">
                <a:solidFill>
                  <a:schemeClr val="tx1"/>
                </a:solidFill>
                <a:effectLst/>
                <a:latin typeface="+mn-lt"/>
                <a:ea typeface="+mn-ea"/>
                <a:cs typeface="+mn-cs"/>
              </a:rPr>
              <a:t>This is all under a Human rights-based Approach as under international law (to migration governance)</a:t>
            </a:r>
          </a:p>
          <a:p>
            <a:r>
              <a:rPr lang="en-US" sz="1200" kern="1200" dirty="0">
                <a:solidFill>
                  <a:schemeClr val="tx1"/>
                </a:solidFill>
                <a:effectLst/>
                <a:latin typeface="+mn-lt"/>
                <a:ea typeface="+mn-ea"/>
                <a:cs typeface="+mn-cs"/>
              </a:rPr>
              <a:t>Which entails a State responsibility to Respect, Protect and Fulfill </a:t>
            </a:r>
          </a:p>
          <a:p>
            <a:r>
              <a:rPr lang="en-US" sz="1200" kern="1200" dirty="0">
                <a:solidFill>
                  <a:schemeClr val="tx1"/>
                </a:solidFill>
                <a:effectLst/>
                <a:latin typeface="+mn-lt"/>
                <a:ea typeface="+mn-ea"/>
                <a:cs typeface="+mn-cs"/>
              </a:rPr>
              <a:t>Which must / should be reflected in State laws, policies, programs and actions, inter alia.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primary responsibility for ensuring rights standards are met lies with States. International human rights law imposes on States the following obligations: • To respect human rights, that is to refrain from actively violating them; • To protect such rights, that is to intervene and take protective action on behalf of the victim against threats by others or stemming from a situation; • To fulfil them, that is to provide goods and services necessary to allow people to fully enjoy their rights.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States are also responsible for ensuring that these obligations are discharged without discrimination. In a temporal perspective, this means that States have a duty, in particular, to: (a) to prevent violations of human rights from occurring or from re-occurring; (b) to stop them while they are happening, by making sure that State organs and authorities respect the rights concerned and protect victims against threats by third parties or stemming from situations including natural disasters; and (c) ensure reparation and full rehabilitation once a violation has happened.</a:t>
            </a:r>
          </a:p>
          <a:p>
            <a:r>
              <a:rPr lang="en-US" sz="1200" kern="1200" dirty="0">
                <a:solidFill>
                  <a:schemeClr val="tx1"/>
                </a:solidFill>
                <a:effectLst/>
                <a:latin typeface="+mn-lt"/>
                <a:ea typeface="+mn-ea"/>
                <a:cs typeface="+mn-cs"/>
              </a:rPr>
              <a:t>Examples: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Concerning Family reunification for example, the right to respect for family life typically includes both a positive obligation to protect the family, and a negative obligation prohibiting any unlawful and arbitrary interference with the exercise of the right to family life. Human rights treaty bodies have made it clear that this twofold obligation may require in some circumstances a correlative duty of family reunification.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prohibition on </a:t>
            </a:r>
            <a:r>
              <a:rPr lang="en-US" sz="1200" b="1" kern="1200" dirty="0">
                <a:solidFill>
                  <a:schemeClr val="tx1"/>
                </a:solidFill>
                <a:effectLst/>
                <a:latin typeface="+mn-lt"/>
                <a:ea typeface="+mn-ea"/>
                <a:cs typeface="+mn-cs"/>
              </a:rPr>
              <a:t>torture</a:t>
            </a:r>
            <a:r>
              <a:rPr lang="en-US" sz="1200" kern="1200" dirty="0">
                <a:solidFill>
                  <a:schemeClr val="tx1"/>
                </a:solidFill>
                <a:effectLst/>
                <a:latin typeface="+mn-lt"/>
                <a:ea typeface="+mn-ea"/>
                <a:cs typeface="+mn-cs"/>
              </a:rPr>
              <a:t> or cruel, inhuman or degrading treatment or punishment: </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respect</a:t>
            </a:r>
            <a:r>
              <a:rPr lang="en-US" sz="1200" kern="1200" dirty="0">
                <a:solidFill>
                  <a:schemeClr val="tx1"/>
                </a:solidFill>
                <a:effectLst/>
                <a:latin typeface="+mn-lt"/>
                <a:ea typeface="+mn-ea"/>
                <a:cs typeface="+mn-cs"/>
              </a:rPr>
              <a:t>: The police shall not use torture as a method of questioning of suspects (refrain from interfering with the right).</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Take legislative and other measures prohibiting the acts of torture or cruel, inhuman or degrading treatment or punishment (protect individuals from having his or her rights interfered with by others).</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fulfill</a:t>
            </a:r>
            <a:r>
              <a:rPr lang="en-US" sz="1200" kern="1200" dirty="0">
                <a:solidFill>
                  <a:schemeClr val="tx1"/>
                </a:solidFill>
                <a:effectLst/>
                <a:latin typeface="+mn-lt"/>
                <a:ea typeface="+mn-ea"/>
                <a:cs typeface="+mn-cs"/>
              </a:rPr>
              <a:t>: Prosecute those who individuals who violate this prohibition as well as provide training and information to officials on the prohibition of torture as well as cruel, inhuman or degrading treatment and punishment (to take positive action to ensure that the right is respected).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to the highest attainable standard of </a:t>
            </a:r>
            <a:r>
              <a:rPr lang="en-US" sz="1200" b="1" kern="1200" dirty="0">
                <a:solidFill>
                  <a:schemeClr val="tx1"/>
                </a:solidFill>
                <a:effectLst/>
                <a:latin typeface="+mn-lt"/>
                <a:ea typeface="+mn-ea"/>
                <a:cs typeface="+mn-cs"/>
              </a:rPr>
              <a:t>health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respect</a:t>
            </a:r>
            <a:r>
              <a:rPr lang="en-US" sz="1200" kern="1200" dirty="0">
                <a:solidFill>
                  <a:schemeClr val="tx1"/>
                </a:solidFill>
                <a:effectLst/>
                <a:latin typeface="+mn-lt"/>
                <a:ea typeface="+mn-ea"/>
                <a:cs typeface="+mn-cs"/>
              </a:rPr>
              <a:t>: The State shall not prevent doctors or medical staff from treating those in need of medical assistance (refrain from interfering with this right).</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protect</a:t>
            </a:r>
            <a:r>
              <a:rPr lang="en-US" sz="1200" kern="1200" dirty="0">
                <a:solidFill>
                  <a:schemeClr val="tx1"/>
                </a:solidFill>
                <a:effectLst/>
                <a:latin typeface="+mn-lt"/>
                <a:ea typeface="+mn-ea"/>
                <a:cs typeface="+mn-cs"/>
              </a:rPr>
              <a:t>: Protect everyone from non consensual medical treatment, such as medical experiments and research or forced sterilization (protect individuals from having his or her rights </a:t>
            </a:r>
            <a:r>
              <a:rPr lang="en-US" sz="1200" kern="1200" dirty="0" err="1">
                <a:solidFill>
                  <a:schemeClr val="tx1"/>
                </a:solidFill>
                <a:effectLst/>
                <a:latin typeface="+mn-lt"/>
                <a:ea typeface="+mn-ea"/>
                <a:cs typeface="+mn-cs"/>
              </a:rPr>
              <a:t>interferred</a:t>
            </a:r>
            <a:r>
              <a:rPr lang="en-US" sz="1200" kern="1200" dirty="0">
                <a:solidFill>
                  <a:schemeClr val="tx1"/>
                </a:solidFill>
                <a:effectLst/>
                <a:latin typeface="+mn-lt"/>
                <a:ea typeface="+mn-ea"/>
                <a:cs typeface="+mn-cs"/>
              </a:rPr>
              <a:t> with by others).</a:t>
            </a:r>
          </a:p>
          <a:p>
            <a:r>
              <a:rPr lang="en-US" sz="1200" kern="1200" dirty="0">
                <a:solidFill>
                  <a:schemeClr val="tx1"/>
                </a:solidFill>
                <a:effectLst/>
                <a:latin typeface="+mn-lt"/>
                <a:ea typeface="+mn-ea"/>
                <a:cs typeface="+mn-cs"/>
              </a:rPr>
              <a:t>Duty to </a:t>
            </a:r>
            <a:r>
              <a:rPr lang="en-US" sz="1200" b="1" kern="1200" dirty="0">
                <a:solidFill>
                  <a:schemeClr val="tx1"/>
                </a:solidFill>
                <a:effectLst/>
                <a:latin typeface="+mn-lt"/>
                <a:ea typeface="+mn-ea"/>
                <a:cs typeface="+mn-cs"/>
              </a:rPr>
              <a:t>fulfill</a:t>
            </a:r>
            <a:r>
              <a:rPr lang="en-US" sz="1200" kern="1200" dirty="0">
                <a:solidFill>
                  <a:schemeClr val="tx1"/>
                </a:solidFill>
                <a:effectLst/>
                <a:latin typeface="+mn-lt"/>
                <a:ea typeface="+mn-ea"/>
                <a:cs typeface="+mn-cs"/>
              </a:rPr>
              <a:t>: Provide reproductive, maternal (pre-natal as well as post-natal) and child health care.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the Human Rights Committee (CCPR) and the Committee on Economic, Social, and Cultural Rights (CESCR) have clarified that the rights in their respective covenants, with a few exceptions,74 are of general application and, thus, they apply to everyone on the territory of the States parties irrespective of their migration status.75 With a few exceptions, the rights protected under the nine core human rights treaties apply to all people regardless of their race,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sex, language, religion, political or other opinion, national or social origin, property, birth or other status, etc. However, in some situations, States may differentiate, derogate and limit certain human rights: » Differential application In exceptional cases, some of the human rights instruments make distinctions between nationals and non-nationals as well as between regular and irregular migrants.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Article 25 of ICCPR only refers to "citizens" and Article 13 ICCPR only applies to "non-nationals lawfully on the territory." In addition, Article 2(3) of ICESCR states: “Developing countries, with due regard to human rights and their national economy, may determine to what extent they would guarantee the economic rights recognized in the present Covenant to non-nationals.” 75 See CCPR General Comments No. 15 and No. 31, CCPR/C/21/Rev.1/Add. 13, para. 10, and CESCR General Comment No. 20, E/C.12/GC/20, para. 30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*Distinctions between nationals and non-nationals as well as between regular and irregular migrants:</a:t>
            </a:r>
          </a:p>
          <a:p>
            <a:r>
              <a:rPr lang="en-US" sz="1200" kern="1200" dirty="0">
                <a:solidFill>
                  <a:schemeClr val="tx1"/>
                </a:solidFill>
                <a:effectLst/>
                <a:latin typeface="+mn-lt"/>
                <a:ea typeface="+mn-ea"/>
                <a:cs typeface="+mn-cs"/>
              </a:rPr>
              <a:t>The right to vote (Article 25, ICCPR) – expressly applicable only to citizens. The ICRMW makes some distinctions between the rights enjoyed based on the status of the migrant worker and his or her family: Right to join trade unions (Article 26) – applicable to regular and irregular migrant workers and members of their families but Right to form trade unions (Article 40) – applicable to regular migrant workers and members of their families.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Derogations and limitations on rights: </a:t>
            </a:r>
            <a:r>
              <a:rPr lang="en-US" sz="1200" kern="1200" dirty="0">
                <a:solidFill>
                  <a:schemeClr val="tx1"/>
                </a:solidFill>
                <a:effectLst/>
                <a:latin typeface="+mn-lt"/>
                <a:ea typeface="+mn-ea"/>
                <a:cs typeface="+mn-cs"/>
              </a:rPr>
              <a:t>When discussing human rights applicable to migrants, a State’s obligation to uphold a particular right may depend on the circumstances. In exceptional cases, where a public emergency threatens the life of a nation, that State can derogate, or temporarily depart, from some of its obligations under human rights law. An example of this type of </a:t>
            </a:r>
            <a:r>
              <a:rPr lang="en-US" sz="1200" kern="1200" dirty="0" err="1">
                <a:solidFill>
                  <a:schemeClr val="tx1"/>
                </a:solidFill>
                <a:effectLst/>
                <a:latin typeface="+mn-lt"/>
                <a:ea typeface="+mn-ea"/>
                <a:cs typeface="+mn-cs"/>
              </a:rPr>
              <a:t>derogable</a:t>
            </a:r>
            <a:r>
              <a:rPr lang="en-US" sz="1200" kern="1200" dirty="0">
                <a:solidFill>
                  <a:schemeClr val="tx1"/>
                </a:solidFill>
                <a:effectLst/>
                <a:latin typeface="+mn-lt"/>
                <a:ea typeface="+mn-ea"/>
                <a:cs typeface="+mn-cs"/>
              </a:rPr>
              <a:t> right is the right to peaceful assembly. The derogation must be proportional and must not be inconsistent with a State’s other obligations under international law or introduced on a discriminatory basis. However, there are some rights which can never be derogated from, for example:</a:t>
            </a:r>
          </a:p>
          <a:p>
            <a:r>
              <a:rPr lang="en-US" sz="1200" kern="1200" dirty="0">
                <a:solidFill>
                  <a:schemeClr val="tx1"/>
                </a:solidFill>
                <a:effectLst/>
                <a:latin typeface="+mn-lt"/>
                <a:ea typeface="+mn-ea"/>
                <a:cs typeface="+mn-cs"/>
              </a:rPr>
              <a:t>• The right to life</a:t>
            </a:r>
          </a:p>
          <a:p>
            <a:r>
              <a:rPr lang="en-US" sz="1200" kern="1200" dirty="0">
                <a:solidFill>
                  <a:schemeClr val="tx1"/>
                </a:solidFill>
                <a:effectLst/>
                <a:latin typeface="+mn-lt"/>
                <a:ea typeface="+mn-ea"/>
                <a:cs typeface="+mn-cs"/>
              </a:rPr>
              <a:t>• Prohibition of torture or cruel, inhuman or degrading treatment or punishment</a:t>
            </a:r>
          </a:p>
          <a:p>
            <a:r>
              <a:rPr lang="en-US" sz="1200" kern="1200" dirty="0">
                <a:solidFill>
                  <a:schemeClr val="tx1"/>
                </a:solidFill>
                <a:effectLst/>
                <a:latin typeface="+mn-lt"/>
                <a:ea typeface="+mn-ea"/>
                <a:cs typeface="+mn-cs"/>
              </a:rPr>
              <a:t>• Prohibition of slavery</a:t>
            </a:r>
          </a:p>
          <a:p>
            <a:r>
              <a:rPr lang="en-US" sz="1200" kern="1200" dirty="0">
                <a:solidFill>
                  <a:schemeClr val="tx1"/>
                </a:solidFill>
                <a:effectLst/>
                <a:latin typeface="+mn-lt"/>
                <a:ea typeface="+mn-ea"/>
                <a:cs typeface="+mn-cs"/>
              </a:rPr>
              <a:t>• Recognition before the law</a:t>
            </a:r>
          </a:p>
          <a:p>
            <a:r>
              <a:rPr lang="en-US" sz="1200" kern="1200" dirty="0">
                <a:solidFill>
                  <a:schemeClr val="tx1"/>
                </a:solidFill>
                <a:effectLst/>
                <a:latin typeface="+mn-lt"/>
                <a:ea typeface="+mn-ea"/>
                <a:cs typeface="+mn-cs"/>
              </a:rPr>
              <a:t>• The right to freedom of thought, conscience and religion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certain human rights can be limited when such limitations are provided for by law and are necessary for the protection of national security or public safety, etc. In contrast to derogation, the right is not taken away but continues to be valid in a limited manner. Examples of these rights are the right to freedom of expression and the freedom of association. The possibility of limiting and the reasons for the limitation are specified in the provision on the right itself.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15</a:t>
            </a:fld>
            <a:endParaRPr lang="en-US"/>
          </a:p>
        </p:txBody>
      </p:sp>
    </p:spTree>
    <p:extLst>
      <p:ext uri="{BB962C8B-B14F-4D97-AF65-F5344CB8AC3E}">
        <p14:creationId xmlns:p14="http://schemas.microsoft.com/office/powerpoint/2010/main" val="38495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16</a:t>
            </a:fld>
            <a:endParaRPr lang="en-US"/>
          </a:p>
        </p:txBody>
      </p:sp>
    </p:spTree>
    <p:extLst>
      <p:ext uri="{BB962C8B-B14F-4D97-AF65-F5344CB8AC3E}">
        <p14:creationId xmlns:p14="http://schemas.microsoft.com/office/powerpoint/2010/main" val="133529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8423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245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007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0903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0154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21</a:t>
            </a:fld>
            <a:endParaRPr lang="en-US"/>
          </a:p>
        </p:txBody>
      </p:sp>
    </p:spTree>
    <p:extLst>
      <p:ext uri="{BB962C8B-B14F-4D97-AF65-F5344CB8AC3E}">
        <p14:creationId xmlns:p14="http://schemas.microsoft.com/office/powerpoint/2010/main" val="1372299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22</a:t>
            </a:fld>
            <a:endParaRPr lang="en-US"/>
          </a:p>
        </p:txBody>
      </p:sp>
    </p:spTree>
    <p:extLst>
      <p:ext uri="{BB962C8B-B14F-4D97-AF65-F5344CB8AC3E}">
        <p14:creationId xmlns:p14="http://schemas.microsoft.com/office/powerpoint/2010/main" val="154531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23</a:t>
            </a:fld>
            <a:endParaRPr lang="en-US"/>
          </a:p>
        </p:txBody>
      </p:sp>
    </p:spTree>
    <p:extLst>
      <p:ext uri="{BB962C8B-B14F-4D97-AF65-F5344CB8AC3E}">
        <p14:creationId xmlns:p14="http://schemas.microsoft.com/office/powerpoint/2010/main" val="3222899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24</a:t>
            </a:fld>
            <a:endParaRPr lang="en-US"/>
          </a:p>
        </p:txBody>
      </p:sp>
    </p:spTree>
    <p:extLst>
      <p:ext uri="{BB962C8B-B14F-4D97-AF65-F5344CB8AC3E}">
        <p14:creationId xmlns:p14="http://schemas.microsoft.com/office/powerpoint/2010/main" val="602459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25</a:t>
            </a:fld>
            <a:endParaRPr lang="en-US"/>
          </a:p>
        </p:txBody>
      </p:sp>
    </p:spTree>
    <p:extLst>
      <p:ext uri="{BB962C8B-B14F-4D97-AF65-F5344CB8AC3E}">
        <p14:creationId xmlns:p14="http://schemas.microsoft.com/office/powerpoint/2010/main" val="37242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vulnerable situations that migrants face can arise from a range of factors that may intersect or coexist simultaneously, influencing and exacerbating each other and also evolving or changing over time as circumstances change. The concept of vulnerability is a foundational element of the human rights framework. Together with the requirement to uphold human dignity, the need to recognize and address vulnerability underpins the legal obligation of States to respect, protect and fulfil human rights. “Migrants in vulnerable situations” are thus persons who are unable effectively to enjoy their human rights, are at increased risk of violations and abuse and who, accordingly, are entitled to call on a duty bearer’s heightened duty of care. Factors that generate vulnerability may cause a migrant to leave their country of origin in the first place, may occur during transit or at destination, regardless of whether the original movement was freely chosen, or may be related to a migrant’s identity or circumstances. Vulnerability in this context should therefore be understood as both situational and personal.</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Vulnerable situations associated with:</a:t>
            </a:r>
          </a:p>
          <a:p>
            <a:pPr marL="171450" indent="-171450">
              <a:buFontTx/>
              <a:buChar char="-"/>
            </a:pPr>
            <a:r>
              <a:rPr lang="en-US" sz="1200" b="0" kern="1200" dirty="0">
                <a:solidFill>
                  <a:schemeClr val="tx1"/>
                </a:solidFill>
                <a:effectLst/>
                <a:latin typeface="+mn-lt"/>
                <a:ea typeface="+mn-ea"/>
                <a:cs typeface="+mn-cs"/>
              </a:rPr>
              <a:t>the reasons for leaving the country of origin.</a:t>
            </a:r>
          </a:p>
          <a:p>
            <a:pPr marL="171450" indent="-171450">
              <a:buFontTx/>
              <a:buChar char="-"/>
            </a:pPr>
            <a:r>
              <a:rPr lang="en-US" sz="1200" b="0" kern="1200" dirty="0">
                <a:solidFill>
                  <a:schemeClr val="tx1"/>
                </a:solidFill>
                <a:effectLst/>
                <a:latin typeface="+mn-lt"/>
                <a:ea typeface="+mn-ea"/>
                <a:cs typeface="+mn-cs"/>
              </a:rPr>
              <a:t>situations that migrants encounter during their journey and at destination.</a:t>
            </a:r>
          </a:p>
          <a:p>
            <a:pPr marL="171450" indent="-171450">
              <a:buFontTx/>
              <a:buChar char="-"/>
            </a:pPr>
            <a:r>
              <a:rPr lang="en-US" sz="1200" b="0" kern="1200" dirty="0">
                <a:solidFill>
                  <a:schemeClr val="tx1"/>
                </a:solidFill>
                <a:effectLst/>
                <a:latin typeface="+mn-lt"/>
                <a:ea typeface="+mn-ea"/>
                <a:cs typeface="+mn-cs"/>
              </a:rPr>
              <a:t>a person’s identity, condition or circumstances.</a:t>
            </a:r>
          </a:p>
          <a:p>
            <a:pPr marL="171450" indent="-171450">
              <a:buFontTx/>
              <a:buChar char="-"/>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In either case, however, migrants are not inherently vulnerable, nor do they lack resilience and agency.</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Important principle under this concept:</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1</a:t>
            </a:r>
          </a:p>
          <a:p>
            <a:pPr marL="0" indent="0">
              <a:buFontTx/>
              <a:buNone/>
            </a:pPr>
            <a:r>
              <a:rPr lang="en-US" sz="1200" b="0" kern="1200" dirty="0">
                <a:solidFill>
                  <a:schemeClr val="tx1"/>
                </a:solidFill>
                <a:effectLst/>
                <a:latin typeface="+mn-lt"/>
                <a:ea typeface="+mn-ea"/>
                <a:cs typeface="+mn-cs"/>
              </a:rPr>
              <a:t>Ensure that human rights are at the </a:t>
            </a:r>
            <a:r>
              <a:rPr lang="en-US" sz="1200" b="0" kern="1200" dirty="0" err="1">
                <a:solidFill>
                  <a:schemeClr val="tx1"/>
                </a:solidFill>
                <a:effectLst/>
                <a:latin typeface="+mn-lt"/>
                <a:ea typeface="+mn-ea"/>
                <a:cs typeface="+mn-cs"/>
              </a:rPr>
              <a:t>centre</a:t>
            </a:r>
            <a:r>
              <a:rPr lang="en-US" sz="1200" b="0" kern="1200" dirty="0">
                <a:solidFill>
                  <a:schemeClr val="tx1"/>
                </a:solidFill>
                <a:effectLst/>
                <a:latin typeface="+mn-lt"/>
                <a:ea typeface="+mn-ea"/>
                <a:cs typeface="+mn-cs"/>
              </a:rPr>
              <a:t> of efforts to address migration in all its phases, including responses to large and mixed movements.</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2</a:t>
            </a:r>
          </a:p>
          <a:p>
            <a:pPr marL="0" indent="0">
              <a:buFontTx/>
              <a:buNone/>
            </a:pPr>
            <a:r>
              <a:rPr lang="en-US" sz="1200" b="0" kern="1200" dirty="0">
                <a:solidFill>
                  <a:schemeClr val="tx1"/>
                </a:solidFill>
                <a:effectLst/>
                <a:latin typeface="+mn-lt"/>
                <a:ea typeface="+mn-ea"/>
                <a:cs typeface="+mn-cs"/>
              </a:rPr>
              <a:t>Counter all forms of discrimination against migrants.</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10</a:t>
            </a:r>
          </a:p>
          <a:p>
            <a:pPr marL="0" indent="0">
              <a:buFontTx/>
              <a:buNone/>
            </a:pPr>
            <a:r>
              <a:rPr lang="en-US" sz="1200" b="0" kern="1200" dirty="0">
                <a:solidFill>
                  <a:schemeClr val="tx1"/>
                </a:solidFill>
                <a:effectLst/>
                <a:latin typeface="+mn-lt"/>
                <a:ea typeface="+mn-ea"/>
                <a:cs typeface="+mn-cs"/>
              </a:rPr>
              <a:t>Guarantee the human rights of all children in the context of migration, and ensure that migrant children are treated as children first and foremost.</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11</a:t>
            </a:r>
          </a:p>
          <a:p>
            <a:pPr marL="0" indent="0">
              <a:buFontTx/>
              <a:buNone/>
            </a:pPr>
            <a:r>
              <a:rPr lang="en-US" sz="1200" b="0" kern="1200" dirty="0">
                <a:solidFill>
                  <a:schemeClr val="tx1"/>
                </a:solidFill>
                <a:effectLst/>
                <a:latin typeface="+mn-lt"/>
                <a:ea typeface="+mn-ea"/>
                <a:cs typeface="+mn-cs"/>
              </a:rPr>
              <a:t>Protect the human rights of migrant women and girls.</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17</a:t>
            </a:r>
          </a:p>
          <a:p>
            <a:pPr marL="0" indent="0">
              <a:buFontTx/>
              <a:buNone/>
            </a:pPr>
            <a:r>
              <a:rPr lang="en-US" sz="1200" b="0" kern="1200" dirty="0">
                <a:solidFill>
                  <a:schemeClr val="tx1"/>
                </a:solidFill>
                <a:effectLst/>
                <a:latin typeface="+mn-lt"/>
                <a:ea typeface="+mn-ea"/>
                <a:cs typeface="+mn-cs"/>
              </a:rPr>
              <a:t>Ensure that all responses to migration, including large or mixed movements, are monitored and accountable.</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18</a:t>
            </a:r>
          </a:p>
          <a:p>
            <a:pPr marL="0" indent="0">
              <a:buFontTx/>
              <a:buNone/>
            </a:pPr>
            <a:r>
              <a:rPr lang="en-US" sz="1200" b="0" kern="1200" dirty="0">
                <a:solidFill>
                  <a:schemeClr val="tx1"/>
                </a:solidFill>
                <a:effectLst/>
                <a:latin typeface="+mn-lt"/>
                <a:ea typeface="+mn-ea"/>
                <a:cs typeface="+mn-cs"/>
              </a:rPr>
              <a:t>Respect and support the activities of human rights defenders who promote and protect the human rights of migrants.</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Principle 20</a:t>
            </a:r>
          </a:p>
          <a:p>
            <a:pPr marL="0" indent="0">
              <a:buFontTx/>
              <a:buNone/>
            </a:pPr>
            <a:r>
              <a:rPr lang="en-US" sz="1200" b="0" kern="1200" dirty="0">
                <a:solidFill>
                  <a:schemeClr val="tx1"/>
                </a:solidFill>
                <a:effectLst/>
                <a:latin typeface="+mn-lt"/>
                <a:ea typeface="+mn-ea"/>
                <a:cs typeface="+mn-cs"/>
              </a:rPr>
              <a:t>Ensure human rights-based and gender-responsive migration governance.</a:t>
            </a:r>
          </a:p>
          <a:p>
            <a:pPr marL="0" indent="0">
              <a:buFontTx/>
              <a:buNone/>
            </a:pPr>
            <a:endParaRPr lang="en-US" sz="1200" b="0" kern="1200" dirty="0">
              <a:solidFill>
                <a:schemeClr val="tx1"/>
              </a:solidFill>
              <a:effectLst/>
              <a:latin typeface="+mn-lt"/>
              <a:ea typeface="+mn-ea"/>
              <a:cs typeface="+mn-cs"/>
            </a:endParaRP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Source: Global Migration Group and OHCHR, 2018, Principles and Guidelines, supported by practical guidance, on the human rights protection of migrants in vulnerable situations</a:t>
            </a:r>
          </a:p>
          <a:p>
            <a:pPr marL="0" indent="0">
              <a:buFontTx/>
              <a:buNone/>
            </a:pPr>
            <a:r>
              <a:rPr lang="en-US" sz="1200" b="0" kern="1200" dirty="0">
                <a:solidFill>
                  <a:schemeClr val="tx1"/>
                </a:solidFill>
                <a:effectLst/>
                <a:latin typeface="+mn-lt"/>
                <a:ea typeface="+mn-ea"/>
                <a:cs typeface="+mn-cs"/>
              </a:rPr>
              <a:t>https://www.ohchr.org/Documents/Issues/Migration/PrinciplesAndGuidelines.pdf</a:t>
            </a:r>
          </a:p>
          <a:p>
            <a:pPr marL="0" indent="0">
              <a:buFontTx/>
              <a:buNone/>
            </a:pPr>
            <a:endParaRPr lang="en-US" sz="1200" b="0" kern="1200" dirty="0">
              <a:solidFill>
                <a:schemeClr val="tx1"/>
              </a:solidFill>
              <a:effectLst/>
              <a:latin typeface="+mn-lt"/>
              <a:ea typeface="+mn-ea"/>
              <a:cs typeface="+mn-cs"/>
            </a:endParaRPr>
          </a:p>
          <a:p>
            <a:pPr marL="0" indent="0">
              <a:buFontTx/>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E38AB8-F163-4F5D-A9FB-4CA6F9665FBF}" type="slidenum">
              <a:rPr lang="en-US" smtClean="0"/>
              <a:pPr/>
              <a:t>26</a:t>
            </a:fld>
            <a:endParaRPr lang="en-US"/>
          </a:p>
        </p:txBody>
      </p:sp>
    </p:spTree>
    <p:extLst>
      <p:ext uri="{BB962C8B-B14F-4D97-AF65-F5344CB8AC3E}">
        <p14:creationId xmlns:p14="http://schemas.microsoft.com/office/powerpoint/2010/main" val="198823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67299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8771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29</a:t>
            </a:fld>
            <a:endParaRPr lang="en-US"/>
          </a:p>
        </p:txBody>
      </p:sp>
    </p:spTree>
    <p:extLst>
      <p:ext uri="{BB962C8B-B14F-4D97-AF65-F5344CB8AC3E}">
        <p14:creationId xmlns:p14="http://schemas.microsoft.com/office/powerpoint/2010/main" val="322370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771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4451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115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3377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IML is an umbrella term which comprises both general and specific legal norms that apply to the movement of persons across borders. It could be thought of as a “jigsaw puzzle”.</a:t>
            </a:r>
          </a:p>
          <a:p>
            <a:endParaRPr lang="en-US" noProof="0" dirty="0"/>
          </a:p>
          <a:p>
            <a:r>
              <a:rPr lang="en-US" noProof="0" dirty="0"/>
              <a:t>IML is an attempt to provide a systemic integration of the broad variety and number of rules governing the movement of persons across borders. Some scholars believe that IML is still a work in progress.</a:t>
            </a:r>
          </a:p>
          <a:p>
            <a:endParaRPr lang="en-US" noProof="0" dirty="0"/>
          </a:p>
          <a:p>
            <a:r>
              <a:rPr lang="en-US" noProof="0" dirty="0"/>
              <a:t>Here</a:t>
            </a:r>
            <a:r>
              <a:rPr lang="en-US" baseline="0" noProof="0" dirty="0"/>
              <a:t> is an illustrative list of the main branches of international law that make up IML: </a:t>
            </a:r>
          </a:p>
          <a:p>
            <a:pPr marL="171450" indent="-171450">
              <a:buFontTx/>
              <a:buChar char="-"/>
            </a:pPr>
            <a:r>
              <a:rPr lang="en-US" baseline="0" noProof="0" dirty="0"/>
              <a:t>International human rights law </a:t>
            </a:r>
          </a:p>
          <a:p>
            <a:pPr marL="171450" indent="-171450">
              <a:buFontTx/>
              <a:buChar char="-"/>
            </a:pPr>
            <a:r>
              <a:rPr lang="en-US" baseline="0" noProof="0" dirty="0"/>
              <a:t>International statelessness law</a:t>
            </a:r>
          </a:p>
          <a:p>
            <a:pPr marL="171450" indent="-171450">
              <a:buFontTx/>
              <a:buChar char="-"/>
            </a:pPr>
            <a:r>
              <a:rPr lang="en-US" baseline="0" noProof="0" dirty="0"/>
              <a:t>International </a:t>
            </a:r>
            <a:r>
              <a:rPr lang="en-US" baseline="0" noProof="0" dirty="0" err="1"/>
              <a:t>labour</a:t>
            </a:r>
            <a:r>
              <a:rPr lang="en-US" baseline="0" noProof="0" dirty="0"/>
              <a:t> law </a:t>
            </a:r>
          </a:p>
          <a:p>
            <a:pPr marL="171450" indent="-171450">
              <a:buFontTx/>
              <a:buChar char="-"/>
            </a:pPr>
            <a:r>
              <a:rPr lang="en-US" baseline="0" noProof="0" dirty="0"/>
              <a:t>International humanitarian law </a:t>
            </a:r>
          </a:p>
          <a:p>
            <a:pPr marL="171450" indent="-171450">
              <a:buFontTx/>
              <a:buChar char="-"/>
            </a:pPr>
            <a:r>
              <a:rPr lang="en-US" baseline="0" noProof="0" dirty="0"/>
              <a:t>Law of the sea </a:t>
            </a:r>
          </a:p>
          <a:p>
            <a:pPr marL="171450" indent="-171450">
              <a:buFontTx/>
              <a:buChar char="-"/>
            </a:pPr>
            <a:r>
              <a:rPr lang="en-US" baseline="0" noProof="0" dirty="0"/>
              <a:t>International/transnational criminal law </a:t>
            </a:r>
          </a:p>
          <a:p>
            <a:pPr marL="171450" indent="-171450">
              <a:buFontTx/>
              <a:buChar char="-"/>
            </a:pPr>
            <a:r>
              <a:rPr lang="en-US" baseline="0" noProof="0" dirty="0"/>
              <a:t>Consular and diplomatic law </a:t>
            </a:r>
          </a:p>
          <a:p>
            <a:pPr marL="171450" indent="-171450">
              <a:buFontTx/>
              <a:buChar char="-"/>
            </a:pPr>
            <a:r>
              <a:rPr lang="en-US" baseline="0" noProof="0" dirty="0"/>
              <a:t>International refugee law </a:t>
            </a:r>
          </a:p>
          <a:p>
            <a:pPr marL="0" indent="0">
              <a:buFontTx/>
              <a:buNone/>
            </a:pPr>
            <a:endParaRPr lang="fr-CH" baseline="0" dirty="0"/>
          </a:p>
          <a:p>
            <a:pPr marL="0" indent="0">
              <a:buFontTx/>
              <a:buNone/>
            </a:pPr>
            <a:endParaRPr lang="fr-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In addition to customary</a:t>
            </a:r>
            <a:r>
              <a:rPr lang="en-US" baseline="0" noProof="0" dirty="0"/>
              <a:t> international law rules, each of these branches making up international law are built on some core instruments. The following slides will refer to the main ones with universal application and is thus without prejudice to relevant regional instruments. </a:t>
            </a:r>
            <a:endParaRPr lang="fr-CH" baseline="0" dirty="0"/>
          </a:p>
          <a:p>
            <a:endParaRPr lang="en-GB" dirty="0"/>
          </a:p>
        </p:txBody>
      </p:sp>
      <p:sp>
        <p:nvSpPr>
          <p:cNvPr id="4" name="Slide Number Placeholder 3"/>
          <p:cNvSpPr>
            <a:spLocks noGrp="1"/>
          </p:cNvSpPr>
          <p:nvPr>
            <p:ph type="sldNum" sz="quarter" idx="10"/>
          </p:nvPr>
        </p:nvSpPr>
        <p:spPr/>
        <p:txBody>
          <a:bodyPr/>
          <a:lstStyle/>
          <a:p>
            <a:fld id="{33E38AB8-F163-4F5D-A9FB-4CA6F9665FBF}" type="slidenum">
              <a:rPr lang="en-US" smtClean="0"/>
              <a:pPr/>
              <a:t>8</a:t>
            </a:fld>
            <a:endParaRPr lang="en-US"/>
          </a:p>
        </p:txBody>
      </p:sp>
    </p:spTree>
    <p:extLst>
      <p:ext uri="{BB962C8B-B14F-4D97-AF65-F5344CB8AC3E}">
        <p14:creationId xmlns:p14="http://schemas.microsoft.com/office/powerpoint/2010/main" val="223026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baseline="0" noProof="0" dirty="0"/>
              <a:t>The </a:t>
            </a:r>
            <a:r>
              <a:rPr lang="en-US" b="0" baseline="0" noProof="0" dirty="0"/>
              <a:t>UDHR is a milestone document in the history of human rights. Drafted by representatives from all regions of the world with different legal and cultural backgrounds on 10 December 1948, it sets out, for the first time, fundamental human rights to be universally protected in 30 articles with a number of provisions now considered to be </a:t>
            </a:r>
            <a:r>
              <a:rPr lang="en-US" b="1" baseline="0" noProof="0" dirty="0"/>
              <a:t>customary international law.</a:t>
            </a:r>
          </a:p>
          <a:p>
            <a:pPr>
              <a:defRPr/>
            </a:pPr>
            <a:endParaRPr lang="en-US" b="1" baseline="0" noProof="0" dirty="0"/>
          </a:p>
          <a:p>
            <a:pPr>
              <a:defRPr/>
            </a:pPr>
            <a:r>
              <a:rPr lang="en-US" b="1" baseline="0" noProof="0" dirty="0"/>
              <a:t>Concerning human right law: </a:t>
            </a:r>
          </a:p>
          <a:p>
            <a:pPr>
              <a:defRPr/>
            </a:pPr>
            <a:r>
              <a:rPr lang="en-US" baseline="0" noProof="0" dirty="0"/>
              <a:t>In addition to the 1948 Universal Declaration on Human Rights (UDHR), there are 9 core human rights treaties which were adopted under the auspices of the United Nations, and which are sometimes complemented by optional protocols: </a:t>
            </a:r>
          </a:p>
          <a:p>
            <a:pPr marL="171450" indent="-171450">
              <a:buFontTx/>
              <a:buChar char="-"/>
              <a:defRPr/>
            </a:pPr>
            <a:r>
              <a:rPr lang="en-US" u="sng" baseline="0" noProof="0" dirty="0"/>
              <a:t>ICERD</a:t>
            </a:r>
            <a:r>
              <a:rPr lang="en-US" baseline="0" noProof="0" dirty="0"/>
              <a:t>: 1965 International Convention on the Elimination of All Forms of Racial Discrimination</a:t>
            </a:r>
          </a:p>
          <a:p>
            <a:pPr marL="171450" indent="-171450">
              <a:buFontTx/>
              <a:buChar char="-"/>
              <a:defRPr/>
            </a:pPr>
            <a:r>
              <a:rPr lang="en-US" u="sng" baseline="0" noProof="0" dirty="0"/>
              <a:t>ICCPR</a:t>
            </a:r>
            <a:r>
              <a:rPr lang="en-US" baseline="0" noProof="0" dirty="0"/>
              <a:t>: 1966 International Covenant on Civil and Political Rights </a:t>
            </a:r>
          </a:p>
          <a:p>
            <a:pPr marL="171450" indent="-171450">
              <a:buFontTx/>
              <a:buChar char="-"/>
              <a:defRPr/>
            </a:pPr>
            <a:r>
              <a:rPr lang="en-US" u="sng" baseline="0" noProof="0" dirty="0"/>
              <a:t>ICESCR</a:t>
            </a:r>
            <a:r>
              <a:rPr lang="en-US" baseline="0" noProof="0" dirty="0"/>
              <a:t>: 1966 International Covenant on Economic, Social and Cultural Rights </a:t>
            </a:r>
          </a:p>
          <a:p>
            <a:pPr marL="171450" indent="-171450">
              <a:buFontTx/>
              <a:buChar char="-"/>
              <a:defRPr/>
            </a:pPr>
            <a:r>
              <a:rPr lang="en-US" u="sng" baseline="0" noProof="0" dirty="0"/>
              <a:t>CEDAW</a:t>
            </a:r>
            <a:r>
              <a:rPr lang="en-US" baseline="0" noProof="0" dirty="0"/>
              <a:t>: 1979 Convention on the Elimination of All Forms of Discrimination against Women </a:t>
            </a:r>
          </a:p>
          <a:p>
            <a:pPr marL="171450" indent="-171450">
              <a:buFontTx/>
              <a:buChar char="-"/>
              <a:defRPr/>
            </a:pPr>
            <a:r>
              <a:rPr lang="en-US" u="sng" baseline="0" noProof="0" dirty="0"/>
              <a:t>CAT</a:t>
            </a:r>
            <a:r>
              <a:rPr lang="en-US" baseline="0" noProof="0" dirty="0"/>
              <a:t>: 1984 Convention against Torture and Other Cruel, Inhuman or Degrading Treatment or Punishment</a:t>
            </a:r>
          </a:p>
          <a:p>
            <a:pPr marL="171450" indent="-171450">
              <a:buFontTx/>
              <a:buChar char="-"/>
              <a:defRPr/>
            </a:pPr>
            <a:r>
              <a:rPr lang="en-US" u="sng" baseline="0" noProof="0" dirty="0"/>
              <a:t>CRC</a:t>
            </a:r>
            <a:r>
              <a:rPr lang="en-US" u="none" baseline="0" noProof="0" dirty="0"/>
              <a:t>: 1989 </a:t>
            </a:r>
            <a:r>
              <a:rPr lang="en-US" sz="1200" dirty="0"/>
              <a:t>Convention on the Rights of the Child</a:t>
            </a:r>
            <a:endParaRPr lang="en-US" u="sng" baseline="0" noProof="0" dirty="0"/>
          </a:p>
          <a:p>
            <a:pPr marL="171450" indent="-171450">
              <a:buFontTx/>
              <a:buChar char="-"/>
              <a:defRPr/>
            </a:pPr>
            <a:r>
              <a:rPr lang="en-US" u="sng" baseline="0" noProof="0" dirty="0"/>
              <a:t>ICRMW</a:t>
            </a:r>
            <a:r>
              <a:rPr lang="en-US" baseline="0" noProof="0" dirty="0"/>
              <a:t>: 1990 International Convention on the Protection of the Rights of All Migrant Workers and Members of Their Families </a:t>
            </a:r>
          </a:p>
          <a:p>
            <a:pPr marL="171450" indent="-171450">
              <a:buFontTx/>
              <a:buChar char="-"/>
              <a:defRPr/>
            </a:pPr>
            <a:r>
              <a:rPr lang="en-US" u="sng" baseline="0" noProof="0" dirty="0"/>
              <a:t>CPED</a:t>
            </a:r>
            <a:r>
              <a:rPr lang="en-US" baseline="0" noProof="0" dirty="0"/>
              <a:t>: 2006 International Convention for the Protection of All Persons from Enforced Disappearance </a:t>
            </a:r>
          </a:p>
          <a:p>
            <a:pPr marL="171450" indent="-171450">
              <a:buFontTx/>
              <a:buChar char="-"/>
              <a:defRPr/>
            </a:pPr>
            <a:r>
              <a:rPr lang="en-US" u="sng" baseline="0" noProof="0" dirty="0"/>
              <a:t>CRPD</a:t>
            </a:r>
            <a:r>
              <a:rPr lang="en-US" baseline="0" noProof="0" dirty="0"/>
              <a:t>: 2006 Convention on the Rights of Persons with Disabilities </a:t>
            </a:r>
          </a:p>
          <a:p>
            <a:pPr marL="0" indent="0">
              <a:buFontTx/>
              <a:buNone/>
              <a:defRPr/>
            </a:pPr>
            <a:endParaRPr lang="en-US" baseline="0" noProof="0" dirty="0"/>
          </a:p>
          <a:p>
            <a:pPr marL="0" indent="0">
              <a:buFontTx/>
              <a:buNone/>
              <a:defRPr/>
            </a:pPr>
            <a:r>
              <a:rPr lang="en-US" baseline="0" noProof="0" dirty="0"/>
              <a:t>All these human rights treaties apply to all individuals under the jurisdiction of a State, including migrants and entail the obligations for the State party to respect, protect and fulfil the rights enshrined therein. </a:t>
            </a:r>
          </a:p>
          <a:p>
            <a:endParaRPr lang="en-US" b="1" dirty="0"/>
          </a:p>
          <a:p>
            <a:r>
              <a:rPr lang="en-US" b="1" dirty="0"/>
              <a:t>Concerning the 9 Optional Protocols:</a:t>
            </a:r>
          </a:p>
          <a:p>
            <a:endParaRPr lang="en-US" dirty="0"/>
          </a:p>
          <a:p>
            <a:r>
              <a:rPr lang="en-US" dirty="0"/>
              <a:t>Optional Protocol to the Covenant on Economic, Social and Cultural Rights	</a:t>
            </a:r>
          </a:p>
          <a:p>
            <a:r>
              <a:rPr lang="en-US" dirty="0"/>
              <a:t>10 Dec 2008</a:t>
            </a:r>
          </a:p>
          <a:p>
            <a:endParaRPr lang="en-US" dirty="0"/>
          </a:p>
          <a:p>
            <a:r>
              <a:rPr lang="en-US" dirty="0"/>
              <a:t>Optional Protocol to the International Covenant on Civil and Political Rights	</a:t>
            </a:r>
          </a:p>
          <a:p>
            <a:r>
              <a:rPr lang="en-US" dirty="0"/>
              <a:t>16 Dec 1966</a:t>
            </a:r>
          </a:p>
          <a:p>
            <a:endParaRPr lang="en-US" dirty="0"/>
          </a:p>
          <a:p>
            <a:r>
              <a:rPr lang="en-US" dirty="0"/>
              <a:t>Second Optional Protocol to the International Covenant on Civil and Political Rights, aiming at the abolition of the death penalty	</a:t>
            </a:r>
          </a:p>
          <a:p>
            <a:r>
              <a:rPr lang="en-US" dirty="0"/>
              <a:t>15 Dec 1989</a:t>
            </a:r>
          </a:p>
          <a:p>
            <a:endParaRPr lang="en-US" dirty="0"/>
          </a:p>
          <a:p>
            <a:r>
              <a:rPr lang="en-US" dirty="0"/>
              <a:t>Optional Protocol to the Convention on the Elimination of Discrimination against Women	</a:t>
            </a:r>
          </a:p>
          <a:p>
            <a:r>
              <a:rPr lang="en-US" dirty="0"/>
              <a:t>10 Dec 1999</a:t>
            </a:r>
          </a:p>
          <a:p>
            <a:endParaRPr lang="en-US" dirty="0"/>
          </a:p>
          <a:p>
            <a:r>
              <a:rPr lang="en-US" dirty="0"/>
              <a:t>Optional protocol to the Convention on the Rights of the Child on the involvement of children in armed conflict	</a:t>
            </a:r>
          </a:p>
          <a:p>
            <a:r>
              <a:rPr lang="en-US" dirty="0"/>
              <a:t>25 May 2000</a:t>
            </a:r>
          </a:p>
          <a:p>
            <a:endParaRPr lang="en-US" dirty="0"/>
          </a:p>
          <a:p>
            <a:r>
              <a:rPr lang="en-US" dirty="0"/>
              <a:t>Optional protocol to the Convention on the Rights of the Child on the sale of children, child prostitution and child pornography	</a:t>
            </a:r>
          </a:p>
          <a:p>
            <a:r>
              <a:rPr lang="en-US" dirty="0"/>
              <a:t>25 May 2000</a:t>
            </a:r>
          </a:p>
          <a:p>
            <a:endParaRPr lang="en-US" dirty="0"/>
          </a:p>
          <a:p>
            <a:r>
              <a:rPr lang="en-US" dirty="0"/>
              <a:t>Optional Protocol to the Convention on the Rights of the Child on a communications procedure	</a:t>
            </a:r>
          </a:p>
          <a:p>
            <a:r>
              <a:rPr lang="en-US" dirty="0"/>
              <a:t>14 Apr 2014</a:t>
            </a:r>
          </a:p>
          <a:p>
            <a:endParaRPr lang="en-US" dirty="0"/>
          </a:p>
          <a:p>
            <a:r>
              <a:rPr lang="en-US" dirty="0"/>
              <a:t>Optional Protocol to the Convention against Torture and Other Cruel, Inhuman or Degrading Treatment or Punishment	</a:t>
            </a:r>
          </a:p>
          <a:p>
            <a:r>
              <a:rPr lang="en-US" dirty="0"/>
              <a:t>18 Dec 2002</a:t>
            </a:r>
          </a:p>
          <a:p>
            <a:endParaRPr lang="en-US" dirty="0"/>
          </a:p>
          <a:p>
            <a:r>
              <a:rPr lang="en-US" dirty="0"/>
              <a:t>Optional Protocol to the Convention on the Rights of Persons with Disabilities	</a:t>
            </a:r>
          </a:p>
          <a:p>
            <a:r>
              <a:rPr lang="en-US" dirty="0"/>
              <a:t>12 Dec 2006</a:t>
            </a:r>
          </a:p>
          <a:p>
            <a:endParaRPr lang="en-US" dirty="0"/>
          </a:p>
        </p:txBody>
      </p:sp>
      <p:sp>
        <p:nvSpPr>
          <p:cNvPr id="4" name="Slide Number Placeholder 3"/>
          <p:cNvSpPr>
            <a:spLocks noGrp="1"/>
          </p:cNvSpPr>
          <p:nvPr>
            <p:ph type="sldNum" sz="quarter" idx="5"/>
          </p:nvPr>
        </p:nvSpPr>
        <p:spPr/>
        <p:txBody>
          <a:bodyPr/>
          <a:lstStyle/>
          <a:p>
            <a:fld id="{33E38AB8-F163-4F5D-A9FB-4CA6F9665FBF}" type="slidenum">
              <a:rPr lang="en-US" smtClean="0"/>
              <a:pPr/>
              <a:t>9</a:t>
            </a:fld>
            <a:endParaRPr lang="en-US"/>
          </a:p>
        </p:txBody>
      </p:sp>
    </p:spTree>
    <p:extLst>
      <p:ext uri="{BB962C8B-B14F-4D97-AF65-F5344CB8AC3E}">
        <p14:creationId xmlns:p14="http://schemas.microsoft.com/office/powerpoint/2010/main" val="198349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noProof="0" dirty="0"/>
              <a:t>All States have ratified at least one </a:t>
            </a:r>
            <a:r>
              <a:rPr lang="en-US" baseline="0" noProof="0" dirty="0"/>
              <a:t>of the core human rights treaties and </a:t>
            </a:r>
            <a:r>
              <a:rPr lang="en-US" b="1" baseline="0" noProof="0" dirty="0"/>
              <a:t>80% have ratified 4 or more. </a:t>
            </a:r>
            <a:endParaRPr lang="en-US" b="1" dirty="0"/>
          </a:p>
          <a:p>
            <a:endParaRPr lang="en-US" dirty="0"/>
          </a:p>
          <a:p>
            <a:r>
              <a:rPr lang="en-US" dirty="0"/>
              <a:t>As at October 2020:</a:t>
            </a:r>
          </a:p>
          <a:p>
            <a:r>
              <a:rPr lang="en-US" dirty="0"/>
              <a:t>CRC	196</a:t>
            </a:r>
          </a:p>
          <a:p>
            <a:r>
              <a:rPr lang="en-US" dirty="0"/>
              <a:t>CEDAW	189</a:t>
            </a:r>
          </a:p>
          <a:p>
            <a:r>
              <a:rPr lang="en-US" dirty="0"/>
              <a:t>ICERD	182</a:t>
            </a:r>
          </a:p>
          <a:p>
            <a:r>
              <a:rPr lang="en-US" dirty="0"/>
              <a:t>ICRPD	182</a:t>
            </a:r>
          </a:p>
          <a:p>
            <a:r>
              <a:rPr lang="en-US" dirty="0"/>
              <a:t>ICCPR	173</a:t>
            </a:r>
          </a:p>
          <a:p>
            <a:r>
              <a:rPr lang="en-US" dirty="0"/>
              <a:t>ICESCR	171</a:t>
            </a:r>
          </a:p>
          <a:p>
            <a:r>
              <a:rPr lang="en-US" dirty="0"/>
              <a:t>CAT	171</a:t>
            </a:r>
          </a:p>
          <a:p>
            <a:r>
              <a:rPr lang="en-US" dirty="0"/>
              <a:t>ICPPED	63</a:t>
            </a:r>
          </a:p>
          <a:p>
            <a:r>
              <a:rPr lang="en-US" dirty="0"/>
              <a:t>ICRMW	55</a:t>
            </a:r>
          </a:p>
          <a:p>
            <a:endParaRPr lang="en-US" dirty="0"/>
          </a:p>
          <a:p>
            <a:endParaRPr lang="en-US" dirty="0"/>
          </a:p>
        </p:txBody>
      </p:sp>
      <p:sp>
        <p:nvSpPr>
          <p:cNvPr id="4" name="Slide Number Placeholder 3"/>
          <p:cNvSpPr>
            <a:spLocks noGrp="1"/>
          </p:cNvSpPr>
          <p:nvPr>
            <p:ph type="sldNum" sz="quarter" idx="10"/>
          </p:nvPr>
        </p:nvSpPr>
        <p:spPr>
          <a:xfrm>
            <a:off x="3776867" y="9428166"/>
            <a:ext cx="2890665" cy="496887"/>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E38AB8-F163-4F5D-A9FB-4CA6F9665FB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2812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0D25-26BA-4C41-A0A5-FA884212B5C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F5BC3D-034A-4472-9174-E79E23793DE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E6FB1A-F200-457C-B74F-4C7B639A8173}"/>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a:extLst>
              <a:ext uri="{FF2B5EF4-FFF2-40B4-BE49-F238E27FC236}">
                <a16:creationId xmlns:a16="http://schemas.microsoft.com/office/drawing/2014/main" id="{272F87BF-D264-4A5A-9F88-F01BD8102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E0C6C-AA5E-45A9-B535-254DAD5C3492}"/>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12132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417D-D233-4680-BCDA-A1596EE4D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FE522-807D-45B9-ACCC-E524A08E26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39832-7AEE-4992-8F8C-0CC660353DB3}"/>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a:extLst>
              <a:ext uri="{FF2B5EF4-FFF2-40B4-BE49-F238E27FC236}">
                <a16:creationId xmlns:a16="http://schemas.microsoft.com/office/drawing/2014/main" id="{74C57DA1-CFB7-41E8-A57B-180AC6D86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2171F-781E-40D7-8500-85B5DCCB7CA8}"/>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11337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4FBC1-5CA5-4B26-89D7-C7B56C3D4A1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BE6863-F8C8-4AF4-BF07-E64C9D3F878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93E33-117D-442E-BEF3-CAC68639B606}"/>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a:extLst>
              <a:ext uri="{FF2B5EF4-FFF2-40B4-BE49-F238E27FC236}">
                <a16:creationId xmlns:a16="http://schemas.microsoft.com/office/drawing/2014/main" id="{258C42FA-59D2-4523-ABC0-C3AF5FB25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CE8EA-A72A-46B2-908D-E8142C125488}"/>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51438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1D05-74B1-49A1-964B-251EDB9D5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9275C3-7064-4DCF-85AA-3500E660D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1B70D-BDA4-4FE0-BB15-92D768DC6BD7}"/>
              </a:ext>
            </a:extLst>
          </p:cNvPr>
          <p:cNvSpPr>
            <a:spLocks noGrp="1"/>
          </p:cNvSpPr>
          <p:nvPr>
            <p:ph type="dt" sz="half" idx="10"/>
          </p:nvPr>
        </p:nvSpPr>
        <p:spPr/>
        <p:txBody>
          <a:bodyPr/>
          <a:lstStyle/>
          <a:p>
            <a:fld id="{96DFF08F-DC6B-4601-B491-B0F83F6DD2DA}" type="datetimeFigureOut">
              <a:rPr lang="en-US" smtClean="0"/>
              <a:t>2/8/2022</a:t>
            </a:fld>
            <a:endParaRPr lang="en-US" dirty="0"/>
          </a:p>
        </p:txBody>
      </p:sp>
      <p:sp>
        <p:nvSpPr>
          <p:cNvPr id="5" name="Footer Placeholder 4">
            <a:extLst>
              <a:ext uri="{FF2B5EF4-FFF2-40B4-BE49-F238E27FC236}">
                <a16:creationId xmlns:a16="http://schemas.microsoft.com/office/drawing/2014/main" id="{AC63F385-3111-42B2-879F-CAFE808483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03F812-0CF3-426E-ACCA-09DB332C16CF}"/>
              </a:ext>
            </a:extLst>
          </p:cNvPr>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a:extLst>
              <a:ext uri="{FF2B5EF4-FFF2-40B4-BE49-F238E27FC236}">
                <a16:creationId xmlns:a16="http://schemas.microsoft.com/office/drawing/2014/main" id="{830E8D48-07CC-467B-B954-69DD49019D5E}"/>
              </a:ext>
            </a:extLst>
          </p:cNvPr>
          <p:cNvCxnSpPr/>
          <p:nvPr userDrawn="1"/>
        </p:nvCxnSpPr>
        <p:spPr>
          <a:xfrm>
            <a:off x="1113183" y="1207884"/>
            <a:ext cx="7871791" cy="0"/>
          </a:xfrm>
          <a:prstGeom prst="line">
            <a:avLst/>
          </a:prstGeom>
          <a:ln w="57150">
            <a:solidFill>
              <a:srgbClr val="0061A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EEBE8F0-FB50-4740-88A7-8BD05344B73B}"/>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a:ext>
            </a:extLst>
          </a:blip>
          <a:srcRect/>
          <a:stretch/>
        </p:blipFill>
        <p:spPr>
          <a:xfrm>
            <a:off x="4565375" y="4375563"/>
            <a:ext cx="4678357" cy="2489063"/>
          </a:xfrm>
          <a:prstGeom prst="rect">
            <a:avLst/>
          </a:prstGeom>
        </p:spPr>
      </p:pic>
      <p:pic>
        <p:nvPicPr>
          <p:cNvPr id="9" name="Picture 8">
            <a:extLst>
              <a:ext uri="{FF2B5EF4-FFF2-40B4-BE49-F238E27FC236}">
                <a16:creationId xmlns:a16="http://schemas.microsoft.com/office/drawing/2014/main" id="{AC95F112-AEB0-4231-8C18-06FFF9B5E44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8125" y="262834"/>
            <a:ext cx="640732" cy="611809"/>
          </a:xfrm>
          <a:prstGeom prst="rect">
            <a:avLst/>
          </a:prstGeom>
        </p:spPr>
      </p:pic>
    </p:spTree>
    <p:extLst>
      <p:ext uri="{BB962C8B-B14F-4D97-AF65-F5344CB8AC3E}">
        <p14:creationId xmlns:p14="http://schemas.microsoft.com/office/powerpoint/2010/main" val="89142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CDA7-B8FC-4A39-8219-45B6C7202E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7EAEE2F-7FDF-4DBE-B417-9A43D5F650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D17DC-6CC6-43C4-AEE1-CF18D3704025}"/>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5" name="Footer Placeholder 4">
            <a:extLst>
              <a:ext uri="{FF2B5EF4-FFF2-40B4-BE49-F238E27FC236}">
                <a16:creationId xmlns:a16="http://schemas.microsoft.com/office/drawing/2014/main" id="{1A138D9F-C5B0-4373-B448-41C8CF592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85DE4-25D4-471C-AAE1-AEDF541550DB}"/>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72147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8413-AFA3-4B2E-862A-9732B4F55F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CA7AB-5DAF-40DB-A85D-FDF20AEB1A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391219-002A-4B8C-A828-60E77DB6D47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7A3D24-C35D-4976-8BEB-B8569F0A9D15}"/>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a:extLst>
              <a:ext uri="{FF2B5EF4-FFF2-40B4-BE49-F238E27FC236}">
                <a16:creationId xmlns:a16="http://schemas.microsoft.com/office/drawing/2014/main" id="{70A3F204-F0C3-4F46-A2CC-BF9AF7D19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1CAC1-EB5A-498B-9946-EC1DA64F0ECD}"/>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410310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3C8F-F686-4D32-AB26-4573D23D128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60E0C-0731-44F4-94CD-12E4C33BDD4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0A02D9F-F0B8-4AA1-A5B0-E6819EB8F78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6B1F94-D1CD-4D82-B101-521DB81882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961D2-87CB-43A1-8806-35FB1F32725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456C77-874E-4AE2-AD68-728A78881B99}"/>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8" name="Footer Placeholder 7">
            <a:extLst>
              <a:ext uri="{FF2B5EF4-FFF2-40B4-BE49-F238E27FC236}">
                <a16:creationId xmlns:a16="http://schemas.microsoft.com/office/drawing/2014/main" id="{A63F8B2E-2B42-4A8F-AC68-F842189D15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A7BB97-B3C0-48FA-8CF6-C62290358FA9}"/>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86260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4954-0FDC-4303-9616-B35C3084F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6FDFA-09F1-470B-B2B4-83A904FECD77}"/>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4" name="Footer Placeholder 3">
            <a:extLst>
              <a:ext uri="{FF2B5EF4-FFF2-40B4-BE49-F238E27FC236}">
                <a16:creationId xmlns:a16="http://schemas.microsoft.com/office/drawing/2014/main" id="{BBC9A6E7-D716-4477-9BA2-3E5305D87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BCEA42-1500-447A-904C-914C404D281F}"/>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126331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7AFDB-8C12-47E4-8E4D-DEB6581278E3}"/>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3" name="Footer Placeholder 2">
            <a:extLst>
              <a:ext uri="{FF2B5EF4-FFF2-40B4-BE49-F238E27FC236}">
                <a16:creationId xmlns:a16="http://schemas.microsoft.com/office/drawing/2014/main" id="{C52CB888-0432-4796-BDD7-C37F77A83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7A49F-9189-489D-BB18-563CAD6D4668}"/>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203394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6635-0759-4041-B2FA-E4679E126F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F4EFA4A-3B9A-424A-A59D-A21F986C00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D0A81E-1DBF-4821-865F-60A6ECF47C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32465B-376B-4E05-8C45-9F9D019641BE}"/>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a:extLst>
              <a:ext uri="{FF2B5EF4-FFF2-40B4-BE49-F238E27FC236}">
                <a16:creationId xmlns:a16="http://schemas.microsoft.com/office/drawing/2014/main" id="{E5E856C4-9A2C-40C8-B3FB-07925C7B8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3B00D-F9F0-4AC9-A4F9-834F4DBA2400}"/>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50573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FB22-9B2B-4035-AE81-D994B32586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4BCB448-68EF-4C8A-9CC0-6D93613312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AF3C87-B168-4080-A099-29A281B8B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BB1C2CB-B555-4B92-84CF-0C24D945269A}"/>
              </a:ext>
            </a:extLst>
          </p:cNvPr>
          <p:cNvSpPr>
            <a:spLocks noGrp="1"/>
          </p:cNvSpPr>
          <p:nvPr>
            <p:ph type="dt" sz="half" idx="10"/>
          </p:nvPr>
        </p:nvSpPr>
        <p:spPr/>
        <p:txBody>
          <a:bodyPr/>
          <a:lstStyle/>
          <a:p>
            <a:fld id="{98634F4B-BC0C-4800-9969-E52267F02DB4}" type="datetimeFigureOut">
              <a:rPr lang="en-US" smtClean="0"/>
              <a:pPr/>
              <a:t>2/8/2022</a:t>
            </a:fld>
            <a:endParaRPr lang="en-US"/>
          </a:p>
        </p:txBody>
      </p:sp>
      <p:sp>
        <p:nvSpPr>
          <p:cNvPr id="6" name="Footer Placeholder 5">
            <a:extLst>
              <a:ext uri="{FF2B5EF4-FFF2-40B4-BE49-F238E27FC236}">
                <a16:creationId xmlns:a16="http://schemas.microsoft.com/office/drawing/2014/main" id="{992FE223-3F19-4AC3-9C8E-584634FFA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69942-F0ED-423B-816F-755B0BB37565}"/>
              </a:ext>
            </a:extLst>
          </p:cNvPr>
          <p:cNvSpPr>
            <a:spLocks noGrp="1"/>
          </p:cNvSpPr>
          <p:nvPr>
            <p:ph type="sldNum" sz="quarter" idx="12"/>
          </p:nvPr>
        </p:nvSpPr>
        <p:spPr/>
        <p:txBody>
          <a:bodyPr/>
          <a:lstStyle/>
          <a:p>
            <a:fld id="{3C281F7D-BED5-47D2-998E-7A95E2E5D341}" type="slidenum">
              <a:rPr lang="en-US" smtClean="0"/>
              <a:pPr/>
              <a:t>‹#›</a:t>
            </a:fld>
            <a:endParaRPr lang="en-US"/>
          </a:p>
        </p:txBody>
      </p:sp>
    </p:spTree>
    <p:extLst>
      <p:ext uri="{BB962C8B-B14F-4D97-AF65-F5344CB8AC3E}">
        <p14:creationId xmlns:p14="http://schemas.microsoft.com/office/powerpoint/2010/main" val="417608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C6BCC-8C0B-4176-AE50-0A28144160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275BD9-E4DD-4330-96E1-6E3B8A7096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BA20-81BF-4E03-AE0E-2424FB29A56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34F4B-BC0C-4800-9969-E52267F02DB4}" type="datetimeFigureOut">
              <a:rPr lang="en-US" smtClean="0"/>
              <a:pPr/>
              <a:t>2/8/2022</a:t>
            </a:fld>
            <a:endParaRPr lang="en-US"/>
          </a:p>
        </p:txBody>
      </p:sp>
      <p:sp>
        <p:nvSpPr>
          <p:cNvPr id="5" name="Footer Placeholder 4">
            <a:extLst>
              <a:ext uri="{FF2B5EF4-FFF2-40B4-BE49-F238E27FC236}">
                <a16:creationId xmlns:a16="http://schemas.microsoft.com/office/drawing/2014/main" id="{B6999F16-007E-40D1-9E2E-91240BEDCA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A671BF-7A1A-41AD-B21F-026B3D720C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281F7D-BED5-47D2-998E-7A95E2E5D341}" type="slidenum">
              <a:rPr lang="en-US" smtClean="0"/>
              <a:pPr/>
              <a:t>‹#›</a:t>
            </a:fld>
            <a:endParaRPr lang="en-US"/>
          </a:p>
        </p:txBody>
      </p:sp>
    </p:spTree>
    <p:extLst>
      <p:ext uri="{BB962C8B-B14F-4D97-AF65-F5344CB8AC3E}">
        <p14:creationId xmlns:p14="http://schemas.microsoft.com/office/powerpoint/2010/main" val="14989581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152975694@N02/360048076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963305" y="1795333"/>
            <a:ext cx="3873250" cy="2924093"/>
          </a:xfrm>
        </p:spPr>
        <p:txBody>
          <a:bodyPr vert="horz" lIns="91440" tIns="45720" rIns="91440" bIns="45720" rtlCol="0" anchor="ctr">
            <a:normAutofit/>
          </a:bodyPr>
          <a:lstStyle/>
          <a:p>
            <a:pPr algn="ctr" defTabSz="914400"/>
            <a:r>
              <a:rPr lang="en-US" sz="3600" b="1" dirty="0">
                <a:solidFill>
                  <a:srgbClr val="4472C4"/>
                </a:solidFill>
              </a:rPr>
              <a:t>Introduction to International Migration Law</a:t>
            </a:r>
            <a:endParaRPr lang="en-US" sz="3600" b="1" kern="1200" dirty="0">
              <a:solidFill>
                <a:srgbClr val="4472C4"/>
              </a:solidFill>
            </a:endParaRPr>
          </a:p>
        </p:txBody>
      </p:sp>
      <p:sp>
        <p:nvSpPr>
          <p:cNvPr id="1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5942D09-DE74-4EDD-99B7-2468CF6A3E9C}"/>
              </a:ext>
            </a:extLst>
          </p:cNvPr>
          <p:cNvSpPr txBox="1"/>
          <p:nvPr/>
        </p:nvSpPr>
        <p:spPr>
          <a:xfrm>
            <a:off x="4917901" y="5361271"/>
            <a:ext cx="3964057" cy="1268991"/>
          </a:xfrm>
          <a:prstGeom prst="rect">
            <a:avLst/>
          </a:prstGeom>
        </p:spPr>
        <p:txBody>
          <a:bodyPr vert="horz" lIns="91440" tIns="45720" rIns="91440" bIns="45720" rtlCol="0" anchor="t">
            <a:normAutofit/>
          </a:bodyPr>
          <a:lstStyle/>
          <a:p>
            <a:pPr algn="ctr"/>
            <a:r>
              <a:rPr lang="en-US" sz="1400" dirty="0">
                <a:solidFill>
                  <a:schemeClr val="bg1">
                    <a:lumMod val="50000"/>
                  </a:schemeClr>
                </a:solidFill>
                <a:latin typeface="+mj-lt"/>
              </a:rPr>
              <a:t>Gianna Sanchez Moretti (Doctor in Law)</a:t>
            </a:r>
          </a:p>
          <a:p>
            <a:pPr algn="ctr"/>
            <a:r>
              <a:rPr lang="en-US" sz="1400" dirty="0">
                <a:solidFill>
                  <a:schemeClr val="bg1">
                    <a:lumMod val="50000"/>
                  </a:schemeClr>
                </a:solidFill>
                <a:latin typeface="+mj-lt"/>
              </a:rPr>
              <a:t>International Migration Law Officer</a:t>
            </a:r>
          </a:p>
          <a:p>
            <a:pPr algn="ctr"/>
            <a:r>
              <a:rPr lang="en-US" sz="1400" dirty="0">
                <a:solidFill>
                  <a:schemeClr val="bg1">
                    <a:lumMod val="50000"/>
                  </a:schemeClr>
                </a:solidFill>
                <a:latin typeface="+mj-lt"/>
              </a:rPr>
              <a:t>International Migration Law Unit (IML)</a:t>
            </a:r>
          </a:p>
          <a:p>
            <a:pPr algn="ctr"/>
            <a:r>
              <a:rPr lang="en-US" sz="1400" dirty="0">
                <a:solidFill>
                  <a:schemeClr val="bg1">
                    <a:lumMod val="50000"/>
                  </a:schemeClr>
                </a:solidFill>
                <a:latin typeface="+mj-lt"/>
              </a:rPr>
              <a:t>IOM, HQ</a:t>
            </a:r>
          </a:p>
        </p:txBody>
      </p:sp>
      <p:pic>
        <p:nvPicPr>
          <p:cNvPr id="8" name="Picture 5" descr="iom_blue_clean">
            <a:extLst>
              <a:ext uri="{FF2B5EF4-FFF2-40B4-BE49-F238E27FC236}">
                <a16:creationId xmlns:a16="http://schemas.microsoft.com/office/drawing/2014/main" id="{4D97822F-1058-41CE-B31F-17F97A712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445" y="2303251"/>
            <a:ext cx="30480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8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497422-786B-43BF-A4D9-98E5444AB02B}"/>
              </a:ext>
            </a:extLst>
          </p:cNvPr>
          <p:cNvSpPr>
            <a:spLocks noGrp="1"/>
          </p:cNvSpPr>
          <p:nvPr>
            <p:ph type="title"/>
          </p:nvPr>
        </p:nvSpPr>
        <p:spPr>
          <a:xfrm>
            <a:off x="628650" y="219652"/>
            <a:ext cx="7886700" cy="1325563"/>
          </a:xfrm>
        </p:spPr>
        <p:txBody>
          <a:bodyPr/>
          <a:lstStyle/>
          <a:p>
            <a:pPr algn="ctr"/>
            <a:r>
              <a:rPr lang="en-US" b="1" dirty="0">
                <a:solidFill>
                  <a:srgbClr val="0061AA"/>
                </a:solidFill>
              </a:rPr>
              <a:t>Ratifications of Human Rights Treaties</a:t>
            </a:r>
          </a:p>
        </p:txBody>
      </p:sp>
      <p:graphicFrame>
        <p:nvGraphicFramePr>
          <p:cNvPr id="5" name="Content Placeholder 3">
            <a:extLst>
              <a:ext uri="{FF2B5EF4-FFF2-40B4-BE49-F238E27FC236}">
                <a16:creationId xmlns:a16="http://schemas.microsoft.com/office/drawing/2014/main" id="{5C404596-3DC7-481F-AD1C-8EAA1A2A8A99}"/>
              </a:ext>
            </a:extLst>
          </p:cNvPr>
          <p:cNvGraphicFramePr>
            <a:graphicFrameLocks noGrp="1"/>
          </p:cNvGraphicFramePr>
          <p:nvPr>
            <p:ph idx="1"/>
            <p:extLst>
              <p:ext uri="{D42A27DB-BD31-4B8C-83A1-F6EECF244321}">
                <p14:modId xmlns:p14="http://schemas.microsoft.com/office/powerpoint/2010/main" val="2295293748"/>
              </p:ext>
            </p:extLst>
          </p:nvPr>
        </p:nvGraphicFramePr>
        <p:xfrm>
          <a:off x="648814" y="1187522"/>
          <a:ext cx="7872412" cy="5326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5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942D09-DE74-4EDD-99B7-2468CF6A3E9C}"/>
              </a:ext>
            </a:extLst>
          </p:cNvPr>
          <p:cNvSpPr txBox="1"/>
          <p:nvPr/>
        </p:nvSpPr>
        <p:spPr>
          <a:xfrm>
            <a:off x="4572000" y="839244"/>
            <a:ext cx="3977779" cy="5423770"/>
          </a:xfrm>
          <a:prstGeom prst="rect">
            <a:avLst/>
          </a:prstGeom>
        </p:spPr>
        <p:txBody>
          <a:bodyPr vert="horz" lIns="91440" tIns="45720" rIns="91440" bIns="45720" rtlCol="0" anchor="t">
            <a:normAutofit/>
          </a:bodyPr>
          <a:lstStyle/>
          <a:p>
            <a:pPr>
              <a:lnSpc>
                <a:spcPct val="90000"/>
              </a:lnSpc>
              <a:spcAft>
                <a:spcPts val="600"/>
              </a:spcAft>
            </a:pPr>
            <a:endParaRPr lang="en-US" sz="1600" dirty="0">
              <a:solidFill>
                <a:srgbClr val="000000"/>
              </a:solidFill>
              <a:latin typeface="+mj-lt"/>
            </a:endParaRPr>
          </a:p>
        </p:txBody>
      </p:sp>
      <p:pic>
        <p:nvPicPr>
          <p:cNvPr id="5" name="Picture 4" descr="Map&#10;&#10;Description automatically generated">
            <a:extLst>
              <a:ext uri="{FF2B5EF4-FFF2-40B4-BE49-F238E27FC236}">
                <a16:creationId xmlns:a16="http://schemas.microsoft.com/office/drawing/2014/main" id="{945C1009-6659-48C2-B20D-49034C47DA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059" y="1166212"/>
            <a:ext cx="10162117" cy="5691788"/>
          </a:xfrm>
          <a:prstGeom prst="rect">
            <a:avLst/>
          </a:prstGeom>
        </p:spPr>
      </p:pic>
      <p:sp>
        <p:nvSpPr>
          <p:cNvPr id="6" name="TextBox 5">
            <a:extLst>
              <a:ext uri="{FF2B5EF4-FFF2-40B4-BE49-F238E27FC236}">
                <a16:creationId xmlns:a16="http://schemas.microsoft.com/office/drawing/2014/main" id="{D291FE91-4BC5-43EF-9129-FFF0E7CA8301}"/>
              </a:ext>
            </a:extLst>
          </p:cNvPr>
          <p:cNvSpPr txBox="1"/>
          <p:nvPr/>
        </p:nvSpPr>
        <p:spPr>
          <a:xfrm>
            <a:off x="-303387" y="8703201"/>
            <a:ext cx="9144000" cy="230832"/>
          </a:xfrm>
          <a:prstGeom prst="rect">
            <a:avLst/>
          </a:prstGeom>
          <a:noFill/>
        </p:spPr>
        <p:txBody>
          <a:bodyPr wrap="square" rtlCol="0">
            <a:spAutoFit/>
          </a:bodyPr>
          <a:lstStyle/>
          <a:p>
            <a:r>
              <a:rPr lang="en-US" sz="900">
                <a:hlinkClick r:id="rId4" tooltip="https://www.flickr.com/photos/152975694@N02/36004807660"/>
              </a:rPr>
              <a:t>This Photo</a:t>
            </a:r>
            <a:r>
              <a:rPr lang="en-US" sz="900"/>
              <a:t> by Unknown Author is licensed under </a:t>
            </a:r>
            <a:r>
              <a:rPr lang="en-US" sz="900">
                <a:hlinkClick r:id="rId5" tooltip="https://creativecommons.org/licenses/by/3.0/"/>
              </a:rPr>
              <a:t>CC BY</a:t>
            </a:r>
            <a:endParaRPr lang="en-US" sz="900"/>
          </a:p>
        </p:txBody>
      </p:sp>
      <p:sp>
        <p:nvSpPr>
          <p:cNvPr id="7" name="Title 1">
            <a:extLst>
              <a:ext uri="{FF2B5EF4-FFF2-40B4-BE49-F238E27FC236}">
                <a16:creationId xmlns:a16="http://schemas.microsoft.com/office/drawing/2014/main" id="{F67D8ACF-365F-4A1C-8375-A6D93C65A735}"/>
              </a:ext>
            </a:extLst>
          </p:cNvPr>
          <p:cNvSpPr>
            <a:spLocks noGrp="1"/>
          </p:cNvSpPr>
          <p:nvPr>
            <p:ph type="title"/>
          </p:nvPr>
        </p:nvSpPr>
        <p:spPr>
          <a:xfrm>
            <a:off x="632078" y="393561"/>
            <a:ext cx="7879842" cy="582084"/>
          </a:xfrm>
        </p:spPr>
        <p:txBody>
          <a:bodyPr vert="horz" lIns="91440" tIns="45720" rIns="91440" bIns="45720" rtlCol="0" anchor="b">
            <a:noAutofit/>
          </a:bodyPr>
          <a:lstStyle/>
          <a:p>
            <a:pPr algn="ctr" defTabSz="914400"/>
            <a:r>
              <a:rPr lang="en-US" sz="3600" b="1" dirty="0">
                <a:solidFill>
                  <a:srgbClr val="4472C4"/>
                </a:solidFill>
                <a:latin typeface="Calibri Light" panose="020F0302020204030204" pitchFamily="34" charset="0"/>
                <a:cs typeface="Calibri Light" panose="020F0302020204030204" pitchFamily="34" charset="0"/>
              </a:rPr>
              <a:t>Regional Human Rights Systems</a:t>
            </a:r>
            <a:endParaRPr lang="en-US" sz="3600" b="1" kern="1200" cap="none" dirty="0">
              <a:solidFill>
                <a:srgbClr val="4472C4"/>
              </a:solidFill>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F612D3BC-9F46-4F1A-A15A-04AB2EDCB74A}"/>
              </a:ext>
            </a:extLst>
          </p:cNvPr>
          <p:cNvSpPr txBox="1"/>
          <p:nvPr/>
        </p:nvSpPr>
        <p:spPr>
          <a:xfrm>
            <a:off x="789560" y="3729642"/>
            <a:ext cx="1493106" cy="2000548"/>
          </a:xfrm>
          <a:prstGeom prst="rect">
            <a:avLst/>
          </a:prstGeom>
          <a:solidFill>
            <a:schemeClr val="bg1"/>
          </a:solidFill>
        </p:spPr>
        <p:txBody>
          <a:bodyPr wrap="square" rtlCol="0">
            <a:spAutoFit/>
          </a:bodyPr>
          <a:lstStyle/>
          <a:p>
            <a:r>
              <a:rPr lang="en-US" sz="1400" b="1" dirty="0">
                <a:solidFill>
                  <a:srgbClr val="4472C4"/>
                </a:solidFill>
              </a:rPr>
              <a:t>Organization of American States:</a:t>
            </a:r>
          </a:p>
          <a:p>
            <a:r>
              <a:rPr lang="en-US" sz="1200" b="1" dirty="0"/>
              <a:t>1948:</a:t>
            </a:r>
            <a:r>
              <a:rPr lang="en-US" sz="1200" dirty="0"/>
              <a:t> American Declaration of the Rights &amp; Duties of Man</a:t>
            </a:r>
            <a:br>
              <a:rPr lang="en-US" sz="1200" dirty="0"/>
            </a:br>
            <a:endParaRPr lang="en-US" sz="1200" dirty="0"/>
          </a:p>
          <a:p>
            <a:r>
              <a:rPr lang="en-US" sz="1200" b="1" dirty="0"/>
              <a:t>1969:</a:t>
            </a:r>
            <a:r>
              <a:rPr lang="en-US" sz="1200" dirty="0"/>
              <a:t> American Convention on Human Rights</a:t>
            </a:r>
          </a:p>
        </p:txBody>
      </p:sp>
      <p:sp>
        <p:nvSpPr>
          <p:cNvPr id="9" name="TextBox 8">
            <a:extLst>
              <a:ext uri="{FF2B5EF4-FFF2-40B4-BE49-F238E27FC236}">
                <a16:creationId xmlns:a16="http://schemas.microsoft.com/office/drawing/2014/main" id="{F534FB98-4E06-4B1D-9F17-58C8A70FF766}"/>
              </a:ext>
            </a:extLst>
          </p:cNvPr>
          <p:cNvSpPr txBox="1"/>
          <p:nvPr/>
        </p:nvSpPr>
        <p:spPr>
          <a:xfrm>
            <a:off x="2502978" y="1769320"/>
            <a:ext cx="4138042" cy="2092881"/>
          </a:xfrm>
          <a:prstGeom prst="rect">
            <a:avLst/>
          </a:prstGeom>
          <a:solidFill>
            <a:schemeClr val="bg1"/>
          </a:solidFill>
        </p:spPr>
        <p:txBody>
          <a:bodyPr wrap="square" rtlCol="0">
            <a:spAutoFit/>
          </a:bodyPr>
          <a:lstStyle/>
          <a:p>
            <a:r>
              <a:rPr lang="en-US" sz="1400" b="1" dirty="0">
                <a:solidFill>
                  <a:srgbClr val="4472C4"/>
                </a:solidFill>
              </a:rPr>
              <a:t>Council of Europe:</a:t>
            </a:r>
          </a:p>
          <a:p>
            <a:r>
              <a:rPr lang="en-US" sz="1200" b="1" dirty="0"/>
              <a:t>1950: </a:t>
            </a:r>
            <a:r>
              <a:rPr lang="en-US" sz="1200" dirty="0"/>
              <a:t>European Convention for the Protection of Human Rights</a:t>
            </a:r>
            <a:br>
              <a:rPr lang="en-US" sz="1200" dirty="0"/>
            </a:br>
            <a:r>
              <a:rPr lang="en-US" sz="1200" dirty="0"/>
              <a:t>&amp; Fundamental Freedoms</a:t>
            </a:r>
          </a:p>
          <a:p>
            <a:r>
              <a:rPr lang="en-US" sz="1200" b="1" dirty="0"/>
              <a:t>1961: </a:t>
            </a:r>
            <a:r>
              <a:rPr lang="en-US" sz="1200" dirty="0"/>
              <a:t>European Social Charter</a:t>
            </a:r>
          </a:p>
          <a:p>
            <a:r>
              <a:rPr lang="en-US" sz="1200" b="1" dirty="0"/>
              <a:t>1987: </a:t>
            </a:r>
            <a:r>
              <a:rPr lang="en-US" sz="1200" dirty="0"/>
              <a:t>European Convention for the Prevention of Torture &amp;</a:t>
            </a:r>
            <a:br>
              <a:rPr lang="en-US" sz="1200" dirty="0"/>
            </a:br>
            <a:r>
              <a:rPr lang="en-US" sz="1200" dirty="0"/>
              <a:t>Inhuman or Degrading Treatment or Punishment</a:t>
            </a:r>
          </a:p>
          <a:p>
            <a:endParaRPr lang="en-US" sz="1400" b="1" dirty="0"/>
          </a:p>
          <a:p>
            <a:r>
              <a:rPr lang="en-US" sz="1400" b="1" dirty="0">
                <a:solidFill>
                  <a:srgbClr val="4472C4"/>
                </a:solidFill>
              </a:rPr>
              <a:t>European Union:</a:t>
            </a:r>
          </a:p>
          <a:p>
            <a:r>
              <a:rPr lang="en-US" sz="1200" b="1" dirty="0"/>
              <a:t>2000: </a:t>
            </a:r>
            <a:r>
              <a:rPr lang="en-US" sz="1200" dirty="0"/>
              <a:t>Charter of Fundamental Rights of the EU</a:t>
            </a:r>
          </a:p>
          <a:p>
            <a:r>
              <a:rPr lang="en-US" sz="1200" b="1" dirty="0"/>
              <a:t>2017: </a:t>
            </a:r>
            <a:r>
              <a:rPr lang="en-US" sz="1200" dirty="0"/>
              <a:t>The European Pillar of Social Rights</a:t>
            </a:r>
          </a:p>
        </p:txBody>
      </p:sp>
      <p:sp>
        <p:nvSpPr>
          <p:cNvPr id="10" name="TextBox 9">
            <a:extLst>
              <a:ext uri="{FF2B5EF4-FFF2-40B4-BE49-F238E27FC236}">
                <a16:creationId xmlns:a16="http://schemas.microsoft.com/office/drawing/2014/main" id="{719C0C3D-1B00-4DA9-B690-B52E136D06E4}"/>
              </a:ext>
            </a:extLst>
          </p:cNvPr>
          <p:cNvSpPr txBox="1"/>
          <p:nvPr/>
        </p:nvSpPr>
        <p:spPr>
          <a:xfrm>
            <a:off x="2502978" y="4026754"/>
            <a:ext cx="4138042" cy="1046440"/>
          </a:xfrm>
          <a:prstGeom prst="rect">
            <a:avLst/>
          </a:prstGeom>
          <a:solidFill>
            <a:schemeClr val="bg1"/>
          </a:solidFill>
        </p:spPr>
        <p:txBody>
          <a:bodyPr wrap="square" rtlCol="0">
            <a:spAutoFit/>
          </a:bodyPr>
          <a:lstStyle/>
          <a:p>
            <a:r>
              <a:rPr lang="en-US" sz="1400" b="1" dirty="0">
                <a:solidFill>
                  <a:srgbClr val="4472C4"/>
                </a:solidFill>
              </a:rPr>
              <a:t>African Union: </a:t>
            </a:r>
          </a:p>
          <a:p>
            <a:r>
              <a:rPr lang="en-US" sz="1200" b="1" dirty="0"/>
              <a:t>1981: </a:t>
            </a:r>
            <a:r>
              <a:rPr lang="en-US" sz="1200" dirty="0"/>
              <a:t>African Charter on Human &amp; Peoples’ Rights</a:t>
            </a:r>
          </a:p>
          <a:p>
            <a:r>
              <a:rPr lang="en-US" sz="1200" b="1" dirty="0"/>
              <a:t>1990:</a:t>
            </a:r>
            <a:r>
              <a:rPr lang="en-US" sz="1200" dirty="0"/>
              <a:t> African Charter on the Rights &amp; Welfare of the Child</a:t>
            </a:r>
          </a:p>
          <a:p>
            <a:r>
              <a:rPr lang="en-US" sz="1200" b="1" dirty="0"/>
              <a:t>2003:</a:t>
            </a:r>
            <a:r>
              <a:rPr lang="en-US" sz="1200" dirty="0"/>
              <a:t> Protocol to the African Charter on Human &amp; Peoples’ Rights on the Rights of Women in Africa</a:t>
            </a:r>
          </a:p>
        </p:txBody>
      </p:sp>
      <p:sp>
        <p:nvSpPr>
          <p:cNvPr id="11" name="TextBox 10">
            <a:extLst>
              <a:ext uri="{FF2B5EF4-FFF2-40B4-BE49-F238E27FC236}">
                <a16:creationId xmlns:a16="http://schemas.microsoft.com/office/drawing/2014/main" id="{332BB689-FD40-4BF7-B44A-B970CEB239D4}"/>
              </a:ext>
            </a:extLst>
          </p:cNvPr>
          <p:cNvSpPr txBox="1"/>
          <p:nvPr/>
        </p:nvSpPr>
        <p:spPr>
          <a:xfrm>
            <a:off x="2502978" y="5237747"/>
            <a:ext cx="4138042" cy="492443"/>
          </a:xfrm>
          <a:prstGeom prst="rect">
            <a:avLst/>
          </a:prstGeom>
          <a:solidFill>
            <a:schemeClr val="bg1"/>
          </a:solidFill>
        </p:spPr>
        <p:txBody>
          <a:bodyPr wrap="square" rtlCol="0">
            <a:spAutoFit/>
          </a:bodyPr>
          <a:lstStyle/>
          <a:p>
            <a:r>
              <a:rPr lang="en-US" sz="1400" b="1" dirty="0">
                <a:solidFill>
                  <a:srgbClr val="4472C4"/>
                </a:solidFill>
              </a:rPr>
              <a:t>League of Arab States (no court):</a:t>
            </a:r>
          </a:p>
          <a:p>
            <a:r>
              <a:rPr lang="en-US" sz="1200" b="1" dirty="0"/>
              <a:t>2004: </a:t>
            </a:r>
            <a:r>
              <a:rPr lang="en-US" sz="1200" dirty="0"/>
              <a:t>Arab Charter on Human Rights</a:t>
            </a:r>
          </a:p>
        </p:txBody>
      </p:sp>
      <p:sp>
        <p:nvSpPr>
          <p:cNvPr id="12" name="TextBox 11">
            <a:extLst>
              <a:ext uri="{FF2B5EF4-FFF2-40B4-BE49-F238E27FC236}">
                <a16:creationId xmlns:a16="http://schemas.microsoft.com/office/drawing/2014/main" id="{1AAE15A4-1076-457A-BC64-FBF2E200768E}"/>
              </a:ext>
            </a:extLst>
          </p:cNvPr>
          <p:cNvSpPr txBox="1"/>
          <p:nvPr/>
        </p:nvSpPr>
        <p:spPr>
          <a:xfrm>
            <a:off x="6861332" y="2098427"/>
            <a:ext cx="1871261" cy="3631763"/>
          </a:xfrm>
          <a:prstGeom prst="rect">
            <a:avLst/>
          </a:prstGeom>
          <a:solidFill>
            <a:schemeClr val="bg1"/>
          </a:solidFill>
        </p:spPr>
        <p:txBody>
          <a:bodyPr wrap="square" rtlCol="0">
            <a:spAutoFit/>
          </a:bodyPr>
          <a:lstStyle/>
          <a:p>
            <a:r>
              <a:rPr lang="en-US" sz="1400" b="1" dirty="0">
                <a:solidFill>
                  <a:srgbClr val="4472C4"/>
                </a:solidFill>
              </a:rPr>
              <a:t>ASEAN (no court):</a:t>
            </a:r>
          </a:p>
          <a:p>
            <a:r>
              <a:rPr lang="en-US" sz="1200" b="1" dirty="0"/>
              <a:t>2009: </a:t>
            </a:r>
            <a:r>
              <a:rPr lang="en-US" sz="1200" dirty="0"/>
              <a:t>ASEAN Intergovernmental Commission on Human Rights</a:t>
            </a:r>
          </a:p>
          <a:p>
            <a:endParaRPr lang="en-US" sz="1200" dirty="0"/>
          </a:p>
          <a:p>
            <a:r>
              <a:rPr lang="en-US" sz="1200" b="1" dirty="0"/>
              <a:t>2012: </a:t>
            </a:r>
            <a:r>
              <a:rPr lang="en-US" sz="1200" dirty="0"/>
              <a:t>ASEAN Human Rights Declaration</a:t>
            </a:r>
          </a:p>
          <a:p>
            <a:endParaRPr lang="en-US" sz="1200" dirty="0"/>
          </a:p>
          <a:p>
            <a:r>
              <a:rPr lang="en-US" sz="1200" b="1" dirty="0"/>
              <a:t>2019:</a:t>
            </a:r>
            <a:r>
              <a:rPr lang="en-US" sz="1200" dirty="0"/>
              <a:t> ASEAN Declaration on the Rights of Children in the Context of Migration</a:t>
            </a:r>
          </a:p>
          <a:p>
            <a:endParaRPr lang="en-US" sz="1200" dirty="0"/>
          </a:p>
          <a:p>
            <a:r>
              <a:rPr lang="en-US" sz="1200" b="1" dirty="0"/>
              <a:t>2002: </a:t>
            </a:r>
            <a:r>
              <a:rPr lang="en-US" sz="1200" dirty="0"/>
              <a:t>Bali Process (trafficking/smuggling)</a:t>
            </a:r>
          </a:p>
          <a:p>
            <a:endParaRPr lang="en-US" sz="1200" b="1" dirty="0"/>
          </a:p>
          <a:p>
            <a:r>
              <a:rPr lang="en-US" sz="1200" b="1" dirty="0"/>
              <a:t>1996: </a:t>
            </a:r>
            <a:r>
              <a:rPr lang="en-US" sz="1200" dirty="0"/>
              <a:t>Asia Pacific Forum of National Human Rights Institutions</a:t>
            </a:r>
          </a:p>
        </p:txBody>
      </p:sp>
    </p:spTree>
    <p:extLst>
      <p:ext uri="{BB962C8B-B14F-4D97-AF65-F5344CB8AC3E}">
        <p14:creationId xmlns:p14="http://schemas.microsoft.com/office/powerpoint/2010/main" val="36737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C34DD7-896A-4138-9D72-3BF081213E52}"/>
              </a:ext>
            </a:extLst>
          </p:cNvPr>
          <p:cNvSpPr/>
          <p:nvPr/>
        </p:nvSpPr>
        <p:spPr>
          <a:xfrm>
            <a:off x="4812545" y="1565166"/>
            <a:ext cx="4572000" cy="4016484"/>
          </a:xfrm>
          <a:prstGeom prst="rect">
            <a:avLst/>
          </a:prstGeom>
        </p:spPr>
        <p:txBody>
          <a:bodyPr>
            <a:spAutoFit/>
          </a:bodyPr>
          <a:lstStyle/>
          <a:p>
            <a:endParaRPr lang="en-US" sz="2000" dirty="0"/>
          </a:p>
          <a:p>
            <a:pPr marL="514350" indent="-514350">
              <a:spcBef>
                <a:spcPts val="600"/>
              </a:spcBef>
              <a:buFont typeface="+mj-lt"/>
              <a:buAutoNum type="arabicPeriod"/>
              <a:defRPr/>
            </a:pPr>
            <a:r>
              <a:rPr lang="en-US" sz="2000" dirty="0"/>
              <a:t>Human dignity </a:t>
            </a:r>
          </a:p>
          <a:p>
            <a:pPr marL="514350" indent="-514350">
              <a:spcBef>
                <a:spcPts val="600"/>
              </a:spcBef>
              <a:buFont typeface="+mj-lt"/>
              <a:buAutoNum type="arabicPeriod"/>
              <a:defRPr/>
            </a:pPr>
            <a:r>
              <a:rPr lang="en-US" sz="2000" dirty="0"/>
              <a:t>Universality</a:t>
            </a:r>
          </a:p>
          <a:p>
            <a:pPr marL="514350" indent="-514350">
              <a:spcBef>
                <a:spcPts val="600"/>
              </a:spcBef>
              <a:buFont typeface="+mj-lt"/>
              <a:buAutoNum type="arabicPeriod"/>
              <a:defRPr/>
            </a:pPr>
            <a:r>
              <a:rPr lang="en-US" sz="2000" dirty="0"/>
              <a:t>Equality and non-discrimination</a:t>
            </a:r>
          </a:p>
          <a:p>
            <a:pPr marL="514350" indent="-514350">
              <a:spcBef>
                <a:spcPts val="600"/>
              </a:spcBef>
              <a:buFont typeface="+mj-lt"/>
              <a:buAutoNum type="arabicPeriod"/>
              <a:defRPr/>
            </a:pPr>
            <a:r>
              <a:rPr lang="en-US" sz="2000" dirty="0"/>
              <a:t>Interdependency &amp; indivisibility</a:t>
            </a:r>
          </a:p>
          <a:p>
            <a:pPr marL="514350" indent="-514350">
              <a:spcBef>
                <a:spcPts val="600"/>
              </a:spcBef>
              <a:buFont typeface="+mj-lt"/>
              <a:buAutoNum type="arabicPeriod"/>
              <a:defRPr/>
            </a:pPr>
            <a:r>
              <a:rPr lang="en-US" sz="2000" dirty="0"/>
              <a:t>Inalienability</a:t>
            </a:r>
          </a:p>
          <a:p>
            <a:pPr marL="514350" indent="-514350">
              <a:spcBef>
                <a:spcPts val="600"/>
              </a:spcBef>
              <a:buFont typeface="+mj-lt"/>
              <a:buAutoNum type="arabicPeriod"/>
              <a:defRPr/>
            </a:pPr>
            <a:r>
              <a:rPr lang="en-US" sz="2000" dirty="0"/>
              <a:t>Absolute/Non absolute character (limitations &amp; derogations)</a:t>
            </a:r>
          </a:p>
          <a:p>
            <a:pPr marL="514350" indent="-514350">
              <a:spcBef>
                <a:spcPts val="600"/>
              </a:spcBef>
              <a:buFont typeface="+mj-lt"/>
              <a:buAutoNum type="arabicPeriod"/>
              <a:defRPr/>
            </a:pPr>
            <a:r>
              <a:rPr lang="en-US" sz="2000" dirty="0"/>
              <a:t>Absence of reciprocity</a:t>
            </a:r>
          </a:p>
          <a:p>
            <a:endParaRPr lang="en-US" sz="2000" dirty="0"/>
          </a:p>
          <a:p>
            <a:endParaRPr lang="en-US" sz="2000" dirty="0"/>
          </a:p>
        </p:txBody>
      </p:sp>
      <p:pic>
        <p:nvPicPr>
          <p:cNvPr id="5" name="Picture 3">
            <a:extLst>
              <a:ext uri="{FF2B5EF4-FFF2-40B4-BE49-F238E27FC236}">
                <a16:creationId xmlns:a16="http://schemas.microsoft.com/office/drawing/2014/main" id="{1F38B30F-75E0-4D08-8CD7-C6755CB48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87" y="1727578"/>
            <a:ext cx="3819437" cy="313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E63132B-8916-4BF7-A05E-4DBF4414C449}"/>
              </a:ext>
            </a:extLst>
          </p:cNvPr>
          <p:cNvSpPr/>
          <p:nvPr/>
        </p:nvSpPr>
        <p:spPr>
          <a:xfrm>
            <a:off x="1491956" y="438150"/>
            <a:ext cx="6315640" cy="584775"/>
          </a:xfrm>
          <a:prstGeom prst="rect">
            <a:avLst/>
          </a:prstGeom>
        </p:spPr>
        <p:txBody>
          <a:bodyPr wrap="none">
            <a:spAutoFit/>
          </a:bodyPr>
          <a:lstStyle/>
          <a:p>
            <a:r>
              <a:rPr lang="en-US" sz="3200" b="1" dirty="0">
                <a:solidFill>
                  <a:srgbClr val="0061AA"/>
                </a:solidFill>
                <a:latin typeface="+mj-lt"/>
              </a:rPr>
              <a:t>Fundamental Human Rights Principles</a:t>
            </a:r>
          </a:p>
        </p:txBody>
      </p:sp>
    </p:spTree>
    <p:extLst>
      <p:ext uri="{BB962C8B-B14F-4D97-AF65-F5344CB8AC3E}">
        <p14:creationId xmlns:p14="http://schemas.microsoft.com/office/powerpoint/2010/main" val="348009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63132B-8916-4BF7-A05E-4DBF4414C449}"/>
              </a:ext>
            </a:extLst>
          </p:cNvPr>
          <p:cNvSpPr/>
          <p:nvPr/>
        </p:nvSpPr>
        <p:spPr>
          <a:xfrm>
            <a:off x="354322" y="415126"/>
            <a:ext cx="9143999" cy="523220"/>
          </a:xfrm>
          <a:prstGeom prst="rect">
            <a:avLst/>
          </a:prstGeom>
        </p:spPr>
        <p:txBody>
          <a:bodyPr wrap="square">
            <a:spAutoFit/>
          </a:bodyPr>
          <a:lstStyle/>
          <a:p>
            <a:pPr algn="ctr"/>
            <a:r>
              <a:rPr lang="en-US" sz="2800" b="1" dirty="0">
                <a:solidFill>
                  <a:srgbClr val="0061AA"/>
                </a:solidFill>
                <a:latin typeface="+mj-lt"/>
              </a:rPr>
              <a:t>Duty-bearers for the protection of Human Rights</a:t>
            </a:r>
          </a:p>
        </p:txBody>
      </p:sp>
      <p:sp>
        <p:nvSpPr>
          <p:cNvPr id="8" name="Content Placeholder 2">
            <a:extLst>
              <a:ext uri="{FF2B5EF4-FFF2-40B4-BE49-F238E27FC236}">
                <a16:creationId xmlns:a16="http://schemas.microsoft.com/office/drawing/2014/main" id="{3C867D81-B31B-48EA-B3EE-C1AE9FB52A20}"/>
              </a:ext>
            </a:extLst>
          </p:cNvPr>
          <p:cNvSpPr>
            <a:spLocks noGrp="1"/>
          </p:cNvSpPr>
          <p:nvPr>
            <p:ph idx="1"/>
          </p:nvPr>
        </p:nvSpPr>
        <p:spPr>
          <a:xfrm>
            <a:off x="354322" y="1474757"/>
            <a:ext cx="8435356" cy="5327367"/>
          </a:xfrm>
        </p:spPr>
        <p:txBody>
          <a:bodyPr>
            <a:normAutofit/>
          </a:bodyPr>
          <a:lstStyle/>
          <a:p>
            <a:pPr marL="0" indent="0">
              <a:buNone/>
              <a:defRPr/>
            </a:pPr>
            <a:r>
              <a:rPr lang="en-US" altLang="en-US" sz="2400" b="1" u="sng" dirty="0"/>
              <a:t>States</a:t>
            </a:r>
          </a:p>
          <a:p>
            <a:pPr lvl="1">
              <a:defRPr/>
            </a:pPr>
            <a:r>
              <a:rPr lang="en-GB" altLang="en-US" sz="2000" dirty="0"/>
              <a:t>Primary responsibility to protect </a:t>
            </a:r>
            <a:r>
              <a:rPr lang="en-GB" altLang="en-US" sz="2000" b="1" dirty="0"/>
              <a:t>all persons</a:t>
            </a:r>
            <a:r>
              <a:rPr lang="en-GB" altLang="en-US" sz="2000" dirty="0"/>
              <a:t> (rights-holders) under their jurisdiction.</a:t>
            </a:r>
          </a:p>
          <a:p>
            <a:pPr lvl="1">
              <a:defRPr/>
            </a:pPr>
            <a:r>
              <a:rPr lang="en-GB" altLang="en-US" sz="2000" dirty="0"/>
              <a:t>Each State also has the right &amp; duty to defend &amp; protect</a:t>
            </a:r>
            <a:br>
              <a:rPr lang="en-GB" altLang="en-US" sz="2000" dirty="0"/>
            </a:br>
            <a:r>
              <a:rPr lang="en-GB" altLang="en-US" sz="2000" dirty="0"/>
              <a:t>its </a:t>
            </a:r>
            <a:r>
              <a:rPr lang="en-GB" altLang="en-US" sz="2000" b="1" dirty="0"/>
              <a:t>nationals abroad.</a:t>
            </a:r>
            <a:endParaRPr lang="en-GB" altLang="en-US" sz="2000" dirty="0"/>
          </a:p>
          <a:p>
            <a:pPr marL="342900" lvl="1" indent="0">
              <a:buNone/>
              <a:defRPr/>
            </a:pPr>
            <a:endParaRPr lang="en-GB" altLang="en-US" sz="2000" dirty="0"/>
          </a:p>
          <a:p>
            <a:pPr marL="342900" lvl="1" indent="0">
              <a:buNone/>
              <a:defRPr/>
            </a:pPr>
            <a:r>
              <a:rPr lang="en-GB" altLang="en-US" sz="2000" dirty="0"/>
              <a:t>WHO WITHIN STATES? </a:t>
            </a:r>
          </a:p>
          <a:p>
            <a:pPr lvl="2">
              <a:buFont typeface="Wingdings" panose="05000000000000000000" pitchFamily="2" charset="2"/>
              <a:buChar char="ü"/>
              <a:defRPr/>
            </a:pPr>
            <a:r>
              <a:rPr lang="en-GB" altLang="en-US" sz="2000" dirty="0"/>
              <a:t> Legislative</a:t>
            </a:r>
          </a:p>
          <a:p>
            <a:pPr lvl="2">
              <a:buFont typeface="Wingdings" panose="05000000000000000000" pitchFamily="2" charset="2"/>
              <a:buChar char="ü"/>
              <a:defRPr/>
            </a:pPr>
            <a:r>
              <a:rPr lang="en-GB" altLang="en-US" sz="2000" dirty="0"/>
              <a:t> Executive </a:t>
            </a:r>
          </a:p>
          <a:p>
            <a:pPr lvl="2">
              <a:buFont typeface="Wingdings" panose="05000000000000000000" pitchFamily="2" charset="2"/>
              <a:buChar char="ü"/>
              <a:defRPr/>
            </a:pPr>
            <a:r>
              <a:rPr lang="en-GB" altLang="en-US" sz="2000" dirty="0"/>
              <a:t> Judicial</a:t>
            </a:r>
          </a:p>
          <a:p>
            <a:pPr lvl="2">
              <a:buFont typeface="Wingdings" panose="05000000000000000000" pitchFamily="2" charset="2"/>
              <a:buChar char="ü"/>
              <a:defRPr/>
            </a:pPr>
            <a:r>
              <a:rPr lang="en-GB" altLang="en-US" sz="2000" dirty="0"/>
              <a:t>Local authorities/officials</a:t>
            </a:r>
          </a:p>
          <a:p>
            <a:pPr marL="457200" lvl="1" indent="0">
              <a:buNone/>
              <a:defRPr/>
            </a:pPr>
            <a:endParaRPr lang="en-GB" altLang="en-US" sz="2000" dirty="0"/>
          </a:p>
          <a:p>
            <a:pPr marL="0" indent="0">
              <a:buNone/>
              <a:defRPr/>
            </a:pPr>
            <a:r>
              <a:rPr lang="en-US" altLang="en-US" sz="2400" b="1" u="sng" dirty="0"/>
              <a:t>Specialized Agencies (subsidiarity)</a:t>
            </a:r>
          </a:p>
          <a:p>
            <a:pPr lvl="1">
              <a:defRPr/>
            </a:pPr>
            <a:r>
              <a:rPr lang="en-US" altLang="en-US" sz="2000" dirty="0"/>
              <a:t>IOM, UNHCR, UNICEF, ILO, OHCHR, ICRC</a:t>
            </a:r>
          </a:p>
          <a:p>
            <a:pPr lvl="1">
              <a:defRPr/>
            </a:pPr>
            <a:r>
              <a:rPr lang="en-US" altLang="en-US" sz="2000" dirty="0"/>
              <a:t>Regional orgs.</a:t>
            </a:r>
          </a:p>
        </p:txBody>
      </p:sp>
      <p:pic>
        <p:nvPicPr>
          <p:cNvPr id="9" name="Picture 2">
            <a:extLst>
              <a:ext uri="{FF2B5EF4-FFF2-40B4-BE49-F238E27FC236}">
                <a16:creationId xmlns:a16="http://schemas.microsoft.com/office/drawing/2014/main" id="{78EEAC98-403F-4036-B469-B51BEBE08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627" y="3282593"/>
            <a:ext cx="2961722" cy="289867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80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1" y="145207"/>
            <a:ext cx="7886700" cy="1325563"/>
          </a:xfrm>
        </p:spPr>
        <p:txBody>
          <a:bodyPr/>
          <a:lstStyle/>
          <a:p>
            <a:pPr algn="ctr"/>
            <a:r>
              <a:rPr lang="en-US" b="1" dirty="0">
                <a:solidFill>
                  <a:srgbClr val="4472C4"/>
                </a:solidFill>
              </a:rPr>
              <a:t>Human Rights of Migrants</a:t>
            </a:r>
          </a:p>
        </p:txBody>
      </p:sp>
      <p:graphicFrame>
        <p:nvGraphicFramePr>
          <p:cNvPr id="7" name="Table 7">
            <a:extLst>
              <a:ext uri="{FF2B5EF4-FFF2-40B4-BE49-F238E27FC236}">
                <a16:creationId xmlns:a16="http://schemas.microsoft.com/office/drawing/2014/main" id="{F4136C0B-5065-439E-ABA7-1CD67DC1EF11}"/>
              </a:ext>
            </a:extLst>
          </p:cNvPr>
          <p:cNvGraphicFramePr>
            <a:graphicFrameLocks noGrp="1"/>
          </p:cNvGraphicFramePr>
          <p:nvPr>
            <p:extLst>
              <p:ext uri="{D42A27DB-BD31-4B8C-83A1-F6EECF244321}">
                <p14:modId xmlns:p14="http://schemas.microsoft.com/office/powerpoint/2010/main" val="95647291"/>
              </p:ext>
            </p:extLst>
          </p:nvPr>
        </p:nvGraphicFramePr>
        <p:xfrm>
          <a:off x="565663" y="1702187"/>
          <a:ext cx="8012674" cy="4794863"/>
        </p:xfrm>
        <a:graphic>
          <a:graphicData uri="http://schemas.openxmlformats.org/drawingml/2006/table">
            <a:tbl>
              <a:tblPr firstRow="1" bandRow="1">
                <a:tableStyleId>{5C22544A-7EE6-4342-B048-85BDC9FD1C3A}</a:tableStyleId>
              </a:tblPr>
              <a:tblGrid>
                <a:gridCol w="4006337">
                  <a:extLst>
                    <a:ext uri="{9D8B030D-6E8A-4147-A177-3AD203B41FA5}">
                      <a16:colId xmlns:a16="http://schemas.microsoft.com/office/drawing/2014/main" val="489984462"/>
                    </a:ext>
                  </a:extLst>
                </a:gridCol>
                <a:gridCol w="4006337">
                  <a:extLst>
                    <a:ext uri="{9D8B030D-6E8A-4147-A177-3AD203B41FA5}">
                      <a16:colId xmlns:a16="http://schemas.microsoft.com/office/drawing/2014/main" val="2532599221"/>
                    </a:ext>
                  </a:extLst>
                </a:gridCol>
              </a:tblGrid>
              <a:tr h="437103">
                <a:tc>
                  <a:txBody>
                    <a:bodyPr/>
                    <a:lstStyle/>
                    <a:p>
                      <a:pPr algn="ctr"/>
                      <a:r>
                        <a:rPr lang="en-US" sz="2100" b="1" dirty="0">
                          <a:solidFill>
                            <a:schemeClr val="bg1"/>
                          </a:solidFill>
                        </a:rPr>
                        <a:t>Right to life</a:t>
                      </a:r>
                    </a:p>
                  </a:txBody>
                  <a:tcPr>
                    <a:solidFill>
                      <a:srgbClr val="4472C4"/>
                    </a:solidFill>
                  </a:tcPr>
                </a:tc>
                <a:tc>
                  <a:txBody>
                    <a:bodyPr/>
                    <a:lstStyle/>
                    <a:p>
                      <a:pPr algn="ctr"/>
                      <a:r>
                        <a:rPr lang="en-US" sz="2100" b="1" dirty="0">
                          <a:solidFill>
                            <a:schemeClr val="bg1"/>
                          </a:solidFill>
                        </a:rPr>
                        <a:t>Right to liberty</a:t>
                      </a:r>
                    </a:p>
                  </a:txBody>
                  <a:tcPr>
                    <a:solidFill>
                      <a:srgbClr val="4472C4"/>
                    </a:solidFill>
                  </a:tcPr>
                </a:tc>
                <a:extLst>
                  <a:ext uri="{0D108BD9-81ED-4DB2-BD59-A6C34878D82A}">
                    <a16:rowId xmlns:a16="http://schemas.microsoft.com/office/drawing/2014/main" val="292885111"/>
                  </a:ext>
                </a:extLst>
              </a:tr>
              <a:tr h="437103">
                <a:tc>
                  <a:txBody>
                    <a:bodyPr/>
                    <a:lstStyle/>
                    <a:p>
                      <a:pPr algn="ctr"/>
                      <a:r>
                        <a:rPr lang="en-US" sz="2100" b="1" dirty="0">
                          <a:solidFill>
                            <a:schemeClr val="bg1"/>
                          </a:solidFill>
                        </a:rPr>
                        <a:t>Right to security of person</a:t>
                      </a:r>
                    </a:p>
                  </a:txBody>
                  <a:tcPr>
                    <a:solidFill>
                      <a:srgbClr val="4472C4"/>
                    </a:solidFill>
                  </a:tcPr>
                </a:tc>
                <a:tc>
                  <a:txBody>
                    <a:bodyPr/>
                    <a:lstStyle/>
                    <a:p>
                      <a:pPr algn="ctr"/>
                      <a:r>
                        <a:rPr lang="en-US" sz="2100" b="1" dirty="0">
                          <a:solidFill>
                            <a:schemeClr val="bg1"/>
                          </a:solidFill>
                        </a:rPr>
                        <a:t>Right to seek asylum</a:t>
                      </a:r>
                    </a:p>
                  </a:txBody>
                  <a:tcPr>
                    <a:solidFill>
                      <a:srgbClr val="4472C4"/>
                    </a:solidFill>
                  </a:tcPr>
                </a:tc>
                <a:extLst>
                  <a:ext uri="{0D108BD9-81ED-4DB2-BD59-A6C34878D82A}">
                    <a16:rowId xmlns:a16="http://schemas.microsoft.com/office/drawing/2014/main" val="3939258550"/>
                  </a:ext>
                </a:extLst>
              </a:tr>
              <a:tr h="437103">
                <a:tc>
                  <a:txBody>
                    <a:bodyPr/>
                    <a:lstStyle/>
                    <a:p>
                      <a:pPr algn="ctr"/>
                      <a:r>
                        <a:rPr lang="en-US" sz="2100" b="1" dirty="0">
                          <a:solidFill>
                            <a:schemeClr val="bg1"/>
                          </a:solidFill>
                        </a:rPr>
                        <a:t>Right to leave any country</a:t>
                      </a:r>
                    </a:p>
                  </a:txBody>
                  <a:tcPr>
                    <a:solidFill>
                      <a:srgbClr val="4472C4"/>
                    </a:solidFill>
                  </a:tcPr>
                </a:tc>
                <a:tc>
                  <a:txBody>
                    <a:bodyPr/>
                    <a:lstStyle/>
                    <a:p>
                      <a:pPr algn="ctr"/>
                      <a:r>
                        <a:rPr lang="en-US" sz="2100" b="1" dirty="0">
                          <a:solidFill>
                            <a:schemeClr val="bg1"/>
                          </a:solidFill>
                        </a:rPr>
                        <a:t>Right to return to own country</a:t>
                      </a:r>
                    </a:p>
                  </a:txBody>
                  <a:tcPr>
                    <a:solidFill>
                      <a:srgbClr val="4472C4"/>
                    </a:solidFill>
                  </a:tcPr>
                </a:tc>
                <a:extLst>
                  <a:ext uri="{0D108BD9-81ED-4DB2-BD59-A6C34878D82A}">
                    <a16:rowId xmlns:a16="http://schemas.microsoft.com/office/drawing/2014/main" val="396428674"/>
                  </a:ext>
                </a:extLst>
              </a:tr>
              <a:tr h="437103">
                <a:tc>
                  <a:txBody>
                    <a:bodyPr/>
                    <a:lstStyle/>
                    <a:p>
                      <a:pPr algn="ctr"/>
                      <a:r>
                        <a:rPr lang="en-US" sz="2100" b="1" dirty="0">
                          <a:solidFill>
                            <a:schemeClr val="bg1"/>
                          </a:solidFill>
                        </a:rPr>
                        <a:t>Right to freedom of movement</a:t>
                      </a:r>
                    </a:p>
                  </a:txBody>
                  <a:tcPr>
                    <a:solidFill>
                      <a:srgbClr val="4472C4"/>
                    </a:solidFill>
                  </a:tcPr>
                </a:tc>
                <a:tc>
                  <a:txBody>
                    <a:bodyPr/>
                    <a:lstStyle/>
                    <a:p>
                      <a:pPr algn="ctr"/>
                      <a:r>
                        <a:rPr lang="en-US" sz="2100" b="1" dirty="0">
                          <a:solidFill>
                            <a:schemeClr val="bg1"/>
                          </a:solidFill>
                        </a:rPr>
                        <a:t>Right to residence</a:t>
                      </a:r>
                    </a:p>
                  </a:txBody>
                  <a:tcPr>
                    <a:solidFill>
                      <a:srgbClr val="4472C4"/>
                    </a:solidFill>
                  </a:tcPr>
                </a:tc>
                <a:extLst>
                  <a:ext uri="{0D108BD9-81ED-4DB2-BD59-A6C34878D82A}">
                    <a16:rowId xmlns:a16="http://schemas.microsoft.com/office/drawing/2014/main" val="3688244099"/>
                  </a:ext>
                </a:extLst>
              </a:tr>
              <a:tr h="437103">
                <a:tc>
                  <a:txBody>
                    <a:bodyPr/>
                    <a:lstStyle/>
                    <a:p>
                      <a:pPr algn="ctr"/>
                      <a:r>
                        <a:rPr lang="en-US" sz="2100" b="1" dirty="0">
                          <a:solidFill>
                            <a:schemeClr val="bg1"/>
                          </a:solidFill>
                        </a:rPr>
                        <a:t>Right to nationality</a:t>
                      </a:r>
                    </a:p>
                  </a:txBody>
                  <a:tcPr>
                    <a:solidFill>
                      <a:srgbClr val="4472C4"/>
                    </a:solidFill>
                  </a:tcPr>
                </a:tc>
                <a:tc>
                  <a:txBody>
                    <a:bodyPr/>
                    <a:lstStyle/>
                    <a:p>
                      <a:pPr algn="ctr"/>
                      <a:r>
                        <a:rPr lang="en-US" sz="2100" b="1" dirty="0">
                          <a:solidFill>
                            <a:schemeClr val="bg1"/>
                          </a:solidFill>
                        </a:rPr>
                        <a:t>Right to family life </a:t>
                      </a:r>
                    </a:p>
                  </a:txBody>
                  <a:tcPr>
                    <a:solidFill>
                      <a:srgbClr val="4472C4"/>
                    </a:solidFill>
                  </a:tcPr>
                </a:tc>
                <a:extLst>
                  <a:ext uri="{0D108BD9-81ED-4DB2-BD59-A6C34878D82A}">
                    <a16:rowId xmlns:a16="http://schemas.microsoft.com/office/drawing/2014/main" val="1347906659"/>
                  </a:ext>
                </a:extLst>
              </a:tr>
              <a:tr h="437103">
                <a:tc>
                  <a:txBody>
                    <a:bodyPr/>
                    <a:lstStyle/>
                    <a:p>
                      <a:pPr algn="ctr"/>
                      <a:r>
                        <a:rPr lang="en-US" sz="2100" b="1" dirty="0">
                          <a:solidFill>
                            <a:schemeClr val="bg1"/>
                          </a:solidFill>
                        </a:rPr>
                        <a:t>Right to privacy</a:t>
                      </a:r>
                    </a:p>
                  </a:txBody>
                  <a:tcPr>
                    <a:solidFill>
                      <a:srgbClr val="4472C4"/>
                    </a:solidFill>
                  </a:tcPr>
                </a:tc>
                <a:tc>
                  <a:txBody>
                    <a:bodyPr/>
                    <a:lstStyle/>
                    <a:p>
                      <a:pPr algn="ctr"/>
                      <a:r>
                        <a:rPr lang="en-US" sz="2100" b="1" dirty="0">
                          <a:solidFill>
                            <a:schemeClr val="bg1"/>
                          </a:solidFill>
                        </a:rPr>
                        <a:t>Right of access to justice</a:t>
                      </a:r>
                    </a:p>
                  </a:txBody>
                  <a:tcPr>
                    <a:solidFill>
                      <a:srgbClr val="4472C4"/>
                    </a:solidFill>
                  </a:tcPr>
                </a:tc>
                <a:extLst>
                  <a:ext uri="{0D108BD9-81ED-4DB2-BD59-A6C34878D82A}">
                    <a16:rowId xmlns:a16="http://schemas.microsoft.com/office/drawing/2014/main" val="2031156607"/>
                  </a:ext>
                </a:extLst>
              </a:tr>
              <a:tr h="437103">
                <a:tc>
                  <a:txBody>
                    <a:bodyPr/>
                    <a:lstStyle/>
                    <a:p>
                      <a:pPr algn="ctr"/>
                      <a:r>
                        <a:rPr lang="en-US" sz="2100" b="1" dirty="0">
                          <a:solidFill>
                            <a:schemeClr val="bg1"/>
                          </a:solidFill>
                        </a:rPr>
                        <a:t>Right to information</a:t>
                      </a:r>
                    </a:p>
                  </a:txBody>
                  <a:tcPr>
                    <a:solidFill>
                      <a:srgbClr val="4472C4"/>
                    </a:solidFill>
                  </a:tcPr>
                </a:tc>
                <a:tc>
                  <a:txBody>
                    <a:bodyPr/>
                    <a:lstStyle/>
                    <a:p>
                      <a:pPr algn="ctr"/>
                      <a:r>
                        <a:rPr lang="en-US" sz="2100" b="1" dirty="0">
                          <a:solidFill>
                            <a:schemeClr val="bg1"/>
                          </a:solidFill>
                        </a:rPr>
                        <a:t>Right to consular access</a:t>
                      </a:r>
                    </a:p>
                  </a:txBody>
                  <a:tcPr>
                    <a:solidFill>
                      <a:srgbClr val="4472C4"/>
                    </a:solidFill>
                  </a:tcPr>
                </a:tc>
                <a:extLst>
                  <a:ext uri="{0D108BD9-81ED-4DB2-BD59-A6C34878D82A}">
                    <a16:rowId xmlns:a16="http://schemas.microsoft.com/office/drawing/2014/main" val="1957375891"/>
                  </a:ext>
                </a:extLst>
              </a:tr>
              <a:tr h="437103">
                <a:tc>
                  <a:txBody>
                    <a:bodyPr/>
                    <a:lstStyle/>
                    <a:p>
                      <a:pPr algn="ctr"/>
                      <a:r>
                        <a:rPr lang="en-US" sz="2100" b="1" dirty="0">
                          <a:solidFill>
                            <a:schemeClr val="bg1"/>
                          </a:solidFill>
                        </a:rPr>
                        <a:t>Right to education </a:t>
                      </a:r>
                    </a:p>
                  </a:txBody>
                  <a:tcPr>
                    <a:solidFill>
                      <a:srgbClr val="4472C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dirty="0">
                          <a:solidFill>
                            <a:schemeClr val="bg1"/>
                          </a:solidFill>
                        </a:rPr>
                        <a:t>Right to health</a:t>
                      </a:r>
                    </a:p>
                  </a:txBody>
                  <a:tcPr>
                    <a:solidFill>
                      <a:srgbClr val="4472C4"/>
                    </a:solidFill>
                  </a:tcPr>
                </a:tc>
                <a:extLst>
                  <a:ext uri="{0D108BD9-81ED-4DB2-BD59-A6C34878D82A}">
                    <a16:rowId xmlns:a16="http://schemas.microsoft.com/office/drawing/2014/main" val="3934782186"/>
                  </a:ext>
                </a:extLst>
              </a:tr>
              <a:tr h="524702">
                <a:tc>
                  <a:txBody>
                    <a:bodyPr/>
                    <a:lstStyle/>
                    <a:p>
                      <a:pPr algn="ctr"/>
                      <a:r>
                        <a:rPr lang="en-US" sz="2100" b="1" dirty="0">
                          <a:solidFill>
                            <a:schemeClr val="bg1"/>
                          </a:solidFill>
                        </a:rPr>
                        <a:t>Right to housing</a:t>
                      </a:r>
                    </a:p>
                  </a:txBody>
                  <a:tcPr>
                    <a:solidFill>
                      <a:srgbClr val="4472C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dirty="0">
                          <a:solidFill>
                            <a:schemeClr val="bg1"/>
                          </a:solidFill>
                        </a:rPr>
                        <a:t>Right to work</a:t>
                      </a:r>
                    </a:p>
                  </a:txBody>
                  <a:tcPr>
                    <a:solidFill>
                      <a:srgbClr val="4472C4"/>
                    </a:solidFill>
                  </a:tcPr>
                </a:tc>
                <a:extLst>
                  <a:ext uri="{0D108BD9-81ED-4DB2-BD59-A6C34878D82A}">
                    <a16:rowId xmlns:a16="http://schemas.microsoft.com/office/drawing/2014/main" val="972689589"/>
                  </a:ext>
                </a:extLst>
              </a:tr>
              <a:tr h="773337">
                <a:tc>
                  <a:txBody>
                    <a:bodyPr/>
                    <a:lstStyle/>
                    <a:p>
                      <a:pPr algn="ctr"/>
                      <a:r>
                        <a:rPr lang="en-US" sz="2100" b="1" dirty="0">
                          <a:solidFill>
                            <a:schemeClr val="bg1"/>
                          </a:solidFill>
                        </a:rPr>
                        <a:t>Right to freedom of thought</a:t>
                      </a:r>
                    </a:p>
                  </a:txBody>
                  <a:tcPr>
                    <a:solidFill>
                      <a:srgbClr val="4472C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100" b="1" dirty="0">
                          <a:solidFill>
                            <a:schemeClr val="bg1"/>
                          </a:solidFill>
                        </a:rPr>
                        <a:t>Right to religion, culture, language</a:t>
                      </a:r>
                    </a:p>
                  </a:txBody>
                  <a:tcPr>
                    <a:solidFill>
                      <a:srgbClr val="4472C4"/>
                    </a:solidFill>
                  </a:tcPr>
                </a:tc>
                <a:extLst>
                  <a:ext uri="{0D108BD9-81ED-4DB2-BD59-A6C34878D82A}">
                    <a16:rowId xmlns:a16="http://schemas.microsoft.com/office/drawing/2014/main" val="2139737745"/>
                  </a:ext>
                </a:extLst>
              </a:tr>
            </a:tbl>
          </a:graphicData>
        </a:graphic>
      </p:graphicFrame>
    </p:spTree>
    <p:extLst>
      <p:ext uri="{BB962C8B-B14F-4D97-AF65-F5344CB8AC3E}">
        <p14:creationId xmlns:p14="http://schemas.microsoft.com/office/powerpoint/2010/main" val="50146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1" y="180832"/>
            <a:ext cx="7886700" cy="1325563"/>
          </a:xfrm>
        </p:spPr>
        <p:txBody>
          <a:bodyPr/>
          <a:lstStyle/>
          <a:p>
            <a:pPr algn="ctr"/>
            <a:r>
              <a:rPr lang="en-US" b="1" dirty="0">
                <a:solidFill>
                  <a:srgbClr val="4472C4"/>
                </a:solidFill>
              </a:rPr>
              <a:t>Relevant Norms and Principles</a:t>
            </a:r>
          </a:p>
        </p:txBody>
      </p:sp>
      <p:graphicFrame>
        <p:nvGraphicFramePr>
          <p:cNvPr id="7" name="Table 7">
            <a:extLst>
              <a:ext uri="{FF2B5EF4-FFF2-40B4-BE49-F238E27FC236}">
                <a16:creationId xmlns:a16="http://schemas.microsoft.com/office/drawing/2014/main" id="{F4136C0B-5065-439E-ABA7-1CD67DC1EF11}"/>
              </a:ext>
            </a:extLst>
          </p:cNvPr>
          <p:cNvGraphicFramePr>
            <a:graphicFrameLocks noGrp="1"/>
          </p:cNvGraphicFramePr>
          <p:nvPr>
            <p:extLst>
              <p:ext uri="{D42A27DB-BD31-4B8C-83A1-F6EECF244321}">
                <p14:modId xmlns:p14="http://schemas.microsoft.com/office/powerpoint/2010/main" val="3437769342"/>
              </p:ext>
            </p:extLst>
          </p:nvPr>
        </p:nvGraphicFramePr>
        <p:xfrm>
          <a:off x="696650" y="1412698"/>
          <a:ext cx="7750700" cy="5184578"/>
        </p:xfrm>
        <a:graphic>
          <a:graphicData uri="http://schemas.openxmlformats.org/drawingml/2006/table">
            <a:tbl>
              <a:tblPr firstRow="1" bandRow="1">
                <a:tableStyleId>{5C22544A-7EE6-4342-B048-85BDC9FD1C3A}</a:tableStyleId>
              </a:tblPr>
              <a:tblGrid>
                <a:gridCol w="2583566">
                  <a:extLst>
                    <a:ext uri="{9D8B030D-6E8A-4147-A177-3AD203B41FA5}">
                      <a16:colId xmlns:a16="http://schemas.microsoft.com/office/drawing/2014/main" val="489984462"/>
                    </a:ext>
                  </a:extLst>
                </a:gridCol>
                <a:gridCol w="1291784">
                  <a:extLst>
                    <a:ext uri="{9D8B030D-6E8A-4147-A177-3AD203B41FA5}">
                      <a16:colId xmlns:a16="http://schemas.microsoft.com/office/drawing/2014/main" val="3990829044"/>
                    </a:ext>
                  </a:extLst>
                </a:gridCol>
                <a:gridCol w="1291784">
                  <a:extLst>
                    <a:ext uri="{9D8B030D-6E8A-4147-A177-3AD203B41FA5}">
                      <a16:colId xmlns:a16="http://schemas.microsoft.com/office/drawing/2014/main" val="2532599221"/>
                    </a:ext>
                  </a:extLst>
                </a:gridCol>
                <a:gridCol w="2583566">
                  <a:extLst>
                    <a:ext uri="{9D8B030D-6E8A-4147-A177-3AD203B41FA5}">
                      <a16:colId xmlns:a16="http://schemas.microsoft.com/office/drawing/2014/main" val="2334021606"/>
                    </a:ext>
                  </a:extLst>
                </a:gridCol>
              </a:tblGrid>
              <a:tr h="370583">
                <a:tc gridSpan="2">
                  <a:txBody>
                    <a:bodyPr/>
                    <a:lstStyle/>
                    <a:p>
                      <a:pPr algn="ctr"/>
                      <a:r>
                        <a:rPr lang="en-US" sz="2000" b="1" dirty="0">
                          <a:solidFill>
                            <a:schemeClr val="accent4">
                              <a:lumMod val="60000"/>
                              <a:lumOff val="40000"/>
                            </a:schemeClr>
                          </a:solidFill>
                          <a:latin typeface="+mn-lt"/>
                        </a:rPr>
                        <a:t>Non-refoulement</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60000"/>
                              <a:lumOff val="40000"/>
                            </a:schemeClr>
                          </a:solidFill>
                          <a:latin typeface="+mn-lt"/>
                        </a:rPr>
                        <a:t>Non-discrimination</a:t>
                      </a:r>
                    </a:p>
                  </a:txBody>
                  <a:tcPr>
                    <a:solidFill>
                      <a:srgbClr val="4472C4"/>
                    </a:solidFill>
                  </a:tcPr>
                </a:tc>
                <a:tc hMerge="1">
                  <a:txBody>
                    <a:bodyPr/>
                    <a:lstStyle/>
                    <a:p>
                      <a:endParaRPr lang="en-US"/>
                    </a:p>
                  </a:txBody>
                  <a:tcPr/>
                </a:tc>
                <a:extLst>
                  <a:ext uri="{0D108BD9-81ED-4DB2-BD59-A6C34878D82A}">
                    <a16:rowId xmlns:a16="http://schemas.microsoft.com/office/drawing/2014/main" val="292885111"/>
                  </a:ext>
                </a:extLst>
              </a:tr>
              <a:tr h="311750">
                <a:tc gridSpan="2">
                  <a:txBody>
                    <a:bodyPr/>
                    <a:lstStyle/>
                    <a:p>
                      <a:pPr algn="ctr"/>
                      <a:r>
                        <a:rPr lang="en-US" sz="2000" b="1" dirty="0">
                          <a:solidFill>
                            <a:schemeClr val="accent4">
                              <a:lumMod val="60000"/>
                              <a:lumOff val="40000"/>
                            </a:schemeClr>
                          </a:solidFill>
                          <a:latin typeface="+mn-lt"/>
                        </a:rPr>
                        <a:t>Freedom from torture,</a:t>
                      </a:r>
                      <a:br>
                        <a:rPr lang="en-US" sz="2000" b="1" dirty="0">
                          <a:solidFill>
                            <a:schemeClr val="accent4">
                              <a:lumMod val="60000"/>
                              <a:lumOff val="40000"/>
                            </a:schemeClr>
                          </a:solidFill>
                          <a:latin typeface="+mn-lt"/>
                        </a:rPr>
                      </a:br>
                      <a:r>
                        <a:rPr lang="en-US" sz="2000" b="1" dirty="0">
                          <a:solidFill>
                            <a:schemeClr val="accent4">
                              <a:lumMod val="60000"/>
                              <a:lumOff val="40000"/>
                            </a:schemeClr>
                          </a:solidFill>
                          <a:latin typeface="+mn-lt"/>
                        </a:rPr>
                        <a:t>inhuman/degrading treatment</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60000"/>
                              <a:lumOff val="40000"/>
                            </a:schemeClr>
                          </a:solidFill>
                          <a:latin typeface="+mn-lt"/>
                        </a:rPr>
                        <a:t>Freedom from slavery</a:t>
                      </a:r>
                    </a:p>
                  </a:txBody>
                  <a:tcPr>
                    <a:solidFill>
                      <a:srgbClr val="4472C4"/>
                    </a:solidFill>
                  </a:tcPr>
                </a:tc>
                <a:tc hMerge="1">
                  <a:txBody>
                    <a:bodyPr/>
                    <a:lstStyle/>
                    <a:p>
                      <a:endParaRPr lang="en-US"/>
                    </a:p>
                  </a:txBody>
                  <a:tcPr/>
                </a:tc>
                <a:extLst>
                  <a:ext uri="{0D108BD9-81ED-4DB2-BD59-A6C34878D82A}">
                    <a16:rowId xmlns:a16="http://schemas.microsoft.com/office/drawing/2014/main" val="3391501019"/>
                  </a:ext>
                </a:extLst>
              </a:tr>
              <a:tr h="280851">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60000"/>
                              <a:lumOff val="40000"/>
                            </a:schemeClr>
                          </a:solidFill>
                          <a:latin typeface="+mn-lt"/>
                        </a:rPr>
                        <a:t>Prohibition of arbitrary</a:t>
                      </a:r>
                      <a:br>
                        <a:rPr lang="en-US" sz="2000" b="1" dirty="0">
                          <a:solidFill>
                            <a:schemeClr val="accent4">
                              <a:lumMod val="60000"/>
                              <a:lumOff val="40000"/>
                            </a:schemeClr>
                          </a:solidFill>
                          <a:latin typeface="+mn-lt"/>
                        </a:rPr>
                      </a:br>
                      <a:r>
                        <a:rPr lang="en-US" sz="2000" b="1" dirty="0">
                          <a:solidFill>
                            <a:schemeClr val="accent4">
                              <a:lumMod val="60000"/>
                              <a:lumOff val="40000"/>
                            </a:schemeClr>
                          </a:solidFill>
                          <a:latin typeface="+mn-lt"/>
                        </a:rPr>
                        <a:t>and collective expulsion</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60000"/>
                              <a:lumOff val="40000"/>
                            </a:schemeClr>
                          </a:solidFill>
                          <a:latin typeface="+mn-lt"/>
                        </a:rPr>
                        <a:t>Prohibition of arbitrary detention</a:t>
                      </a:r>
                    </a:p>
                  </a:txBody>
                  <a:tcPr>
                    <a:solidFill>
                      <a:srgbClr val="4472C4"/>
                    </a:solidFill>
                  </a:tcPr>
                </a:tc>
                <a:tc hMerge="1">
                  <a:txBody>
                    <a:bodyPr/>
                    <a:lstStyle/>
                    <a:p>
                      <a:endParaRPr lang="en-US"/>
                    </a:p>
                  </a:txBody>
                  <a:tcPr/>
                </a:tc>
                <a:extLst>
                  <a:ext uri="{0D108BD9-81ED-4DB2-BD59-A6C34878D82A}">
                    <a16:rowId xmlns:a16="http://schemas.microsoft.com/office/drawing/2014/main" val="3939258550"/>
                  </a:ext>
                </a:extLst>
              </a:tr>
              <a:tr h="480348">
                <a:tc gridSpan="2">
                  <a:txBody>
                    <a:bodyPr/>
                    <a:lstStyle/>
                    <a:p>
                      <a:pPr algn="ctr"/>
                      <a:r>
                        <a:rPr lang="en-US" sz="2000" b="1" dirty="0">
                          <a:solidFill>
                            <a:schemeClr val="bg1"/>
                          </a:solidFill>
                          <a:latin typeface="+mn-lt"/>
                        </a:rPr>
                        <a:t>Non-penalization of irregular entry</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Search, rescue, assistance</a:t>
                      </a:r>
                    </a:p>
                  </a:txBody>
                  <a:tcPr>
                    <a:solidFill>
                      <a:srgbClr val="4472C4"/>
                    </a:solidFill>
                  </a:tcPr>
                </a:tc>
                <a:tc hMerge="1">
                  <a:txBody>
                    <a:bodyPr/>
                    <a:lstStyle/>
                    <a:p>
                      <a:endParaRPr lang="en-US"/>
                    </a:p>
                  </a:txBody>
                  <a:tcPr/>
                </a:tc>
                <a:extLst>
                  <a:ext uri="{0D108BD9-81ED-4DB2-BD59-A6C34878D82A}">
                    <a16:rowId xmlns:a16="http://schemas.microsoft.com/office/drawing/2014/main" val="396428674"/>
                  </a:ext>
                </a:extLst>
              </a:tr>
              <a:tr h="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Best interests of the child</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Family unity and reunification</a:t>
                      </a:r>
                    </a:p>
                  </a:txBody>
                  <a:tcPr>
                    <a:solidFill>
                      <a:srgbClr val="4472C4"/>
                    </a:solidFill>
                  </a:tcPr>
                </a:tc>
                <a:tc hMerge="1">
                  <a:txBody>
                    <a:bodyPr/>
                    <a:lstStyle/>
                    <a:p>
                      <a:endParaRPr lang="en-US"/>
                    </a:p>
                  </a:txBody>
                  <a:tcPr/>
                </a:tc>
                <a:extLst>
                  <a:ext uri="{0D108BD9-81ED-4DB2-BD59-A6C34878D82A}">
                    <a16:rowId xmlns:a16="http://schemas.microsoft.com/office/drawing/2014/main" val="366672452"/>
                  </a:ext>
                </a:extLst>
              </a:tr>
              <a:tr h="253889">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Do no harm</a:t>
                      </a:r>
                    </a:p>
                  </a:txBody>
                  <a:tcPr>
                    <a:solidFill>
                      <a:srgbClr val="4472C4"/>
                    </a:solidFill>
                  </a:tcPr>
                </a:tc>
                <a:tc hMerge="1">
                  <a:txBody>
                    <a:bodyPr/>
                    <a:lstStyle/>
                    <a:p>
                      <a:endParaRPr 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rPr>
                        <a:t>Human rights defenders</a:t>
                      </a:r>
                    </a:p>
                  </a:txBody>
                  <a:tcPr>
                    <a:solidFill>
                      <a:srgbClr val="4472C4"/>
                    </a:solidFill>
                  </a:tcPr>
                </a:tc>
                <a:tc hMerge="1">
                  <a:txBody>
                    <a:bodyPr/>
                    <a:lstStyle/>
                    <a:p>
                      <a:endParaRPr lang="en-US"/>
                    </a:p>
                  </a:txBody>
                  <a:tcPr/>
                </a:tc>
                <a:extLst>
                  <a:ext uri="{0D108BD9-81ED-4DB2-BD59-A6C34878D82A}">
                    <a16:rowId xmlns:a16="http://schemas.microsoft.com/office/drawing/2014/main" val="3688244099"/>
                  </a:ext>
                </a:extLst>
              </a:tr>
              <a:tr h="194531">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effectLst/>
                          <a:latin typeface="+mn-lt"/>
                          <a:ea typeface="+mn-ea"/>
                          <a:cs typeface="+mn-cs"/>
                        </a:rPr>
                        <a:t>Gender-responsive migration</a:t>
                      </a:r>
                      <a:endParaRPr lang="en-US" sz="2000" b="1" dirty="0">
                        <a:solidFill>
                          <a:schemeClr val="bg1"/>
                        </a:solidFill>
                        <a:latin typeface="+mn-lt"/>
                      </a:endParaRPr>
                    </a:p>
                  </a:txBody>
                  <a:tcPr>
                    <a:solidFill>
                      <a:srgbClr val="4472C4"/>
                    </a:solidFill>
                  </a:tcPr>
                </a:tc>
                <a:tc hMerge="1">
                  <a:txBody>
                    <a:bodyPr/>
                    <a:lstStyle/>
                    <a:p>
                      <a:endParaRPr lang="en-US"/>
                    </a:p>
                  </a:txBody>
                  <a:tcPr/>
                </a:tc>
                <a:tc gridSpan="2">
                  <a:txBody>
                    <a:bodyPr/>
                    <a:lstStyle/>
                    <a:p>
                      <a:pPr algn="ctr"/>
                      <a:r>
                        <a:rPr lang="en-US" sz="2000" b="1" dirty="0">
                          <a:solidFill>
                            <a:schemeClr val="bg1"/>
                          </a:solidFill>
                          <a:latin typeface="+mn-lt"/>
                        </a:rPr>
                        <a:t>Human dignity</a:t>
                      </a:r>
                    </a:p>
                  </a:txBody>
                  <a:tcPr>
                    <a:solidFill>
                      <a:srgbClr val="4472C4"/>
                    </a:solidFill>
                  </a:tcPr>
                </a:tc>
                <a:tc hMerge="1">
                  <a:txBody>
                    <a:bodyPr/>
                    <a:lstStyle/>
                    <a:p>
                      <a:endParaRPr lang="en-US"/>
                    </a:p>
                  </a:txBody>
                  <a:tcPr/>
                </a:tc>
                <a:extLst>
                  <a:ext uri="{0D108BD9-81ED-4DB2-BD59-A6C34878D82A}">
                    <a16:rowId xmlns:a16="http://schemas.microsoft.com/office/drawing/2014/main" val="1347906659"/>
                  </a:ext>
                </a:extLst>
              </a:tr>
              <a:tr h="0">
                <a:tc gridSpan="4">
                  <a:txBody>
                    <a:bodyPr/>
                    <a:lstStyle/>
                    <a:p>
                      <a:pPr algn="ctr"/>
                      <a:r>
                        <a:rPr lang="en-US" sz="2000" b="1" kern="1200" dirty="0">
                          <a:solidFill>
                            <a:schemeClr val="bg1"/>
                          </a:solidFill>
                          <a:effectLst/>
                          <a:latin typeface="+mn-lt"/>
                          <a:ea typeface="+mn-ea"/>
                          <a:cs typeface="+mn-cs"/>
                        </a:rPr>
                        <a:t>legal safeguards</a:t>
                      </a:r>
                      <a:endParaRPr lang="en-US" sz="2000" b="1" dirty="0">
                        <a:solidFill>
                          <a:schemeClr val="accent6">
                            <a:lumMod val="40000"/>
                            <a:lumOff val="60000"/>
                          </a:schemeClr>
                        </a:solidFill>
                        <a:latin typeface="+mn-lt"/>
                      </a:endParaRPr>
                    </a:p>
                  </a:txBody>
                  <a:tcPr>
                    <a:solidFill>
                      <a:srgbClr val="4472C4"/>
                    </a:solidFill>
                  </a:tcPr>
                </a:tc>
                <a:tc hMerge="1">
                  <a:txBody>
                    <a:bodyPr/>
                    <a:lstStyle/>
                    <a:p>
                      <a:endParaRPr lang="en-US"/>
                    </a:p>
                  </a:txBody>
                  <a:tcPr/>
                </a:tc>
                <a:tc hMerge="1">
                  <a:txBody>
                    <a:bodyPr/>
                    <a:lstStyle/>
                    <a:p>
                      <a:pPr algn="ctr"/>
                      <a:endParaRPr lang="en-US" sz="1600" b="1" dirty="0">
                        <a:solidFill>
                          <a:schemeClr val="bg1"/>
                        </a:solidFill>
                        <a:latin typeface="+mn-lt"/>
                      </a:endParaRPr>
                    </a:p>
                  </a:txBody>
                  <a:tcPr>
                    <a:solidFill>
                      <a:srgbClr val="4472C4"/>
                    </a:solidFill>
                  </a:tcPr>
                </a:tc>
                <a:tc hMerge="1">
                  <a:txBody>
                    <a:bodyPr/>
                    <a:lstStyle/>
                    <a:p>
                      <a:endParaRPr lang="en-US"/>
                    </a:p>
                  </a:txBody>
                  <a:tcPr/>
                </a:tc>
                <a:extLst>
                  <a:ext uri="{0D108BD9-81ED-4DB2-BD59-A6C34878D82A}">
                    <a16:rowId xmlns:a16="http://schemas.microsoft.com/office/drawing/2014/main" val="2136690279"/>
                  </a:ext>
                </a:extLst>
              </a:tr>
              <a:tr h="198120">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1200" dirty="0">
                          <a:solidFill>
                            <a:srgbClr val="002060"/>
                          </a:solidFill>
                          <a:effectLst/>
                          <a:latin typeface="+mn-lt"/>
                          <a:ea typeface="+mn-ea"/>
                          <a:cs typeface="+mn-cs"/>
                        </a:rPr>
                        <a:t>HUMAN RIGHTS BASED APPROACH</a:t>
                      </a:r>
                      <a:endParaRPr lang="en-US" sz="2000" b="1" dirty="0">
                        <a:solidFill>
                          <a:srgbClr val="002060"/>
                        </a:solidFill>
                        <a:latin typeface="+mn-lt"/>
                      </a:endParaRPr>
                    </a:p>
                  </a:txBody>
                  <a:tcP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5562858"/>
                  </a:ext>
                </a:extLst>
              </a:tr>
              <a:tr h="462355">
                <a:tc>
                  <a:txBody>
                    <a:bodyPr/>
                    <a:lstStyle/>
                    <a:p>
                      <a:pPr algn="ctr"/>
                      <a:r>
                        <a:rPr lang="en-US" sz="2000" b="1" dirty="0">
                          <a:solidFill>
                            <a:srgbClr val="002060"/>
                          </a:solidFill>
                          <a:latin typeface="+mn-lt"/>
                        </a:rPr>
                        <a:t>Respect</a:t>
                      </a:r>
                    </a:p>
                  </a:txBody>
                  <a:tcPr>
                    <a:solidFill>
                      <a:schemeClr val="accent5">
                        <a:lumMod val="20000"/>
                        <a:lumOff val="80000"/>
                      </a:schemeClr>
                    </a:solidFill>
                  </a:tcPr>
                </a:tc>
                <a:tc gridSpan="2">
                  <a:txBody>
                    <a:bodyPr/>
                    <a:lstStyle/>
                    <a:p>
                      <a:pPr algn="ctr"/>
                      <a:r>
                        <a:rPr lang="en-US" sz="2000" b="1" dirty="0">
                          <a:solidFill>
                            <a:srgbClr val="002060"/>
                          </a:solidFill>
                          <a:latin typeface="+mn-lt"/>
                        </a:rPr>
                        <a:t>Protect</a:t>
                      </a:r>
                    </a:p>
                  </a:txBody>
                  <a:tcPr>
                    <a:solidFill>
                      <a:schemeClr val="accent5">
                        <a:lumMod val="20000"/>
                        <a:lumOff val="80000"/>
                      </a:schemeClr>
                    </a:solidFill>
                  </a:tcPr>
                </a:tc>
                <a:tc hMerge="1">
                  <a:txBody>
                    <a:bodyPr/>
                    <a:lstStyle/>
                    <a:p>
                      <a:endParaRPr lang="en-US"/>
                    </a:p>
                  </a:txBody>
                  <a:tcPr/>
                </a:tc>
                <a:tc>
                  <a:txBody>
                    <a:bodyPr/>
                    <a:lstStyle/>
                    <a:p>
                      <a:pPr algn="ctr"/>
                      <a:r>
                        <a:rPr lang="en-US" sz="2000" b="1" dirty="0">
                          <a:solidFill>
                            <a:srgbClr val="002060"/>
                          </a:solidFill>
                          <a:latin typeface="+mn-lt"/>
                        </a:rPr>
                        <a:t>Fulfill</a:t>
                      </a:r>
                    </a:p>
                  </a:txBody>
                  <a:tcPr>
                    <a:solidFill>
                      <a:schemeClr val="accent5">
                        <a:lumMod val="20000"/>
                        <a:lumOff val="80000"/>
                      </a:schemeClr>
                    </a:solidFill>
                  </a:tcPr>
                </a:tc>
                <a:extLst>
                  <a:ext uri="{0D108BD9-81ED-4DB2-BD59-A6C34878D82A}">
                    <a16:rowId xmlns:a16="http://schemas.microsoft.com/office/drawing/2014/main" val="1582581975"/>
                  </a:ext>
                </a:extLst>
              </a:tr>
              <a:tr h="462355">
                <a:tc gridSpan="4">
                  <a:txBody>
                    <a:bodyPr/>
                    <a:lstStyle/>
                    <a:p>
                      <a:pPr algn="ctr"/>
                      <a:r>
                        <a:rPr lang="en-US" sz="2000" b="1" dirty="0">
                          <a:solidFill>
                            <a:srgbClr val="002060"/>
                          </a:solidFill>
                          <a:latin typeface="+mn-lt"/>
                        </a:rPr>
                        <a:t>law, policies, programs and practices</a:t>
                      </a:r>
                    </a:p>
                  </a:txBody>
                  <a:tcPr>
                    <a:solidFill>
                      <a:schemeClr val="accent5">
                        <a:lumMod val="20000"/>
                        <a:lumOff val="80000"/>
                      </a:schemeClr>
                    </a:solidFill>
                  </a:tcPr>
                </a:tc>
                <a:tc hMerge="1">
                  <a:txBody>
                    <a:bodyPr/>
                    <a:lstStyle/>
                    <a:p>
                      <a:pPr algn="ctr"/>
                      <a:endParaRPr lang="en-US" sz="2400" b="1" dirty="0">
                        <a:solidFill>
                          <a:schemeClr val="bg1"/>
                        </a:solidFill>
                        <a:latin typeface="+mn-lt"/>
                      </a:endParaRPr>
                    </a:p>
                  </a:txBody>
                  <a:tcPr>
                    <a:solidFill>
                      <a:srgbClr val="4472C4"/>
                    </a:solidFill>
                  </a:tcPr>
                </a:tc>
                <a:tc hMerge="1">
                  <a:txBody>
                    <a:bodyPr/>
                    <a:lstStyle/>
                    <a:p>
                      <a:endParaRPr lang="en-US"/>
                    </a:p>
                  </a:txBody>
                  <a:tcPr/>
                </a:tc>
                <a:tc hMerge="1">
                  <a:txBody>
                    <a:bodyPr/>
                    <a:lstStyle/>
                    <a:p>
                      <a:pPr algn="ctr"/>
                      <a:endParaRPr lang="en-US" sz="2400" b="1" dirty="0">
                        <a:solidFill>
                          <a:schemeClr val="bg1"/>
                        </a:solidFill>
                        <a:latin typeface="+mn-lt"/>
                      </a:endParaRPr>
                    </a:p>
                  </a:txBody>
                  <a:tcPr>
                    <a:solidFill>
                      <a:srgbClr val="4472C4"/>
                    </a:solidFill>
                  </a:tcPr>
                </a:tc>
                <a:extLst>
                  <a:ext uri="{0D108BD9-81ED-4DB2-BD59-A6C34878D82A}">
                    <a16:rowId xmlns:a16="http://schemas.microsoft.com/office/drawing/2014/main" val="1735276110"/>
                  </a:ext>
                </a:extLst>
              </a:tr>
            </a:tbl>
          </a:graphicData>
        </a:graphic>
      </p:graphicFrame>
    </p:spTree>
    <p:extLst>
      <p:ext uri="{BB962C8B-B14F-4D97-AF65-F5344CB8AC3E}">
        <p14:creationId xmlns:p14="http://schemas.microsoft.com/office/powerpoint/2010/main" val="280296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a:extLst>
              <a:ext uri="{FF2B5EF4-FFF2-40B4-BE49-F238E27FC236}">
                <a16:creationId xmlns:a16="http://schemas.microsoft.com/office/drawing/2014/main" id="{33D5CBC0-A0B1-44A8-8799-A80031F4A6DB}"/>
              </a:ext>
            </a:extLst>
          </p:cNvPr>
          <p:cNvGraphicFramePr>
            <a:graphicFrameLocks noGrp="1"/>
          </p:cNvGraphicFramePr>
          <p:nvPr>
            <p:ph idx="1"/>
            <p:extLst>
              <p:ext uri="{D42A27DB-BD31-4B8C-83A1-F6EECF244321}">
                <p14:modId xmlns:p14="http://schemas.microsoft.com/office/powerpoint/2010/main" val="2975228536"/>
              </p:ext>
            </p:extLst>
          </p:nvPr>
        </p:nvGraphicFramePr>
        <p:xfrm>
          <a:off x="452438" y="1608138"/>
          <a:ext cx="8062912" cy="45323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5">
            <a:extLst>
              <a:ext uri="{FF2B5EF4-FFF2-40B4-BE49-F238E27FC236}">
                <a16:creationId xmlns:a16="http://schemas.microsoft.com/office/drawing/2014/main" id="{88BF7DF9-AC04-4BB7-986C-A8FC2B57D55D}"/>
              </a:ext>
            </a:extLst>
          </p:cNvPr>
          <p:cNvSpPr>
            <a:spLocks noGrp="1"/>
          </p:cNvSpPr>
          <p:nvPr>
            <p:ph type="title"/>
          </p:nvPr>
        </p:nvSpPr>
        <p:spPr>
          <a:xfrm>
            <a:off x="994410" y="434892"/>
            <a:ext cx="7886700" cy="565316"/>
          </a:xfrm>
        </p:spPr>
        <p:txBody>
          <a:bodyPr>
            <a:normAutofit/>
          </a:bodyPr>
          <a:lstStyle/>
          <a:p>
            <a:pPr algn="ctr">
              <a:defRPr/>
            </a:pPr>
            <a:r>
              <a:rPr lang="en-US" sz="3200" b="1" dirty="0">
                <a:solidFill>
                  <a:srgbClr val="0061AA"/>
                </a:solidFill>
              </a:rPr>
              <a:t>Rights in relation to the status of the person</a:t>
            </a:r>
          </a:p>
        </p:txBody>
      </p:sp>
    </p:spTree>
    <p:extLst>
      <p:ext uri="{BB962C8B-B14F-4D97-AF65-F5344CB8AC3E}">
        <p14:creationId xmlns:p14="http://schemas.microsoft.com/office/powerpoint/2010/main" val="83885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6CCB29-0FA4-4447-89E8-C70E11B0205B}"/>
              </a:ext>
            </a:extLst>
          </p:cNvPr>
          <p:cNvSpPr>
            <a:spLocks noGrp="1"/>
          </p:cNvSpPr>
          <p:nvPr>
            <p:ph type="title"/>
          </p:nvPr>
        </p:nvSpPr>
        <p:spPr>
          <a:xfrm>
            <a:off x="1113183" y="156505"/>
            <a:ext cx="7871791" cy="1024595"/>
          </a:xfrm>
        </p:spPr>
        <p:txBody>
          <a:bodyPr/>
          <a:lstStyle/>
          <a:p>
            <a:pPr algn="ctr"/>
            <a:r>
              <a:rPr lang="en-US" b="1" dirty="0">
                <a:solidFill>
                  <a:srgbClr val="0061AA"/>
                </a:solidFill>
              </a:rPr>
              <a:t>Groups of Rights</a:t>
            </a:r>
          </a:p>
        </p:txBody>
      </p:sp>
      <p:graphicFrame>
        <p:nvGraphicFramePr>
          <p:cNvPr id="5" name="Content Placeholder 5">
            <a:extLst>
              <a:ext uri="{FF2B5EF4-FFF2-40B4-BE49-F238E27FC236}">
                <a16:creationId xmlns:a16="http://schemas.microsoft.com/office/drawing/2014/main" id="{F0C69576-3881-4C1B-9D8F-CB6B2B9EB447}"/>
              </a:ext>
            </a:extLst>
          </p:cNvPr>
          <p:cNvGraphicFramePr>
            <a:graphicFrameLocks noGrp="1"/>
          </p:cNvGraphicFramePr>
          <p:nvPr>
            <p:ph idx="1"/>
            <p:extLst>
              <p:ext uri="{D42A27DB-BD31-4B8C-83A1-F6EECF244321}">
                <p14:modId xmlns:p14="http://schemas.microsoft.com/office/powerpoint/2010/main" val="1060103582"/>
              </p:ext>
            </p:extLst>
          </p:nvPr>
        </p:nvGraphicFramePr>
        <p:xfrm>
          <a:off x="946008" y="2088274"/>
          <a:ext cx="7634122" cy="455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4094BE2-3C38-4811-845D-EC84275F01AF}"/>
              </a:ext>
            </a:extLst>
          </p:cNvPr>
          <p:cNvSpPr txBox="1"/>
          <p:nvPr/>
        </p:nvSpPr>
        <p:spPr>
          <a:xfrm>
            <a:off x="4531057" y="2170835"/>
            <a:ext cx="354842" cy="4524315"/>
          </a:xfrm>
          <a:prstGeom prst="rect">
            <a:avLst/>
          </a:prstGeom>
          <a:noFill/>
        </p:spPr>
        <p:txBody>
          <a:bodyPr wrap="square" rtlCol="0">
            <a:spAutoFit/>
          </a:bodyPr>
          <a:lstStyle/>
          <a:p>
            <a:r>
              <a:rPr lang="en-US" b="1" dirty="0"/>
              <a:t>INTERRELATEDNESS</a:t>
            </a:r>
          </a:p>
        </p:txBody>
      </p:sp>
      <p:sp>
        <p:nvSpPr>
          <p:cNvPr id="7" name="TextBox 6">
            <a:extLst>
              <a:ext uri="{FF2B5EF4-FFF2-40B4-BE49-F238E27FC236}">
                <a16:creationId xmlns:a16="http://schemas.microsoft.com/office/drawing/2014/main" id="{EA7AFDB9-9F4E-491D-A161-C7F2316AB3B7}"/>
              </a:ext>
            </a:extLst>
          </p:cNvPr>
          <p:cNvSpPr txBox="1"/>
          <p:nvPr/>
        </p:nvSpPr>
        <p:spPr>
          <a:xfrm>
            <a:off x="1873621" y="1526525"/>
            <a:ext cx="2388359" cy="369332"/>
          </a:xfrm>
          <a:prstGeom prst="rect">
            <a:avLst/>
          </a:prstGeom>
          <a:noFill/>
        </p:spPr>
        <p:txBody>
          <a:bodyPr wrap="square" rtlCol="0">
            <a:spAutoFit/>
          </a:bodyPr>
          <a:lstStyle/>
          <a:p>
            <a:pPr algn="ctr"/>
            <a:r>
              <a:rPr lang="fr-CH" b="1" dirty="0"/>
              <a:t>Civil Rights</a:t>
            </a:r>
            <a:endParaRPr lang="en-US" b="1" dirty="0"/>
          </a:p>
        </p:txBody>
      </p:sp>
      <p:sp>
        <p:nvSpPr>
          <p:cNvPr id="8" name="TextBox 7">
            <a:extLst>
              <a:ext uri="{FF2B5EF4-FFF2-40B4-BE49-F238E27FC236}">
                <a16:creationId xmlns:a16="http://schemas.microsoft.com/office/drawing/2014/main" id="{6B809B2B-F797-4171-83F3-A0B8EED8D325}"/>
              </a:ext>
            </a:extLst>
          </p:cNvPr>
          <p:cNvSpPr txBox="1"/>
          <p:nvPr/>
        </p:nvSpPr>
        <p:spPr>
          <a:xfrm>
            <a:off x="5199797" y="1388026"/>
            <a:ext cx="2197290" cy="646331"/>
          </a:xfrm>
          <a:prstGeom prst="rect">
            <a:avLst/>
          </a:prstGeom>
          <a:noFill/>
        </p:spPr>
        <p:txBody>
          <a:bodyPr wrap="square" rtlCol="0">
            <a:spAutoFit/>
          </a:bodyPr>
          <a:lstStyle/>
          <a:p>
            <a:pPr algn="ctr"/>
            <a:r>
              <a:rPr lang="en-US" b="1" dirty="0"/>
              <a:t>Economic, social and cultural rights</a:t>
            </a:r>
          </a:p>
        </p:txBody>
      </p:sp>
    </p:spTree>
    <p:extLst>
      <p:ext uri="{BB962C8B-B14F-4D97-AF65-F5344CB8AC3E}">
        <p14:creationId xmlns:p14="http://schemas.microsoft.com/office/powerpoint/2010/main" val="120509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52C1A3-67E5-4BE0-AD7E-EDF46BAFAB31}"/>
              </a:ext>
            </a:extLst>
          </p:cNvPr>
          <p:cNvSpPr>
            <a:spLocks noGrp="1"/>
          </p:cNvSpPr>
          <p:nvPr>
            <p:ph type="title"/>
          </p:nvPr>
        </p:nvSpPr>
        <p:spPr>
          <a:xfrm rot="10800000" flipV="1">
            <a:off x="1304058" y="543132"/>
            <a:ext cx="7576352" cy="504481"/>
          </a:xfrm>
        </p:spPr>
        <p:txBody>
          <a:bodyPr>
            <a:noAutofit/>
          </a:bodyPr>
          <a:lstStyle/>
          <a:p>
            <a:pPr algn="ctr">
              <a:defRPr/>
            </a:pPr>
            <a:r>
              <a:rPr lang="en-US" sz="2800" b="1" dirty="0">
                <a:solidFill>
                  <a:srgbClr val="0061AA"/>
                </a:solidFill>
              </a:rPr>
              <a:t>International Covenant on Civil and Political Rights</a:t>
            </a:r>
          </a:p>
        </p:txBody>
      </p:sp>
      <p:sp>
        <p:nvSpPr>
          <p:cNvPr id="10" name="Content Placeholder 2">
            <a:extLst>
              <a:ext uri="{FF2B5EF4-FFF2-40B4-BE49-F238E27FC236}">
                <a16:creationId xmlns:a16="http://schemas.microsoft.com/office/drawing/2014/main" id="{D209BB33-B57F-4EBA-9479-FD3D9FEE8511}"/>
              </a:ext>
            </a:extLst>
          </p:cNvPr>
          <p:cNvSpPr>
            <a:spLocks noGrp="1"/>
          </p:cNvSpPr>
          <p:nvPr>
            <p:ph idx="1"/>
          </p:nvPr>
        </p:nvSpPr>
        <p:spPr>
          <a:xfrm>
            <a:off x="334733" y="1138336"/>
            <a:ext cx="5327513" cy="5719664"/>
          </a:xfrm>
        </p:spPr>
        <p:txBody>
          <a:bodyPr anchor="ctr">
            <a:normAutofit/>
          </a:bodyPr>
          <a:lstStyle/>
          <a:p>
            <a:pPr marL="0" indent="0" eaLnBrk="1" hangingPunct="1">
              <a:lnSpc>
                <a:spcPct val="110000"/>
              </a:lnSpc>
              <a:spcBef>
                <a:spcPts val="0"/>
              </a:spcBef>
              <a:buNone/>
            </a:pPr>
            <a:r>
              <a:rPr lang="en-US" altLang="en-US" sz="2000" dirty="0"/>
              <a:t>Applies to all individuals within its territory &amp; subject to its jurisdiction.</a:t>
            </a:r>
          </a:p>
          <a:p>
            <a:pPr marL="0" indent="0" eaLnBrk="1" hangingPunct="1">
              <a:lnSpc>
                <a:spcPct val="110000"/>
              </a:lnSpc>
              <a:spcBef>
                <a:spcPts val="0"/>
              </a:spcBef>
              <a:buNone/>
            </a:pPr>
            <a:endParaRPr lang="en-US" altLang="en-US" sz="1800" dirty="0"/>
          </a:p>
          <a:p>
            <a:pPr marL="0" indent="0" eaLnBrk="1" hangingPunct="1">
              <a:lnSpc>
                <a:spcPct val="110000"/>
              </a:lnSpc>
              <a:spcBef>
                <a:spcPts val="0"/>
              </a:spcBef>
              <a:buNone/>
            </a:pPr>
            <a:r>
              <a:rPr lang="en-US" altLang="en-US" sz="1800" b="1" dirty="0"/>
              <a:t>EXCEPTIONS:</a:t>
            </a:r>
          </a:p>
          <a:p>
            <a:pPr eaLnBrk="1" hangingPunct="1">
              <a:lnSpc>
                <a:spcPct val="110000"/>
              </a:lnSpc>
              <a:spcBef>
                <a:spcPts val="0"/>
              </a:spcBef>
            </a:pPr>
            <a:r>
              <a:rPr lang="en-US" altLang="en-US" sz="1800" dirty="0"/>
              <a:t>Political rights apply only to nationals (Art. 25)</a:t>
            </a:r>
          </a:p>
          <a:p>
            <a:pPr eaLnBrk="1" hangingPunct="1">
              <a:lnSpc>
                <a:spcPct val="110000"/>
              </a:lnSpc>
              <a:spcBef>
                <a:spcPts val="0"/>
              </a:spcBef>
            </a:pPr>
            <a:r>
              <a:rPr lang="en-US" altLang="en-US" sz="1800" dirty="0"/>
              <a:t>Right to return to his or her own country applies only to nationals (&amp; permanent residents) (Art. 12.4)</a:t>
            </a:r>
          </a:p>
          <a:p>
            <a:pPr eaLnBrk="1" hangingPunct="1">
              <a:lnSpc>
                <a:spcPct val="110000"/>
              </a:lnSpc>
              <a:spcBef>
                <a:spcPts val="0"/>
              </a:spcBef>
            </a:pPr>
            <a:r>
              <a:rPr lang="en-US" altLang="en-US" sz="1800" dirty="0"/>
              <a:t>Right to freedom of movement within the country: only regular migrants (Art. 12.1)</a:t>
            </a:r>
          </a:p>
          <a:p>
            <a:pPr eaLnBrk="1" hangingPunct="1">
              <a:lnSpc>
                <a:spcPct val="110000"/>
              </a:lnSpc>
              <a:spcBef>
                <a:spcPts val="0"/>
              </a:spcBef>
            </a:pPr>
            <a:r>
              <a:rPr lang="en-US" altLang="en-US" sz="1800" dirty="0"/>
              <a:t>Protection against unlawful deportation: only regular migrants (Art. 13) HOWEVER: this right applies to migrants, including those in an irregular situation + prohibition of collective expulsion applies to everyone.</a:t>
            </a:r>
          </a:p>
        </p:txBody>
      </p:sp>
      <p:pic>
        <p:nvPicPr>
          <p:cNvPr id="11" name="Picture 10" descr="A large building&#10;&#10;Description automatically generated">
            <a:extLst>
              <a:ext uri="{FF2B5EF4-FFF2-40B4-BE49-F238E27FC236}">
                <a16:creationId xmlns:a16="http://schemas.microsoft.com/office/drawing/2014/main" id="{D87763A7-A999-45F4-98BA-1A54620548DF}"/>
              </a:ext>
            </a:extLst>
          </p:cNvPr>
          <p:cNvPicPr>
            <a:picLocks noChangeAspect="1"/>
          </p:cNvPicPr>
          <p:nvPr/>
        </p:nvPicPr>
        <p:blipFill rotWithShape="1">
          <a:blip r:embed="rId3">
            <a:extLst>
              <a:ext uri="{28A0092B-C50C-407E-A947-70E740481C1C}">
                <a14:useLocalDpi xmlns:a14="http://schemas.microsoft.com/office/drawing/2010/main" val="0"/>
              </a:ext>
            </a:extLst>
          </a:blip>
          <a:srcRect l="39591" r="17144"/>
          <a:stretch/>
        </p:blipFill>
        <p:spPr>
          <a:xfrm>
            <a:off x="5944457" y="1580326"/>
            <a:ext cx="3199543" cy="4930247"/>
          </a:xfrm>
          <a:prstGeom prst="rect">
            <a:avLst/>
          </a:prstGeom>
        </p:spPr>
      </p:pic>
    </p:spTree>
    <p:extLst>
      <p:ext uri="{BB962C8B-B14F-4D97-AF65-F5344CB8AC3E}">
        <p14:creationId xmlns:p14="http://schemas.microsoft.com/office/powerpoint/2010/main" val="97511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1B36F51-C1AD-4648-AF00-BFAD08D09053}"/>
              </a:ext>
            </a:extLst>
          </p:cNvPr>
          <p:cNvSpPr>
            <a:spLocks noGrp="1"/>
          </p:cNvSpPr>
          <p:nvPr>
            <p:ph type="title"/>
          </p:nvPr>
        </p:nvSpPr>
        <p:spPr>
          <a:xfrm>
            <a:off x="1500528" y="18583"/>
            <a:ext cx="6824322" cy="1324907"/>
          </a:xfrm>
        </p:spPr>
        <p:txBody>
          <a:bodyPr>
            <a:normAutofit/>
          </a:bodyPr>
          <a:lstStyle/>
          <a:p>
            <a:pPr algn="ctr">
              <a:defRPr/>
            </a:pPr>
            <a:r>
              <a:rPr lang="en-US" sz="3200" b="1" dirty="0">
                <a:solidFill>
                  <a:srgbClr val="0061AA"/>
                </a:solidFill>
              </a:rPr>
              <a:t>International Covenant on Economic, Social and Cultural Rights</a:t>
            </a:r>
          </a:p>
        </p:txBody>
      </p:sp>
      <p:sp>
        <p:nvSpPr>
          <p:cNvPr id="13" name="Content Placeholder 2">
            <a:extLst>
              <a:ext uri="{FF2B5EF4-FFF2-40B4-BE49-F238E27FC236}">
                <a16:creationId xmlns:a16="http://schemas.microsoft.com/office/drawing/2014/main" id="{233DD4C3-56F1-453E-ACD5-F8E06E15703B}"/>
              </a:ext>
            </a:extLst>
          </p:cNvPr>
          <p:cNvSpPr>
            <a:spLocks noGrp="1"/>
          </p:cNvSpPr>
          <p:nvPr>
            <p:ph idx="1"/>
          </p:nvPr>
        </p:nvSpPr>
        <p:spPr>
          <a:xfrm>
            <a:off x="4444364" y="1576933"/>
            <a:ext cx="4490086" cy="4600030"/>
          </a:xfrm>
        </p:spPr>
        <p:txBody>
          <a:bodyPr>
            <a:normAutofit/>
          </a:bodyPr>
          <a:lstStyle/>
          <a:p>
            <a:pPr marL="0" indent="0">
              <a:lnSpc>
                <a:spcPct val="100000"/>
              </a:lnSpc>
              <a:spcBef>
                <a:spcPts val="0"/>
              </a:spcBef>
              <a:buNone/>
            </a:pPr>
            <a:r>
              <a:rPr lang="en-US" altLang="en-US" sz="1800" b="1" dirty="0"/>
              <a:t>Covenant rights are granted to all individuals without discrimination.</a:t>
            </a:r>
          </a:p>
          <a:p>
            <a:pPr>
              <a:lnSpc>
                <a:spcPct val="100000"/>
              </a:lnSpc>
              <a:spcBef>
                <a:spcPts val="0"/>
              </a:spcBef>
            </a:pPr>
            <a:endParaRPr lang="en-US" altLang="en-US" sz="1800" dirty="0"/>
          </a:p>
          <a:p>
            <a:pPr marL="0" indent="0">
              <a:lnSpc>
                <a:spcPct val="100000"/>
              </a:lnSpc>
              <a:spcBef>
                <a:spcPts val="0"/>
              </a:spcBef>
              <a:buNone/>
            </a:pPr>
            <a:r>
              <a:rPr lang="en-US" altLang="en-US" sz="1800" dirty="0"/>
              <a:t>ONLY EXCEPTION:</a:t>
            </a:r>
          </a:p>
          <a:p>
            <a:pPr>
              <a:lnSpc>
                <a:spcPct val="100000"/>
              </a:lnSpc>
              <a:spcBef>
                <a:spcPts val="0"/>
              </a:spcBef>
            </a:pPr>
            <a:r>
              <a:rPr lang="en-US" altLang="en-US" sz="1800" dirty="0"/>
              <a:t>Art. 2.3. "The developing countries, with due regard to human rights and their national economy, may determine to what extent they would guarantee the economic rights recognized in the present Covenant to non-nationals."</a:t>
            </a:r>
          </a:p>
          <a:p>
            <a:pPr>
              <a:lnSpc>
                <a:spcPct val="100000"/>
              </a:lnSpc>
              <a:spcBef>
                <a:spcPts val="0"/>
              </a:spcBef>
            </a:pPr>
            <a:r>
              <a:rPr lang="en-US" altLang="en-US" sz="1800" dirty="0"/>
              <a:t>However: the core of core obligations (</a:t>
            </a:r>
            <a:r>
              <a:rPr lang="en-US" altLang="en-US" sz="1800" dirty="0" err="1"/>
              <a:t>ie</a:t>
            </a:r>
            <a:r>
              <a:rPr lang="en-US" altLang="en-US" sz="1800" dirty="0"/>
              <a:t> essential food, the right basic health care, the right to shelter, and education).</a:t>
            </a:r>
          </a:p>
          <a:p>
            <a:pPr>
              <a:lnSpc>
                <a:spcPct val="100000"/>
              </a:lnSpc>
              <a:spcBef>
                <a:spcPts val="0"/>
              </a:spcBef>
            </a:pPr>
            <a:r>
              <a:rPr lang="en-US" altLang="en-US" sz="1800" dirty="0"/>
              <a:t>Progressive realization.</a:t>
            </a:r>
          </a:p>
        </p:txBody>
      </p:sp>
      <p:pic>
        <p:nvPicPr>
          <p:cNvPr id="7" name="Picture 6" descr="Text, whiteboard&#10;&#10;Description automatically generated">
            <a:extLst>
              <a:ext uri="{FF2B5EF4-FFF2-40B4-BE49-F238E27FC236}">
                <a16:creationId xmlns:a16="http://schemas.microsoft.com/office/drawing/2014/main" id="{4C7E68D5-C6CA-4DAC-BA12-C541BBAB2C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10" r="21041"/>
          <a:stretch/>
        </p:blipFill>
        <p:spPr>
          <a:xfrm>
            <a:off x="-956624" y="1478071"/>
            <a:ext cx="4914303" cy="4988254"/>
          </a:xfrm>
          <a:prstGeom prst="rect">
            <a:avLst/>
          </a:prstGeom>
        </p:spPr>
      </p:pic>
    </p:spTree>
    <p:extLst>
      <p:ext uri="{BB962C8B-B14F-4D97-AF65-F5344CB8AC3E}">
        <p14:creationId xmlns:p14="http://schemas.microsoft.com/office/powerpoint/2010/main" val="312020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47"/>
            <a:ext cx="7886700" cy="1325563"/>
          </a:xfrm>
        </p:spPr>
        <p:txBody>
          <a:bodyPr/>
          <a:lstStyle/>
          <a:p>
            <a:pPr algn="ctr"/>
            <a:r>
              <a:rPr lang="fr-CH" b="1" dirty="0">
                <a:solidFill>
                  <a:srgbClr val="4472C4"/>
                </a:solidFill>
              </a:rPr>
              <a:t>Learning Objectives</a:t>
            </a:r>
            <a:endParaRPr lang="en-US" b="1" dirty="0">
              <a:solidFill>
                <a:srgbClr val="4472C4"/>
              </a:solidFill>
            </a:endParaRPr>
          </a:p>
        </p:txBody>
      </p:sp>
      <p:sp>
        <p:nvSpPr>
          <p:cNvPr id="3" name="Content Placeholder 2"/>
          <p:cNvSpPr>
            <a:spLocks noGrp="1"/>
          </p:cNvSpPr>
          <p:nvPr>
            <p:ph idx="1"/>
          </p:nvPr>
        </p:nvSpPr>
        <p:spPr>
          <a:xfrm>
            <a:off x="1080466" y="1598089"/>
            <a:ext cx="6983068" cy="553070"/>
          </a:xfrm>
        </p:spPr>
        <p:txBody>
          <a:bodyPr/>
          <a:lstStyle/>
          <a:p>
            <a:pPr marL="0" lvl="0" indent="0" algn="ctr">
              <a:buNone/>
            </a:pPr>
            <a:r>
              <a:rPr lang="fr-CH" dirty="0">
                <a:solidFill>
                  <a:srgbClr val="002060"/>
                </a:solidFill>
                <a:latin typeface="+mj-lt"/>
              </a:rPr>
              <a:t>By the end of </a:t>
            </a:r>
            <a:r>
              <a:rPr lang="fr-CH" dirty="0" err="1">
                <a:solidFill>
                  <a:srgbClr val="002060"/>
                </a:solidFill>
                <a:latin typeface="+mj-lt"/>
              </a:rPr>
              <a:t>this</a:t>
            </a:r>
            <a:r>
              <a:rPr lang="fr-CH" dirty="0">
                <a:solidFill>
                  <a:srgbClr val="002060"/>
                </a:solidFill>
                <a:latin typeface="+mj-lt"/>
              </a:rPr>
              <a:t> session, </a:t>
            </a:r>
            <a:r>
              <a:rPr lang="fr-CH" dirty="0" err="1">
                <a:solidFill>
                  <a:srgbClr val="002060"/>
                </a:solidFill>
                <a:latin typeface="+mj-lt"/>
              </a:rPr>
              <a:t>you</a:t>
            </a:r>
            <a:r>
              <a:rPr lang="fr-CH" dirty="0">
                <a:solidFill>
                  <a:srgbClr val="002060"/>
                </a:solidFill>
                <a:latin typeface="+mj-lt"/>
              </a:rPr>
              <a:t> </a:t>
            </a:r>
            <a:r>
              <a:rPr lang="fr-CH" dirty="0" err="1">
                <a:solidFill>
                  <a:srgbClr val="002060"/>
                </a:solidFill>
                <a:latin typeface="+mj-lt"/>
              </a:rPr>
              <a:t>will</a:t>
            </a:r>
            <a:r>
              <a:rPr lang="fr-CH" dirty="0">
                <a:solidFill>
                  <a:srgbClr val="002060"/>
                </a:solidFill>
                <a:latin typeface="+mj-lt"/>
              </a:rPr>
              <a:t> </a:t>
            </a:r>
            <a:r>
              <a:rPr lang="fr-CH" dirty="0" err="1">
                <a:solidFill>
                  <a:srgbClr val="002060"/>
                </a:solidFill>
                <a:latin typeface="+mj-lt"/>
              </a:rPr>
              <a:t>be</a:t>
            </a:r>
            <a:r>
              <a:rPr lang="fr-CH" dirty="0">
                <a:solidFill>
                  <a:srgbClr val="002060"/>
                </a:solidFill>
                <a:latin typeface="+mj-lt"/>
              </a:rPr>
              <a:t> able to:</a:t>
            </a:r>
          </a:p>
        </p:txBody>
      </p:sp>
      <p:graphicFrame>
        <p:nvGraphicFramePr>
          <p:cNvPr id="5" name="Table 5">
            <a:extLst>
              <a:ext uri="{FF2B5EF4-FFF2-40B4-BE49-F238E27FC236}">
                <a16:creationId xmlns:a16="http://schemas.microsoft.com/office/drawing/2014/main" id="{0EE6FA34-3D50-4917-9D7C-F7C46B77A291}"/>
              </a:ext>
            </a:extLst>
          </p:cNvPr>
          <p:cNvGraphicFramePr>
            <a:graphicFrameLocks noGrp="1"/>
          </p:cNvGraphicFramePr>
          <p:nvPr>
            <p:extLst>
              <p:ext uri="{D42A27DB-BD31-4B8C-83A1-F6EECF244321}">
                <p14:modId xmlns:p14="http://schemas.microsoft.com/office/powerpoint/2010/main" val="801846297"/>
              </p:ext>
            </p:extLst>
          </p:nvPr>
        </p:nvGraphicFramePr>
        <p:xfrm>
          <a:off x="1333602" y="2417112"/>
          <a:ext cx="6476796" cy="3518737"/>
        </p:xfrm>
        <a:graphic>
          <a:graphicData uri="http://schemas.openxmlformats.org/drawingml/2006/table">
            <a:tbl>
              <a:tblPr firstRow="1" bandRow="1">
                <a:tableStyleId>{5C22544A-7EE6-4342-B048-85BDC9FD1C3A}</a:tableStyleId>
              </a:tblPr>
              <a:tblGrid>
                <a:gridCol w="3238398">
                  <a:extLst>
                    <a:ext uri="{9D8B030D-6E8A-4147-A177-3AD203B41FA5}">
                      <a16:colId xmlns:a16="http://schemas.microsoft.com/office/drawing/2014/main" val="232918618"/>
                    </a:ext>
                  </a:extLst>
                </a:gridCol>
                <a:gridCol w="3238398">
                  <a:extLst>
                    <a:ext uri="{9D8B030D-6E8A-4147-A177-3AD203B41FA5}">
                      <a16:colId xmlns:a16="http://schemas.microsoft.com/office/drawing/2014/main" val="3025679374"/>
                    </a:ext>
                  </a:extLst>
                </a:gridCol>
              </a:tblGrid>
              <a:tr h="1902140">
                <a:tc>
                  <a:txBody>
                    <a:bodyPr/>
                    <a:lstStyle/>
                    <a:p>
                      <a:pPr algn="ctr"/>
                      <a:r>
                        <a:rPr lang="en-US" sz="3600" b="1" dirty="0">
                          <a:solidFill>
                            <a:schemeClr val="bg1"/>
                          </a:solidFill>
                          <a:latin typeface="+mj-lt"/>
                        </a:rPr>
                        <a:t>1. </a:t>
                      </a:r>
                      <a:r>
                        <a:rPr lang="en-US" sz="1800" b="0" dirty="0">
                          <a:solidFill>
                            <a:schemeClr val="bg1"/>
                          </a:solidFill>
                          <a:latin typeface="+mj-lt"/>
                        </a:rPr>
                        <a:t>Name the </a:t>
                      </a:r>
                      <a:r>
                        <a:rPr lang="en-US" sz="1800" b="1" dirty="0">
                          <a:solidFill>
                            <a:schemeClr val="bg1"/>
                          </a:solidFill>
                          <a:latin typeface="+mj-lt"/>
                        </a:rPr>
                        <a:t>branches</a:t>
                      </a:r>
                      <a:r>
                        <a:rPr lang="en-US" sz="1800" b="0" dirty="0">
                          <a:solidFill>
                            <a:schemeClr val="bg1"/>
                          </a:solidFill>
                          <a:latin typeface="+mj-lt"/>
                        </a:rPr>
                        <a:t> of </a:t>
                      </a:r>
                      <a:r>
                        <a:rPr lang="en-US" sz="1800" b="1" dirty="0">
                          <a:solidFill>
                            <a:schemeClr val="bg1"/>
                          </a:solidFill>
                          <a:latin typeface="+mj-lt"/>
                        </a:rPr>
                        <a:t>International Migration Law (IML) </a:t>
                      </a:r>
                      <a:r>
                        <a:rPr lang="en-US" sz="1800" b="0" dirty="0">
                          <a:solidFill>
                            <a:schemeClr val="bg1"/>
                          </a:solidFill>
                          <a:latin typeface="+mj-lt"/>
                        </a:rPr>
                        <a:t>and identify key </a:t>
                      </a:r>
                      <a:r>
                        <a:rPr lang="en-US" sz="1800" b="1" dirty="0">
                          <a:solidFill>
                            <a:schemeClr val="bg1"/>
                          </a:solidFill>
                          <a:latin typeface="+mj-lt"/>
                        </a:rPr>
                        <a:t>instruments</a:t>
                      </a:r>
                      <a:r>
                        <a:rPr lang="en-US" sz="1800" b="0" dirty="0">
                          <a:solidFill>
                            <a:schemeClr val="bg1"/>
                          </a:solidFill>
                          <a:latin typeface="+mj-lt"/>
                        </a:rPr>
                        <a:t> under each.</a:t>
                      </a:r>
                    </a:p>
                  </a:txBody>
                  <a:tcPr>
                    <a:solidFill>
                      <a:srgbClr val="4472C4"/>
                    </a:solidFill>
                  </a:tcPr>
                </a:tc>
                <a:tc>
                  <a:txBody>
                    <a:bodyPr/>
                    <a:lstStyle/>
                    <a:p>
                      <a:pPr algn="ctr"/>
                      <a:r>
                        <a:rPr lang="en-US" sz="3600" b="1" dirty="0">
                          <a:solidFill>
                            <a:schemeClr val="bg1"/>
                          </a:solidFill>
                          <a:latin typeface="+mj-lt"/>
                        </a:rPr>
                        <a:t>2. </a:t>
                      </a:r>
                      <a:r>
                        <a:rPr lang="en-US" sz="1800" b="0" dirty="0">
                          <a:solidFill>
                            <a:schemeClr val="bg1"/>
                          </a:solidFill>
                          <a:latin typeface="+mj-lt"/>
                        </a:rPr>
                        <a:t>Describe the key</a:t>
                      </a:r>
                      <a:br>
                        <a:rPr lang="en-US" sz="1800" b="0" dirty="0">
                          <a:solidFill>
                            <a:schemeClr val="bg1"/>
                          </a:solidFill>
                          <a:latin typeface="+mj-lt"/>
                        </a:rPr>
                      </a:br>
                      <a:r>
                        <a:rPr lang="en-US" sz="1800" b="1" dirty="0">
                          <a:solidFill>
                            <a:schemeClr val="bg1"/>
                          </a:solidFill>
                          <a:latin typeface="+mj-lt"/>
                        </a:rPr>
                        <a:t>legal</a:t>
                      </a:r>
                      <a:r>
                        <a:rPr lang="en-US" sz="1800" b="0" dirty="0">
                          <a:solidFill>
                            <a:schemeClr val="bg1"/>
                          </a:solidFill>
                          <a:latin typeface="+mj-lt"/>
                        </a:rPr>
                        <a:t> </a:t>
                      </a:r>
                      <a:r>
                        <a:rPr lang="en-US" sz="1800" b="1" dirty="0">
                          <a:solidFill>
                            <a:schemeClr val="bg1"/>
                          </a:solidFill>
                          <a:latin typeface="+mj-lt"/>
                        </a:rPr>
                        <a:t>principles, rights</a:t>
                      </a:r>
                      <a:r>
                        <a:rPr lang="en-US" sz="1800" b="0" dirty="0">
                          <a:solidFill>
                            <a:schemeClr val="bg1"/>
                          </a:solidFill>
                          <a:latin typeface="+mj-lt"/>
                        </a:rPr>
                        <a:t> and the</a:t>
                      </a:r>
                      <a:br>
                        <a:rPr lang="en-US" sz="1800" b="0" dirty="0">
                          <a:solidFill>
                            <a:schemeClr val="bg1"/>
                          </a:solidFill>
                          <a:latin typeface="+mj-lt"/>
                        </a:rPr>
                      </a:br>
                      <a:r>
                        <a:rPr lang="en-US" sz="1800" b="1" dirty="0">
                          <a:solidFill>
                            <a:schemeClr val="bg1"/>
                          </a:solidFill>
                          <a:latin typeface="+mj-lt"/>
                        </a:rPr>
                        <a:t>migrant</a:t>
                      </a:r>
                      <a:r>
                        <a:rPr lang="en-US" sz="1800" b="0" dirty="0">
                          <a:solidFill>
                            <a:schemeClr val="bg1"/>
                          </a:solidFill>
                          <a:latin typeface="+mj-lt"/>
                        </a:rPr>
                        <a:t> </a:t>
                      </a:r>
                      <a:r>
                        <a:rPr lang="en-US" sz="1800" b="1" dirty="0">
                          <a:solidFill>
                            <a:schemeClr val="bg1"/>
                          </a:solidFill>
                          <a:latin typeface="+mj-lt"/>
                        </a:rPr>
                        <a:t>populations</a:t>
                      </a:r>
                      <a:br>
                        <a:rPr lang="en-US" sz="1800" b="0" dirty="0">
                          <a:solidFill>
                            <a:schemeClr val="bg1"/>
                          </a:solidFill>
                          <a:latin typeface="+mj-lt"/>
                        </a:rPr>
                      </a:br>
                      <a:r>
                        <a:rPr lang="en-US" sz="1800" b="0" dirty="0">
                          <a:solidFill>
                            <a:schemeClr val="bg1"/>
                          </a:solidFill>
                          <a:latin typeface="+mj-lt"/>
                        </a:rPr>
                        <a:t>these instruments aim</a:t>
                      </a:r>
                    </a:p>
                    <a:p>
                      <a:pPr algn="ctr"/>
                      <a:r>
                        <a:rPr lang="en-US" sz="1800" b="0" dirty="0">
                          <a:solidFill>
                            <a:schemeClr val="bg1"/>
                          </a:solidFill>
                          <a:latin typeface="+mj-lt"/>
                        </a:rPr>
                        <a:t>to </a:t>
                      </a:r>
                      <a:r>
                        <a:rPr lang="en-US" sz="1800" b="1" dirty="0">
                          <a:solidFill>
                            <a:schemeClr val="bg1"/>
                          </a:solidFill>
                          <a:latin typeface="+mj-lt"/>
                        </a:rPr>
                        <a:t>protect</a:t>
                      </a:r>
                      <a:r>
                        <a:rPr lang="en-US" sz="1800" b="0" dirty="0">
                          <a:solidFill>
                            <a:schemeClr val="bg1"/>
                          </a:solidFill>
                          <a:latin typeface="+mj-lt"/>
                        </a:rPr>
                        <a:t>.</a:t>
                      </a:r>
                    </a:p>
                  </a:txBody>
                  <a:tcPr/>
                </a:tc>
                <a:extLst>
                  <a:ext uri="{0D108BD9-81ED-4DB2-BD59-A6C34878D82A}">
                    <a16:rowId xmlns:a16="http://schemas.microsoft.com/office/drawing/2014/main" val="1574644891"/>
                  </a:ext>
                </a:extLst>
              </a:tr>
              <a:tr h="161659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mj-lt"/>
                        </a:rPr>
                        <a:t>3. </a:t>
                      </a:r>
                      <a:r>
                        <a:rPr lang="en-US" sz="1800" b="0" dirty="0">
                          <a:solidFill>
                            <a:schemeClr val="bg1"/>
                          </a:solidFill>
                          <a:latin typeface="+mj-lt"/>
                        </a:rPr>
                        <a:t>D</a:t>
                      </a:r>
                      <a:r>
                        <a:rPr lang="en-US" sz="1800" b="0" kern="1200" dirty="0">
                          <a:solidFill>
                            <a:schemeClr val="bg1"/>
                          </a:solidFill>
                          <a:latin typeface="+mn-lt"/>
                          <a:ea typeface="+mn-ea"/>
                          <a:cs typeface="+mn-cs"/>
                        </a:rPr>
                        <a:t>escribe the </a:t>
                      </a:r>
                      <a:r>
                        <a:rPr lang="en-US" sz="1800" b="1" kern="1200" dirty="0">
                          <a:solidFill>
                            <a:schemeClr val="bg1"/>
                          </a:solidFill>
                          <a:latin typeface="+mn-lt"/>
                          <a:ea typeface="+mn-ea"/>
                          <a:cs typeface="+mn-cs"/>
                        </a:rPr>
                        <a:t>actors</a:t>
                      </a:r>
                      <a:r>
                        <a:rPr lang="en-US" sz="1800" b="0" kern="1200" dirty="0">
                          <a:solidFill>
                            <a:schemeClr val="bg1"/>
                          </a:solidFill>
                          <a:latin typeface="+mn-lt"/>
                          <a:ea typeface="+mn-ea"/>
                          <a:cs typeface="+mn-cs"/>
                        </a:rPr>
                        <a:t> and their </a:t>
                      </a:r>
                      <a:r>
                        <a:rPr lang="en-US" sz="1800" b="1" kern="1200" dirty="0">
                          <a:solidFill>
                            <a:schemeClr val="bg1"/>
                          </a:solidFill>
                          <a:latin typeface="+mn-lt"/>
                          <a:ea typeface="+mn-ea"/>
                          <a:cs typeface="+mn-cs"/>
                        </a:rPr>
                        <a:t>roles</a:t>
                      </a:r>
                      <a:r>
                        <a:rPr lang="en-US" sz="1800" b="0" kern="1200" dirty="0">
                          <a:solidFill>
                            <a:schemeClr val="bg1"/>
                          </a:solidFill>
                          <a:latin typeface="+mn-lt"/>
                          <a:ea typeface="+mn-ea"/>
                          <a:cs typeface="+mn-cs"/>
                        </a:rPr>
                        <a:t> in implementing IML</a:t>
                      </a:r>
                      <a:r>
                        <a:rPr lang="en-US" sz="1800" b="1" dirty="0">
                          <a:solidFill>
                            <a:schemeClr val="bg1"/>
                          </a:solidFill>
                          <a:latin typeface="+mj-lt"/>
                        </a:rPr>
                        <a:t>.</a:t>
                      </a:r>
                      <a:endParaRPr lang="en-US" sz="1800" b="0" dirty="0">
                        <a:solidFill>
                          <a:schemeClr val="bg1"/>
                        </a:solidFill>
                        <a:latin typeface="+mj-lt"/>
                      </a:endParaRPr>
                    </a:p>
                  </a:txBody>
                  <a:tcPr>
                    <a:solidFill>
                      <a:srgbClr val="4472C4"/>
                    </a:solidFill>
                  </a:tcPr>
                </a:tc>
                <a:tc>
                  <a:txBody>
                    <a:bodyPr/>
                    <a:lstStyle/>
                    <a:p>
                      <a:pPr algn="ctr"/>
                      <a:r>
                        <a:rPr lang="en-US" sz="3600" b="1" dirty="0">
                          <a:solidFill>
                            <a:schemeClr val="bg1"/>
                          </a:solidFill>
                          <a:latin typeface="+mj-lt"/>
                        </a:rPr>
                        <a:t> 4. </a:t>
                      </a:r>
                      <a:r>
                        <a:rPr lang="en-US" sz="1800" b="0" dirty="0">
                          <a:solidFill>
                            <a:schemeClr val="bg1"/>
                          </a:solidFill>
                          <a:latin typeface="+mj-lt"/>
                        </a:rPr>
                        <a:t>Identify and apply the </a:t>
                      </a:r>
                      <a:r>
                        <a:rPr lang="en-US" sz="1800" b="1" dirty="0">
                          <a:solidFill>
                            <a:schemeClr val="bg1"/>
                          </a:solidFill>
                          <a:latin typeface="+mj-lt"/>
                        </a:rPr>
                        <a:t>human rights of migrants </a:t>
                      </a:r>
                      <a:r>
                        <a:rPr lang="en-US" sz="1800" b="0" dirty="0">
                          <a:solidFill>
                            <a:schemeClr val="bg1"/>
                          </a:solidFill>
                          <a:latin typeface="+mj-lt"/>
                        </a:rPr>
                        <a:t>and</a:t>
                      </a:r>
                      <a:r>
                        <a:rPr lang="en-US" sz="1800" b="1" dirty="0">
                          <a:solidFill>
                            <a:schemeClr val="bg1"/>
                          </a:solidFill>
                          <a:latin typeface="+mj-lt"/>
                        </a:rPr>
                        <a:t> IML principles </a:t>
                      </a:r>
                      <a:r>
                        <a:rPr lang="en-US" sz="1800" b="0" dirty="0">
                          <a:solidFill>
                            <a:schemeClr val="bg1"/>
                          </a:solidFill>
                          <a:latin typeface="+mj-lt"/>
                        </a:rPr>
                        <a:t>in different </a:t>
                      </a:r>
                      <a:r>
                        <a:rPr lang="en-US" sz="1800" b="1" dirty="0">
                          <a:solidFill>
                            <a:schemeClr val="bg1"/>
                          </a:solidFill>
                          <a:latin typeface="+mj-lt"/>
                        </a:rPr>
                        <a:t>cases.</a:t>
                      </a:r>
                      <a:endParaRPr lang="en-US" sz="1800" b="0" dirty="0">
                        <a:solidFill>
                          <a:schemeClr val="bg1"/>
                        </a:solidFill>
                        <a:latin typeface="+mj-lt"/>
                      </a:endParaRPr>
                    </a:p>
                  </a:txBody>
                  <a:tcPr>
                    <a:solidFill>
                      <a:srgbClr val="4472C4"/>
                    </a:solidFill>
                  </a:tcPr>
                </a:tc>
                <a:extLst>
                  <a:ext uri="{0D108BD9-81ED-4DB2-BD59-A6C34878D82A}">
                    <a16:rowId xmlns:a16="http://schemas.microsoft.com/office/drawing/2014/main" val="429513009"/>
                  </a:ext>
                </a:extLst>
              </a:tr>
            </a:tbl>
          </a:graphicData>
        </a:graphic>
      </p:graphicFrame>
    </p:spTree>
    <p:extLst>
      <p:ext uri="{BB962C8B-B14F-4D97-AF65-F5344CB8AC3E}">
        <p14:creationId xmlns:p14="http://schemas.microsoft.com/office/powerpoint/2010/main" val="325346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ttp://medialib.iom.int/assetpreview/get/24594?sz=900&amp;1508768433">
            <a:extLst>
              <a:ext uri="{FF2B5EF4-FFF2-40B4-BE49-F238E27FC236}">
                <a16:creationId xmlns:a16="http://schemas.microsoft.com/office/drawing/2014/main" id="{8EF338D4-3DDD-4AA6-9558-3DF5866F90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62"/>
          <a:stretch/>
        </p:blipFill>
        <p:spPr bwMode="auto">
          <a:xfrm>
            <a:off x="-9523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B4329F-1C59-4710-89C6-967AD52936DC}"/>
              </a:ext>
            </a:extLst>
          </p:cNvPr>
          <p:cNvSpPr>
            <a:spLocks noGrp="1"/>
          </p:cNvSpPr>
          <p:nvPr>
            <p:ph type="title"/>
          </p:nvPr>
        </p:nvSpPr>
        <p:spPr>
          <a:xfrm>
            <a:off x="3810700" y="347519"/>
            <a:ext cx="5157454" cy="807513"/>
          </a:xfrm>
        </p:spPr>
        <p:txBody>
          <a:bodyPr anchor="b">
            <a:noAutofit/>
          </a:bodyPr>
          <a:lstStyle/>
          <a:p>
            <a:r>
              <a:rPr lang="en-GB" sz="2400" b="1" dirty="0">
                <a:solidFill>
                  <a:srgbClr val="0061AA"/>
                </a:solidFill>
              </a:rPr>
              <a:t>International Convention on the Protection of the Rights of All Migrant Workers and Members of Their Families</a:t>
            </a:r>
            <a:endParaRPr lang="en-US" sz="2400" b="1" dirty="0">
              <a:solidFill>
                <a:srgbClr val="0061AA"/>
              </a:solidFill>
            </a:endParaRPr>
          </a:p>
        </p:txBody>
      </p:sp>
      <p:sp>
        <p:nvSpPr>
          <p:cNvPr id="9" name="Content Placeholder 2">
            <a:extLst>
              <a:ext uri="{FF2B5EF4-FFF2-40B4-BE49-F238E27FC236}">
                <a16:creationId xmlns:a16="http://schemas.microsoft.com/office/drawing/2014/main" id="{628A81F2-9CD8-468C-A4BC-CFD4031DCD5A}"/>
              </a:ext>
            </a:extLst>
          </p:cNvPr>
          <p:cNvSpPr>
            <a:spLocks noGrp="1"/>
          </p:cNvSpPr>
          <p:nvPr>
            <p:ph idx="1"/>
          </p:nvPr>
        </p:nvSpPr>
        <p:spPr>
          <a:xfrm>
            <a:off x="3810700" y="1866900"/>
            <a:ext cx="4939867" cy="4643581"/>
          </a:xfrm>
        </p:spPr>
        <p:txBody>
          <a:bodyPr>
            <a:normAutofit/>
          </a:bodyPr>
          <a:lstStyle/>
          <a:p>
            <a:pPr marL="0" indent="0">
              <a:buNone/>
            </a:pPr>
            <a:r>
              <a:rPr lang="en-US" sz="2000" dirty="0"/>
              <a:t>Provides rights for both irregular and regular migrant workers and their families.</a:t>
            </a:r>
          </a:p>
          <a:p>
            <a:pPr marL="0" indent="0">
              <a:buNone/>
            </a:pPr>
            <a:r>
              <a:rPr lang="en-US" sz="2000" dirty="0"/>
              <a:t>Examples: </a:t>
            </a:r>
          </a:p>
          <a:p>
            <a:pPr>
              <a:buFont typeface="Wingdings" panose="05000000000000000000" pitchFamily="2" charset="2"/>
              <a:buChar char="ü"/>
            </a:pPr>
            <a:r>
              <a:rPr lang="en-US" sz="2000" dirty="0"/>
              <a:t>Right to be free from slavery and forced </a:t>
            </a:r>
            <a:r>
              <a:rPr lang="en-US" sz="2000" dirty="0" err="1"/>
              <a:t>labour</a:t>
            </a:r>
            <a:endParaRPr lang="en-US" sz="2000" dirty="0"/>
          </a:p>
          <a:p>
            <a:pPr>
              <a:buFont typeface="Wingdings" panose="05000000000000000000" pitchFamily="2" charset="2"/>
              <a:buChar char="ü"/>
            </a:pPr>
            <a:r>
              <a:rPr lang="en-US" sz="2000" dirty="0"/>
              <a:t>Right to equal treatment at work</a:t>
            </a:r>
          </a:p>
          <a:p>
            <a:pPr>
              <a:buFont typeface="Wingdings" panose="05000000000000000000" pitchFamily="2" charset="2"/>
              <a:buChar char="ü"/>
            </a:pPr>
            <a:r>
              <a:rPr lang="en-US" sz="2000" dirty="0"/>
              <a:t>Right to join and form a trade union</a:t>
            </a:r>
          </a:p>
          <a:p>
            <a:pPr>
              <a:buFont typeface="Wingdings" panose="05000000000000000000" pitchFamily="2" charset="2"/>
              <a:buChar char="ü"/>
            </a:pPr>
            <a:r>
              <a:rPr lang="en-US" sz="2000" dirty="0"/>
              <a:t>Right to transfer earnings</a:t>
            </a:r>
          </a:p>
          <a:p>
            <a:pPr>
              <a:buFont typeface="Wingdings" panose="05000000000000000000" pitchFamily="2" charset="2"/>
              <a:buChar char="ü"/>
            </a:pPr>
            <a:r>
              <a:rPr lang="en-US" sz="2000" dirty="0"/>
              <a:t>Right to be informed</a:t>
            </a:r>
          </a:p>
        </p:txBody>
      </p:sp>
    </p:spTree>
    <p:extLst>
      <p:ext uri="{BB962C8B-B14F-4D97-AF65-F5344CB8AC3E}">
        <p14:creationId xmlns:p14="http://schemas.microsoft.com/office/powerpoint/2010/main" val="3784233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28" y="126157"/>
            <a:ext cx="5675539" cy="1325563"/>
          </a:xfrm>
        </p:spPr>
        <p:txBody>
          <a:bodyPr/>
          <a:lstStyle/>
          <a:p>
            <a:pPr algn="ctr"/>
            <a:r>
              <a:rPr lang="en-US" b="1" dirty="0">
                <a:solidFill>
                  <a:srgbClr val="4472C4"/>
                </a:solidFill>
              </a:rPr>
              <a:t>Derogation vs limitation of rights</a:t>
            </a:r>
          </a:p>
        </p:txBody>
      </p:sp>
      <p:sp>
        <p:nvSpPr>
          <p:cNvPr id="9" name="TextBox 8">
            <a:extLst>
              <a:ext uri="{FF2B5EF4-FFF2-40B4-BE49-F238E27FC236}">
                <a16:creationId xmlns:a16="http://schemas.microsoft.com/office/drawing/2014/main" id="{1C493DED-DE56-4B32-849B-CE5B2ACCED43}"/>
              </a:ext>
            </a:extLst>
          </p:cNvPr>
          <p:cNvSpPr txBox="1"/>
          <p:nvPr/>
        </p:nvSpPr>
        <p:spPr>
          <a:xfrm>
            <a:off x="1096452" y="2423199"/>
            <a:ext cx="695109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Power of the State to defend its </a:t>
            </a:r>
            <a:r>
              <a:rPr lang="en-US" sz="2400" b="1" dirty="0">
                <a:latin typeface="+mj-lt"/>
              </a:rPr>
              <a:t>security</a:t>
            </a:r>
            <a:r>
              <a:rPr lang="en-US" sz="2400" dirty="0">
                <a:latin typeface="+mj-lt"/>
              </a:rPr>
              <a:t> essential feature of state </a:t>
            </a:r>
            <a:r>
              <a:rPr lang="en-US" sz="2400" b="1" dirty="0">
                <a:latin typeface="+mj-lt"/>
              </a:rPr>
              <a:t>sovereignty</a:t>
            </a:r>
            <a:r>
              <a:rPr lang="en-US" sz="2400" dirty="0">
                <a:latin typeface="+mj-lt"/>
              </a:rPr>
              <a: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b="1" dirty="0">
                <a:latin typeface="+mj-lt"/>
              </a:rPr>
              <a:t>Limits to derogation</a:t>
            </a:r>
            <a:r>
              <a:rPr lang="en-US" sz="2400" dirty="0">
                <a:latin typeface="+mj-lt"/>
              </a:rPr>
              <a:t>:</a:t>
            </a:r>
          </a:p>
          <a:p>
            <a:pPr marL="800100" lvl="1" indent="-342900">
              <a:buFont typeface="Wingdings" panose="05000000000000000000" pitchFamily="2" charset="2"/>
              <a:buChar char="Ø"/>
            </a:pPr>
            <a:r>
              <a:rPr lang="en-US" sz="2400" dirty="0">
                <a:latin typeface="+mj-lt"/>
              </a:rPr>
              <a:t>Non-discriminatory application</a:t>
            </a:r>
          </a:p>
          <a:p>
            <a:pPr marL="800100" lvl="1" indent="-342900">
              <a:buFont typeface="Wingdings" panose="05000000000000000000" pitchFamily="2" charset="2"/>
              <a:buChar char="Ø"/>
            </a:pPr>
            <a:r>
              <a:rPr lang="en-US" sz="2400" dirty="0">
                <a:latin typeface="+mj-lt"/>
              </a:rPr>
              <a:t>Limited time</a:t>
            </a:r>
          </a:p>
          <a:p>
            <a:pPr marL="800100" lvl="1" indent="-342900">
              <a:buFont typeface="Wingdings" panose="05000000000000000000" pitchFamily="2" charset="2"/>
              <a:buChar char="Ø"/>
            </a:pPr>
            <a:r>
              <a:rPr lang="en-US" sz="2400" dirty="0">
                <a:latin typeface="+mj-lt"/>
              </a:rPr>
              <a:t>Notification to the competent bodies</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Prescribed by </a:t>
            </a:r>
            <a:r>
              <a:rPr lang="en-US" sz="2400" b="1" dirty="0">
                <a:latin typeface="+mj-lt"/>
              </a:rPr>
              <a:t>law + proportionate.</a:t>
            </a:r>
          </a:p>
        </p:txBody>
      </p:sp>
      <p:sp>
        <p:nvSpPr>
          <p:cNvPr id="4" name="Title 1">
            <a:extLst>
              <a:ext uri="{FF2B5EF4-FFF2-40B4-BE49-F238E27FC236}">
                <a16:creationId xmlns:a16="http://schemas.microsoft.com/office/drawing/2014/main" id="{E381E6B7-6266-4E48-9081-AA0EB4198DB0}"/>
              </a:ext>
            </a:extLst>
          </p:cNvPr>
          <p:cNvSpPr txBox="1">
            <a:spLocks/>
          </p:cNvSpPr>
          <p:nvPr/>
        </p:nvSpPr>
        <p:spPr>
          <a:xfrm>
            <a:off x="2991529" y="1618025"/>
            <a:ext cx="3160939" cy="6579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solidFill>
                  <a:srgbClr val="4472C4"/>
                </a:solidFill>
              </a:rPr>
              <a:t>DEROGATION</a:t>
            </a:r>
          </a:p>
        </p:txBody>
      </p:sp>
    </p:spTree>
    <p:extLst>
      <p:ext uri="{BB962C8B-B14F-4D97-AF65-F5344CB8AC3E}">
        <p14:creationId xmlns:p14="http://schemas.microsoft.com/office/powerpoint/2010/main" val="261951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1" y="145207"/>
            <a:ext cx="7886700" cy="1325563"/>
          </a:xfrm>
        </p:spPr>
        <p:txBody>
          <a:bodyPr/>
          <a:lstStyle/>
          <a:p>
            <a:pPr algn="ctr"/>
            <a:r>
              <a:rPr lang="en-US" b="1" dirty="0">
                <a:solidFill>
                  <a:srgbClr val="4472C4"/>
                </a:solidFill>
              </a:rPr>
              <a:t>Rights that cannot be derogated from</a:t>
            </a:r>
          </a:p>
        </p:txBody>
      </p:sp>
      <p:sp>
        <p:nvSpPr>
          <p:cNvPr id="5" name="Content Placeholder 5">
            <a:extLst>
              <a:ext uri="{FF2B5EF4-FFF2-40B4-BE49-F238E27FC236}">
                <a16:creationId xmlns:a16="http://schemas.microsoft.com/office/drawing/2014/main" id="{660E5283-E185-4C48-91D5-FC137D1ABAFE}"/>
              </a:ext>
            </a:extLst>
          </p:cNvPr>
          <p:cNvSpPr txBox="1">
            <a:spLocks/>
          </p:cNvSpPr>
          <p:nvPr/>
        </p:nvSpPr>
        <p:spPr>
          <a:xfrm>
            <a:off x="668111" y="1608136"/>
            <a:ext cx="4038600" cy="4525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spcAft>
                <a:spcPts val="600"/>
              </a:spcAft>
              <a:defRPr/>
            </a:pPr>
            <a:r>
              <a:rPr lang="en-US" sz="2200" dirty="0">
                <a:solidFill>
                  <a:schemeClr val="tx2"/>
                </a:solidFill>
              </a:rPr>
              <a:t>Right to life</a:t>
            </a:r>
          </a:p>
          <a:p>
            <a:pPr>
              <a:spcAft>
                <a:spcPts val="600"/>
              </a:spcAft>
              <a:defRPr/>
            </a:pPr>
            <a:r>
              <a:rPr lang="en-US" sz="2200" dirty="0">
                <a:solidFill>
                  <a:schemeClr val="tx2"/>
                </a:solidFill>
              </a:rPr>
              <a:t>Prohibition of genocide</a:t>
            </a:r>
          </a:p>
          <a:p>
            <a:pPr>
              <a:spcAft>
                <a:spcPts val="600"/>
              </a:spcAft>
              <a:defRPr/>
            </a:pPr>
            <a:r>
              <a:rPr lang="en-US" sz="2200" dirty="0">
                <a:solidFill>
                  <a:schemeClr val="tx2"/>
                </a:solidFill>
              </a:rPr>
              <a:t>Prohibition of slavery / slave trade</a:t>
            </a:r>
          </a:p>
          <a:p>
            <a:pPr>
              <a:spcAft>
                <a:spcPts val="600"/>
              </a:spcAft>
              <a:defRPr/>
            </a:pPr>
            <a:r>
              <a:rPr lang="en-US" sz="2200" dirty="0">
                <a:solidFill>
                  <a:schemeClr val="tx2"/>
                </a:solidFill>
              </a:rPr>
              <a:t>Prohibition of torture</a:t>
            </a:r>
          </a:p>
          <a:p>
            <a:pPr>
              <a:spcAft>
                <a:spcPts val="600"/>
              </a:spcAft>
              <a:defRPr/>
            </a:pPr>
            <a:r>
              <a:rPr lang="en-US" sz="2200" dirty="0">
                <a:solidFill>
                  <a:schemeClr val="tx2"/>
                </a:solidFill>
              </a:rPr>
              <a:t>Prohibition against arbitrary detention</a:t>
            </a:r>
          </a:p>
          <a:p>
            <a:pPr>
              <a:spcAft>
                <a:spcPts val="600"/>
              </a:spcAft>
              <a:defRPr/>
            </a:pPr>
            <a:r>
              <a:rPr lang="en-US" sz="2200" dirty="0">
                <a:solidFill>
                  <a:schemeClr val="tx2"/>
                </a:solidFill>
              </a:rPr>
              <a:t>Prohibition against racial discrimination</a:t>
            </a:r>
          </a:p>
          <a:p>
            <a:pPr>
              <a:spcAft>
                <a:spcPts val="600"/>
              </a:spcAft>
              <a:defRPr/>
            </a:pPr>
            <a:r>
              <a:rPr lang="en-US" sz="2200" dirty="0">
                <a:solidFill>
                  <a:schemeClr val="tx2"/>
                </a:solidFill>
              </a:rPr>
              <a:t>Right to self-determination</a:t>
            </a:r>
          </a:p>
        </p:txBody>
      </p:sp>
      <p:sp>
        <p:nvSpPr>
          <p:cNvPr id="6" name="Content Placeholder 6">
            <a:extLst>
              <a:ext uri="{FF2B5EF4-FFF2-40B4-BE49-F238E27FC236}">
                <a16:creationId xmlns:a16="http://schemas.microsoft.com/office/drawing/2014/main" id="{E64FD779-B5E4-4B91-B4CC-AC169AE499E9}"/>
              </a:ext>
            </a:extLst>
          </p:cNvPr>
          <p:cNvSpPr txBox="1">
            <a:spLocks/>
          </p:cNvSpPr>
          <p:nvPr/>
        </p:nvSpPr>
        <p:spPr>
          <a:xfrm>
            <a:off x="4706711" y="1608137"/>
            <a:ext cx="4038600" cy="4525963"/>
          </a:xfrm>
          <a:prstGeom prst="rect">
            <a:avLst/>
          </a:prstGeom>
        </p:spPr>
        <p:txBody>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spcAft>
                <a:spcPts val="600"/>
              </a:spcAft>
            </a:pPr>
            <a:r>
              <a:rPr lang="en-US" altLang="en-US" sz="2200" dirty="0">
                <a:solidFill>
                  <a:schemeClr val="tx2"/>
                </a:solidFill>
              </a:rPr>
              <a:t>Right to equality before the law</a:t>
            </a:r>
          </a:p>
          <a:p>
            <a:pPr>
              <a:spcAft>
                <a:spcPts val="600"/>
              </a:spcAft>
            </a:pPr>
            <a:r>
              <a:rPr lang="en-US" altLang="en-US" sz="2200" dirty="0">
                <a:solidFill>
                  <a:schemeClr val="tx2"/>
                </a:solidFill>
              </a:rPr>
              <a:t>Right to leave any country and return to one’s own country</a:t>
            </a:r>
          </a:p>
          <a:p>
            <a:pPr>
              <a:spcAft>
                <a:spcPts val="600"/>
              </a:spcAft>
            </a:pPr>
            <a:r>
              <a:rPr lang="en-US" altLang="en-US" sz="2200" dirty="0">
                <a:solidFill>
                  <a:schemeClr val="tx2"/>
                </a:solidFill>
              </a:rPr>
              <a:t>Principle of </a:t>
            </a:r>
            <a:r>
              <a:rPr lang="en-US" altLang="en-US" sz="2200" i="1" dirty="0">
                <a:solidFill>
                  <a:schemeClr val="tx2"/>
                </a:solidFill>
              </a:rPr>
              <a:t>non-</a:t>
            </a:r>
            <a:r>
              <a:rPr lang="en-US" altLang="en-US" sz="2200" i="1" dirty="0" err="1">
                <a:solidFill>
                  <a:schemeClr val="tx2"/>
                </a:solidFill>
              </a:rPr>
              <a:t>refoulement</a:t>
            </a:r>
            <a:endParaRPr lang="en-US" altLang="en-US" sz="2200" i="1" dirty="0">
              <a:solidFill>
                <a:schemeClr val="tx2"/>
              </a:solidFill>
            </a:endParaRPr>
          </a:p>
          <a:p>
            <a:pPr>
              <a:spcAft>
                <a:spcPts val="600"/>
              </a:spcAft>
            </a:pPr>
            <a:r>
              <a:rPr lang="en-US" altLang="en-US" sz="2200" dirty="0">
                <a:solidFill>
                  <a:schemeClr val="tx2"/>
                </a:solidFill>
              </a:rPr>
              <a:t>Right to freedom of thought and religion</a:t>
            </a:r>
          </a:p>
          <a:p>
            <a:pPr>
              <a:spcAft>
                <a:spcPts val="600"/>
              </a:spcAft>
            </a:pPr>
            <a:r>
              <a:rPr lang="en-US" altLang="en-US" sz="2200" dirty="0">
                <a:solidFill>
                  <a:schemeClr val="tx2"/>
                </a:solidFill>
              </a:rPr>
              <a:t>Prohibition against retroactive penal measures</a:t>
            </a:r>
          </a:p>
          <a:p>
            <a:pPr>
              <a:spcAft>
                <a:spcPts val="600"/>
              </a:spcAft>
            </a:pPr>
            <a:r>
              <a:rPr lang="en-US" altLang="en-US" sz="2200" dirty="0">
                <a:solidFill>
                  <a:schemeClr val="tx2"/>
                </a:solidFill>
              </a:rPr>
              <a:t>Right to humane treatment as a detainee</a:t>
            </a:r>
          </a:p>
        </p:txBody>
      </p:sp>
    </p:spTree>
    <p:extLst>
      <p:ext uri="{BB962C8B-B14F-4D97-AF65-F5344CB8AC3E}">
        <p14:creationId xmlns:p14="http://schemas.microsoft.com/office/powerpoint/2010/main" val="2642984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28" y="133350"/>
            <a:ext cx="5675539" cy="1325563"/>
          </a:xfrm>
        </p:spPr>
        <p:txBody>
          <a:bodyPr/>
          <a:lstStyle/>
          <a:p>
            <a:pPr algn="ctr"/>
            <a:r>
              <a:rPr lang="en-US" b="1" dirty="0">
                <a:solidFill>
                  <a:srgbClr val="4472C4"/>
                </a:solidFill>
              </a:rPr>
              <a:t>Derogation vs limitation of rights</a:t>
            </a:r>
          </a:p>
        </p:txBody>
      </p:sp>
      <p:sp>
        <p:nvSpPr>
          <p:cNvPr id="9" name="TextBox 8">
            <a:extLst>
              <a:ext uri="{FF2B5EF4-FFF2-40B4-BE49-F238E27FC236}">
                <a16:creationId xmlns:a16="http://schemas.microsoft.com/office/drawing/2014/main" id="{1C493DED-DE56-4B32-849B-CE5B2ACCED43}"/>
              </a:ext>
            </a:extLst>
          </p:cNvPr>
          <p:cNvSpPr txBox="1"/>
          <p:nvPr/>
        </p:nvSpPr>
        <p:spPr>
          <a:xfrm>
            <a:off x="1096452" y="2423199"/>
            <a:ext cx="6951095"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j-lt"/>
              </a:rPr>
              <a:t>Some rights are not absolute </a:t>
            </a:r>
            <a:r>
              <a:rPr lang="en-US" sz="2400" dirty="0">
                <a:latin typeface="+mj-lt"/>
              </a:rPr>
              <a:t>and may be </a:t>
            </a:r>
            <a:r>
              <a:rPr lang="en-US" sz="2400" b="1" dirty="0">
                <a:latin typeface="+mj-lt"/>
              </a:rPr>
              <a:t>limited</a:t>
            </a:r>
            <a:r>
              <a:rPr lang="en-US" sz="2400" dirty="0">
                <a:latin typeface="+mj-lt"/>
              </a:rPr>
              <a:t> by measures that are necessary to protect:</a:t>
            </a:r>
          </a:p>
          <a:p>
            <a:pPr marL="800100" lvl="1" indent="-342900">
              <a:buFont typeface="Wingdings" panose="05000000000000000000" pitchFamily="2" charset="2"/>
              <a:buChar char="Ø"/>
            </a:pPr>
            <a:r>
              <a:rPr lang="en-US" sz="2400" dirty="0">
                <a:latin typeface="+mj-lt"/>
              </a:rPr>
              <a:t>security, public order and public health;</a:t>
            </a:r>
          </a:p>
          <a:p>
            <a:pPr marL="800100" lvl="1" indent="-342900">
              <a:buFont typeface="Wingdings" panose="05000000000000000000" pitchFamily="2" charset="2"/>
              <a:buChar char="Ø"/>
            </a:pPr>
            <a:r>
              <a:rPr lang="en-US" sz="2400" dirty="0">
                <a:latin typeface="+mj-lt"/>
              </a:rPr>
              <a:t>of morality;</a:t>
            </a:r>
          </a:p>
          <a:p>
            <a:pPr marL="800100" lvl="1" indent="-342900">
              <a:buFont typeface="Wingdings" panose="05000000000000000000" pitchFamily="2" charset="2"/>
              <a:buChar char="Ø"/>
            </a:pPr>
            <a:r>
              <a:rPr lang="en-US" sz="2400" dirty="0">
                <a:latin typeface="+mj-lt"/>
              </a:rPr>
              <a:t>of fundamental rights and freedoms of others.</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Prescribed by </a:t>
            </a:r>
            <a:r>
              <a:rPr lang="en-US" sz="2400" b="1" dirty="0">
                <a:latin typeface="+mj-lt"/>
              </a:rPr>
              <a:t>law</a:t>
            </a:r>
            <a:r>
              <a:rPr lang="en-US" sz="2400" dirty="0">
                <a:latin typeface="+mj-lt"/>
              </a:rPr>
              <a:t> + </a:t>
            </a:r>
            <a:r>
              <a:rPr lang="en-US" sz="2400" b="1" dirty="0">
                <a:latin typeface="+mj-lt"/>
              </a:rPr>
              <a:t>proportionate</a:t>
            </a:r>
            <a:r>
              <a:rPr lang="en-US" sz="2400" dirty="0">
                <a:latin typeface="+mj-lt"/>
              </a:rPr>
              <a:t>.</a:t>
            </a:r>
          </a:p>
          <a:p>
            <a:pPr marL="342900" indent="-342900">
              <a:buFont typeface="Arial" panose="020B0604020202020204" pitchFamily="34" charset="0"/>
              <a:buChar char="•"/>
            </a:pPr>
            <a:endParaRPr lang="en-US" sz="2400" dirty="0">
              <a:latin typeface="+mj-lt"/>
            </a:endParaRPr>
          </a:p>
          <a:p>
            <a:pPr marL="342900" indent="-342900">
              <a:buFont typeface="Arial" panose="020B0604020202020204" pitchFamily="34" charset="0"/>
              <a:buChar char="•"/>
            </a:pPr>
            <a:r>
              <a:rPr lang="en-US" sz="2400" dirty="0">
                <a:latin typeface="+mj-lt"/>
              </a:rPr>
              <a:t>Depends on the treaty. </a:t>
            </a:r>
          </a:p>
        </p:txBody>
      </p:sp>
      <p:sp>
        <p:nvSpPr>
          <p:cNvPr id="4" name="Title 1">
            <a:extLst>
              <a:ext uri="{FF2B5EF4-FFF2-40B4-BE49-F238E27FC236}">
                <a16:creationId xmlns:a16="http://schemas.microsoft.com/office/drawing/2014/main" id="{E381E6B7-6266-4E48-9081-AA0EB4198DB0}"/>
              </a:ext>
            </a:extLst>
          </p:cNvPr>
          <p:cNvSpPr txBox="1">
            <a:spLocks/>
          </p:cNvSpPr>
          <p:nvPr/>
        </p:nvSpPr>
        <p:spPr>
          <a:xfrm>
            <a:off x="2991529" y="1618025"/>
            <a:ext cx="3160939" cy="6579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solidFill>
                  <a:srgbClr val="4472C4"/>
                </a:solidFill>
              </a:rPr>
              <a:t>LIMITATION</a:t>
            </a:r>
          </a:p>
        </p:txBody>
      </p:sp>
    </p:spTree>
    <p:extLst>
      <p:ext uri="{BB962C8B-B14F-4D97-AF65-F5344CB8AC3E}">
        <p14:creationId xmlns:p14="http://schemas.microsoft.com/office/powerpoint/2010/main" val="228227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1F90EC6-917E-409A-834D-8BB1E1B008B0}"/>
              </a:ext>
            </a:extLst>
          </p:cNvPr>
          <p:cNvSpPr txBox="1">
            <a:spLocks/>
          </p:cNvSpPr>
          <p:nvPr/>
        </p:nvSpPr>
        <p:spPr>
          <a:xfrm>
            <a:off x="1113183" y="156505"/>
            <a:ext cx="7871791" cy="10245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rgbClr val="0061AA"/>
                </a:solidFill>
              </a:rPr>
              <a:t>How to ensure that international standards</a:t>
            </a:r>
            <a:br>
              <a:rPr lang="en-US" sz="2800" b="1" dirty="0">
                <a:solidFill>
                  <a:srgbClr val="0061AA"/>
                </a:solidFill>
              </a:rPr>
            </a:br>
            <a:r>
              <a:rPr lang="en-US" sz="2800" b="1" dirty="0">
                <a:solidFill>
                  <a:srgbClr val="0061AA"/>
                </a:solidFill>
              </a:rPr>
              <a:t>are implemented?</a:t>
            </a:r>
          </a:p>
        </p:txBody>
      </p:sp>
      <p:graphicFrame>
        <p:nvGraphicFramePr>
          <p:cNvPr id="11" name="Content Placeholder 7">
            <a:extLst>
              <a:ext uri="{FF2B5EF4-FFF2-40B4-BE49-F238E27FC236}">
                <a16:creationId xmlns:a16="http://schemas.microsoft.com/office/drawing/2014/main" id="{0748F67C-76CC-41F5-A6F4-BDB2EFA1CC76}"/>
              </a:ext>
            </a:extLst>
          </p:cNvPr>
          <p:cNvGraphicFramePr>
            <a:graphicFrameLocks noGrp="1"/>
          </p:cNvGraphicFramePr>
          <p:nvPr>
            <p:ph idx="1"/>
            <p:extLst>
              <p:ext uri="{D42A27DB-BD31-4B8C-83A1-F6EECF244321}">
                <p14:modId xmlns:p14="http://schemas.microsoft.com/office/powerpoint/2010/main" val="4107205478"/>
              </p:ext>
            </p:extLst>
          </p:nvPr>
        </p:nvGraphicFramePr>
        <p:xfrm>
          <a:off x="635794" y="1453946"/>
          <a:ext cx="7872412" cy="5190399"/>
        </p:xfrm>
        <a:graphic>
          <a:graphicData uri="http://schemas.openxmlformats.org/drawingml/2006/table">
            <a:tbl>
              <a:tblPr firstRow="1" bandRow="1">
                <a:tableStyleId>{5C22544A-7EE6-4342-B048-85BDC9FD1C3A}</a:tableStyleId>
              </a:tblPr>
              <a:tblGrid>
                <a:gridCol w="3936206">
                  <a:extLst>
                    <a:ext uri="{9D8B030D-6E8A-4147-A177-3AD203B41FA5}">
                      <a16:colId xmlns:a16="http://schemas.microsoft.com/office/drawing/2014/main" val="20000"/>
                    </a:ext>
                  </a:extLst>
                </a:gridCol>
                <a:gridCol w="3936206">
                  <a:extLst>
                    <a:ext uri="{9D8B030D-6E8A-4147-A177-3AD203B41FA5}">
                      <a16:colId xmlns:a16="http://schemas.microsoft.com/office/drawing/2014/main" val="20001"/>
                    </a:ext>
                  </a:extLst>
                </a:gridCol>
              </a:tblGrid>
              <a:tr h="467111">
                <a:tc>
                  <a:txBody>
                    <a:bodyPr/>
                    <a:lstStyle/>
                    <a:p>
                      <a:pPr algn="ctr"/>
                      <a:r>
                        <a:rPr lang="en-US" sz="1800" noProof="0"/>
                        <a:t>At</a:t>
                      </a:r>
                      <a:r>
                        <a:rPr lang="en-US" sz="1800" baseline="0" noProof="0"/>
                        <a:t> the national level</a:t>
                      </a:r>
                      <a:endParaRPr lang="en-US" sz="1800" noProof="0"/>
                    </a:p>
                  </a:txBody>
                  <a:tcPr/>
                </a:tc>
                <a:tc>
                  <a:txBody>
                    <a:bodyPr/>
                    <a:lstStyle/>
                    <a:p>
                      <a:pPr algn="ctr"/>
                      <a:r>
                        <a:rPr lang="en-US" sz="1800" noProof="0" dirty="0"/>
                        <a:t>At the international level</a:t>
                      </a:r>
                    </a:p>
                  </a:txBody>
                  <a:tcPr/>
                </a:tc>
                <a:extLst>
                  <a:ext uri="{0D108BD9-81ED-4DB2-BD59-A6C34878D82A}">
                    <a16:rowId xmlns:a16="http://schemas.microsoft.com/office/drawing/2014/main" val="10000"/>
                  </a:ext>
                </a:extLst>
              </a:tr>
              <a:tr h="1137608">
                <a:tc>
                  <a:txBody>
                    <a:bodyPr/>
                    <a:lstStyle/>
                    <a:p>
                      <a:pPr marL="342900" indent="-342900">
                        <a:buAutoNum type="arabicPeriod"/>
                      </a:pPr>
                      <a:r>
                        <a:rPr lang="en-US" sz="1800" noProof="0"/>
                        <a:t>Ratify</a:t>
                      </a:r>
                      <a:r>
                        <a:rPr lang="en-US" sz="1800" baseline="0" noProof="0"/>
                        <a:t> relevant international standards and integrate them into national legislation</a:t>
                      </a:r>
                    </a:p>
                    <a:p>
                      <a:pPr marL="342900" indent="-342900">
                        <a:buAutoNum type="arabicPeriod"/>
                      </a:pPr>
                      <a:r>
                        <a:rPr lang="en-US" sz="1800" noProof="0"/>
                        <a:t>Develop a policy</a:t>
                      </a:r>
                    </a:p>
                  </a:txBody>
                  <a:tcPr/>
                </a:tc>
                <a:tc>
                  <a:txBody>
                    <a:bodyPr/>
                    <a:lstStyle/>
                    <a:p>
                      <a:r>
                        <a:rPr lang="en-US" sz="1800" noProof="0" dirty="0"/>
                        <a:t>1. Reports to the HRs committees</a:t>
                      </a:r>
                    </a:p>
                  </a:txBody>
                  <a:tcPr/>
                </a:tc>
                <a:extLst>
                  <a:ext uri="{0D108BD9-81ED-4DB2-BD59-A6C34878D82A}">
                    <a16:rowId xmlns:a16="http://schemas.microsoft.com/office/drawing/2014/main" val="10001"/>
                  </a:ext>
                </a:extLst>
              </a:tr>
              <a:tr h="2450232">
                <a:tc>
                  <a:txBody>
                    <a:bodyPr/>
                    <a:lstStyle/>
                    <a:p>
                      <a:r>
                        <a:rPr lang="en-US" sz="1800" noProof="0" dirty="0"/>
                        <a:t>3. Implementation of the policy </a:t>
                      </a:r>
                    </a:p>
                    <a:p>
                      <a:pPr marL="285750" indent="-285750">
                        <a:buFont typeface="Arial" panose="020B0604020202020204" pitchFamily="34" charset="0"/>
                        <a:buChar char="•"/>
                      </a:pPr>
                      <a:r>
                        <a:rPr lang="en-US" sz="1800" noProof="0" dirty="0"/>
                        <a:t>Develop a strategy and define an action plan</a:t>
                      </a:r>
                    </a:p>
                    <a:p>
                      <a:pPr marL="285750" indent="-285750">
                        <a:buFont typeface="Arial" panose="020B0604020202020204" pitchFamily="34" charset="0"/>
                        <a:buChar char="•"/>
                      </a:pPr>
                      <a:r>
                        <a:rPr lang="en-US" sz="1800" baseline="0" noProof="0" dirty="0"/>
                        <a:t>Create relevant institutions or other administrative structures </a:t>
                      </a:r>
                    </a:p>
                    <a:p>
                      <a:pPr marL="285750" indent="-285750">
                        <a:buFont typeface="Arial" panose="020B0604020202020204" pitchFamily="34" charset="0"/>
                        <a:buChar char="•"/>
                      </a:pPr>
                      <a:r>
                        <a:rPr lang="en-US" sz="1800" baseline="0" noProof="0" dirty="0"/>
                        <a:t>Build the capacity</a:t>
                      </a:r>
                      <a:r>
                        <a:rPr lang="en-US" sz="1800" noProof="0" dirty="0"/>
                        <a:t> </a:t>
                      </a:r>
                    </a:p>
                    <a:p>
                      <a:pPr marL="285750" indent="-285750">
                        <a:buFont typeface="Arial" panose="020B0604020202020204" pitchFamily="34" charset="0"/>
                        <a:buChar char="•"/>
                      </a:pPr>
                      <a:r>
                        <a:rPr lang="en-US" sz="1800" noProof="0" dirty="0"/>
                        <a:t>Allocate the necessary resources</a:t>
                      </a:r>
                    </a:p>
                    <a:p>
                      <a:pPr marL="285750" indent="-285750">
                        <a:buFont typeface="Arial" panose="020B0604020202020204" pitchFamily="34" charset="0"/>
                        <a:buChar char="•"/>
                      </a:pPr>
                      <a:r>
                        <a:rPr lang="en-US" sz="1800" noProof="0" dirty="0"/>
                        <a:t>Amend relevant</a:t>
                      </a:r>
                      <a:r>
                        <a:rPr lang="en-US" sz="1800" baseline="0" noProof="0" dirty="0"/>
                        <a:t> laws/adopt new ones</a:t>
                      </a:r>
                      <a:endParaRPr lang="en-US" sz="1800" noProof="0" dirty="0"/>
                    </a:p>
                  </a:txBody>
                  <a:tcPr/>
                </a:tc>
                <a:tc>
                  <a:txBody>
                    <a:bodyPr/>
                    <a:lstStyle/>
                    <a:p>
                      <a:r>
                        <a:rPr lang="en-US" sz="1800" noProof="0" dirty="0"/>
                        <a:t>2. Role of Human Rights Council and of Special Rapporteurs and procedures</a:t>
                      </a:r>
                    </a:p>
                  </a:txBody>
                  <a:tcPr/>
                </a:tc>
                <a:extLst>
                  <a:ext uri="{0D108BD9-81ED-4DB2-BD59-A6C34878D82A}">
                    <a16:rowId xmlns:a16="http://schemas.microsoft.com/office/drawing/2014/main" val="10002"/>
                  </a:ext>
                </a:extLst>
              </a:tr>
              <a:tr h="974248">
                <a:tc>
                  <a:txBody>
                    <a:bodyPr/>
                    <a:lstStyle/>
                    <a:p>
                      <a:r>
                        <a:rPr lang="en-US" sz="1800" noProof="0" dirty="0"/>
                        <a:t>4. Courts</a:t>
                      </a:r>
                      <a:r>
                        <a:rPr lang="en-US" sz="1800" baseline="0" noProof="0" dirty="0"/>
                        <a:t> &amp; tribunals (exhaustion of domestic remedies)</a:t>
                      </a:r>
                      <a:endParaRPr lang="en-US" sz="1800" noProof="0" dirty="0"/>
                    </a:p>
                  </a:txBody>
                  <a:tcPr/>
                </a:tc>
                <a:tc>
                  <a:txBody>
                    <a:bodyPr/>
                    <a:lstStyle/>
                    <a:p>
                      <a:r>
                        <a:rPr lang="en-US" sz="1800" noProof="0" dirty="0"/>
                        <a:t>3. Individual Complaints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301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1" y="30907"/>
            <a:ext cx="7886700" cy="1325563"/>
          </a:xfrm>
        </p:spPr>
        <p:txBody>
          <a:bodyPr/>
          <a:lstStyle/>
          <a:p>
            <a:pPr algn="ctr"/>
            <a:r>
              <a:rPr lang="en-US" b="1" dirty="0">
                <a:solidFill>
                  <a:srgbClr val="4472C4"/>
                </a:solidFill>
              </a:rPr>
              <a:t>Obstacles to the exercise of migrants’ rights</a:t>
            </a:r>
          </a:p>
        </p:txBody>
      </p:sp>
      <p:sp>
        <p:nvSpPr>
          <p:cNvPr id="9" name="TextBox 8">
            <a:extLst>
              <a:ext uri="{FF2B5EF4-FFF2-40B4-BE49-F238E27FC236}">
                <a16:creationId xmlns:a16="http://schemas.microsoft.com/office/drawing/2014/main" id="{1C493DED-DE56-4B32-849B-CE5B2ACCED43}"/>
              </a:ext>
            </a:extLst>
          </p:cNvPr>
          <p:cNvSpPr txBox="1"/>
          <p:nvPr/>
        </p:nvSpPr>
        <p:spPr>
          <a:xfrm>
            <a:off x="4381500" y="1791206"/>
            <a:ext cx="41148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Discriminatory laws, policies &amp; practices</a:t>
            </a:r>
          </a:p>
          <a:p>
            <a:pPr marL="342900" indent="-342900">
              <a:buFont typeface="Arial" panose="020B0604020202020204" pitchFamily="34" charset="0"/>
              <a:buChar char="•"/>
            </a:pPr>
            <a:r>
              <a:rPr lang="en-US" sz="2400" dirty="0">
                <a:latin typeface="+mj-lt"/>
              </a:rPr>
              <a:t>Lack of knowledge (info) of rights &amp; procedures</a:t>
            </a:r>
          </a:p>
          <a:p>
            <a:pPr marL="342900" indent="-342900">
              <a:buFont typeface="Arial" panose="020B0604020202020204" pitchFamily="34" charset="0"/>
              <a:buChar char="•"/>
            </a:pPr>
            <a:r>
              <a:rPr lang="en-US" sz="2400" dirty="0">
                <a:latin typeface="+mj-lt"/>
              </a:rPr>
              <a:t>Language barriers</a:t>
            </a:r>
          </a:p>
          <a:p>
            <a:pPr marL="342900" indent="-342900">
              <a:buFont typeface="Arial" panose="020B0604020202020204" pitchFamily="34" charset="0"/>
              <a:buChar char="•"/>
            </a:pPr>
            <a:r>
              <a:rPr lang="en-US" sz="2400" dirty="0">
                <a:latin typeface="+mj-lt"/>
              </a:rPr>
              <a:t>Cultural differences</a:t>
            </a:r>
          </a:p>
          <a:p>
            <a:pPr marL="342900" indent="-342900">
              <a:buFont typeface="Arial" panose="020B0604020202020204" pitchFamily="34" charset="0"/>
              <a:buChar char="•"/>
            </a:pPr>
            <a:r>
              <a:rPr lang="en-US" sz="2400" dirty="0">
                <a:latin typeface="+mj-lt"/>
              </a:rPr>
              <a:t>Fear of being reported to the authorities (lack of firewalls)</a:t>
            </a:r>
          </a:p>
          <a:p>
            <a:pPr marL="342900" indent="-342900">
              <a:buFont typeface="Arial" panose="020B0604020202020204" pitchFamily="34" charset="0"/>
              <a:buChar char="•"/>
            </a:pPr>
            <a:r>
              <a:rPr lang="en-US" sz="2400" dirty="0">
                <a:latin typeface="+mj-lt"/>
              </a:rPr>
              <a:t>Racial hatred, discrimination &amp; xenophobia</a:t>
            </a:r>
          </a:p>
          <a:p>
            <a:pPr marL="342900" indent="-342900">
              <a:buFont typeface="Arial" panose="020B0604020202020204" pitchFamily="34" charset="0"/>
              <a:buChar char="•"/>
            </a:pPr>
            <a:r>
              <a:rPr lang="en-US" sz="2400" dirty="0">
                <a:latin typeface="+mj-lt"/>
              </a:rPr>
              <a:t>Social exclusion</a:t>
            </a:r>
          </a:p>
        </p:txBody>
      </p:sp>
      <p:pic>
        <p:nvPicPr>
          <p:cNvPr id="4" name="Picture 3">
            <a:extLst>
              <a:ext uri="{FF2B5EF4-FFF2-40B4-BE49-F238E27FC236}">
                <a16:creationId xmlns:a16="http://schemas.microsoft.com/office/drawing/2014/main" id="{A7A39AE0-EB60-4567-B2BF-272E80F24444}"/>
              </a:ext>
            </a:extLst>
          </p:cNvPr>
          <p:cNvPicPr>
            <a:picLocks noChangeAspect="1"/>
          </p:cNvPicPr>
          <p:nvPr/>
        </p:nvPicPr>
        <p:blipFill rotWithShape="1">
          <a:blip r:embed="rId3">
            <a:extLst>
              <a:ext uri="{28A0092B-C50C-407E-A947-70E740481C1C}">
                <a14:useLocalDpi xmlns:a14="http://schemas.microsoft.com/office/drawing/2010/main" val="0"/>
              </a:ext>
            </a:extLst>
          </a:blip>
          <a:srcRect l="25784" r="6275"/>
          <a:stretch/>
        </p:blipFill>
        <p:spPr>
          <a:xfrm>
            <a:off x="467336" y="1933828"/>
            <a:ext cx="3524716" cy="2723644"/>
          </a:xfrm>
          <a:prstGeom prst="rect">
            <a:avLst/>
          </a:prstGeom>
        </p:spPr>
      </p:pic>
    </p:spTree>
    <p:extLst>
      <p:ext uri="{BB962C8B-B14F-4D97-AF65-F5344CB8AC3E}">
        <p14:creationId xmlns:p14="http://schemas.microsoft.com/office/powerpoint/2010/main" val="354267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11" y="145207"/>
            <a:ext cx="7886700" cy="1325563"/>
          </a:xfrm>
        </p:spPr>
        <p:txBody>
          <a:bodyPr/>
          <a:lstStyle/>
          <a:p>
            <a:pPr algn="ctr"/>
            <a:r>
              <a:rPr lang="en-US" b="1" dirty="0">
                <a:solidFill>
                  <a:srgbClr val="4472C4"/>
                </a:solidFill>
              </a:rPr>
              <a:t>“Migrants in vulnerable situations”</a:t>
            </a:r>
          </a:p>
        </p:txBody>
      </p:sp>
      <p:sp>
        <p:nvSpPr>
          <p:cNvPr id="3" name="Rectangle 2">
            <a:extLst>
              <a:ext uri="{FF2B5EF4-FFF2-40B4-BE49-F238E27FC236}">
                <a16:creationId xmlns:a16="http://schemas.microsoft.com/office/drawing/2014/main" id="{5388B666-8910-4A35-94C2-52D1E70719F4}"/>
              </a:ext>
            </a:extLst>
          </p:cNvPr>
          <p:cNvSpPr/>
          <p:nvPr/>
        </p:nvSpPr>
        <p:spPr>
          <a:xfrm>
            <a:off x="931861" y="2859701"/>
            <a:ext cx="3520628" cy="1785104"/>
          </a:xfrm>
          <a:prstGeom prst="rect">
            <a:avLst/>
          </a:prstGeom>
        </p:spPr>
        <p:txBody>
          <a:bodyPr wrap="square">
            <a:spAutoFit/>
          </a:bodyPr>
          <a:lstStyle/>
          <a:p>
            <a:pPr algn="ctr"/>
            <a:r>
              <a:rPr lang="en-US" sz="2200" dirty="0"/>
              <a:t>The legal obligation of States to respect, protect and fulfil human rights includes the need to recognize and </a:t>
            </a:r>
            <a:r>
              <a:rPr lang="en-US" sz="2200" b="1" dirty="0"/>
              <a:t>address vulnerability</a:t>
            </a:r>
            <a:r>
              <a:rPr lang="en-US" sz="2200" dirty="0"/>
              <a:t>.</a:t>
            </a:r>
          </a:p>
        </p:txBody>
      </p:sp>
      <p:sp>
        <p:nvSpPr>
          <p:cNvPr id="4" name="TextBox 3">
            <a:extLst>
              <a:ext uri="{FF2B5EF4-FFF2-40B4-BE49-F238E27FC236}">
                <a16:creationId xmlns:a16="http://schemas.microsoft.com/office/drawing/2014/main" id="{CA9B9F61-44D5-456D-9488-A3E1A2A30877}"/>
              </a:ext>
            </a:extLst>
          </p:cNvPr>
          <p:cNvSpPr txBox="1"/>
          <p:nvPr/>
        </p:nvSpPr>
        <p:spPr>
          <a:xfrm>
            <a:off x="858611" y="1712926"/>
            <a:ext cx="3820684" cy="954107"/>
          </a:xfrm>
          <a:prstGeom prst="rect">
            <a:avLst/>
          </a:prstGeom>
          <a:noFill/>
        </p:spPr>
        <p:txBody>
          <a:bodyPr wrap="square" rtlCol="0">
            <a:spAutoFit/>
          </a:bodyPr>
          <a:lstStyle/>
          <a:p>
            <a:pPr algn="ctr"/>
            <a:r>
              <a:rPr lang="en-US" sz="2800" b="1" dirty="0">
                <a:solidFill>
                  <a:srgbClr val="0061AA"/>
                </a:solidFill>
                <a:latin typeface="+mj-lt"/>
              </a:rPr>
              <a:t>Ensuring a human rights</a:t>
            </a:r>
            <a:br>
              <a:rPr lang="en-US" sz="2800" b="1" dirty="0">
                <a:solidFill>
                  <a:srgbClr val="0061AA"/>
                </a:solidFill>
                <a:latin typeface="+mj-lt"/>
              </a:rPr>
            </a:br>
            <a:r>
              <a:rPr lang="en-US" sz="2800" b="1" dirty="0">
                <a:solidFill>
                  <a:srgbClr val="0061AA"/>
                </a:solidFill>
                <a:latin typeface="+mj-lt"/>
              </a:rPr>
              <a:t>based approach</a:t>
            </a:r>
          </a:p>
        </p:txBody>
      </p:sp>
      <p:graphicFrame>
        <p:nvGraphicFramePr>
          <p:cNvPr id="8" name="Diagram 7">
            <a:extLst>
              <a:ext uri="{FF2B5EF4-FFF2-40B4-BE49-F238E27FC236}">
                <a16:creationId xmlns:a16="http://schemas.microsoft.com/office/drawing/2014/main" id="{89D565CD-F9AD-4026-82AD-69F9B5852A71}"/>
              </a:ext>
            </a:extLst>
          </p:cNvPr>
          <p:cNvGraphicFramePr/>
          <p:nvPr/>
        </p:nvGraphicFramePr>
        <p:xfrm>
          <a:off x="2989943" y="1403026"/>
          <a:ext cx="6908800" cy="508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C493DED-DE56-4B32-849B-CE5B2ACCED43}"/>
              </a:ext>
            </a:extLst>
          </p:cNvPr>
          <p:cNvSpPr txBox="1"/>
          <p:nvPr/>
        </p:nvSpPr>
        <p:spPr>
          <a:xfrm>
            <a:off x="858610" y="4803943"/>
            <a:ext cx="3667129" cy="1785104"/>
          </a:xfrm>
          <a:prstGeom prst="rect">
            <a:avLst/>
          </a:prstGeom>
          <a:noFill/>
        </p:spPr>
        <p:txBody>
          <a:bodyPr wrap="square" rtlCol="0">
            <a:spAutoFit/>
          </a:bodyPr>
          <a:lstStyle/>
          <a:p>
            <a:pPr algn="ctr"/>
            <a:r>
              <a:rPr lang="en-US" sz="2200" dirty="0">
                <a:latin typeface="+mj-lt"/>
              </a:rPr>
              <a:t>No one is inherently vulnerable!</a:t>
            </a:r>
          </a:p>
          <a:p>
            <a:pPr algn="ctr"/>
            <a:r>
              <a:rPr lang="en-US" sz="2200" dirty="0">
                <a:latin typeface="+mj-lt"/>
              </a:rPr>
              <a:t>It is </a:t>
            </a:r>
            <a:r>
              <a:rPr lang="en-US" sz="2200" b="1" dirty="0">
                <a:latin typeface="+mj-lt"/>
              </a:rPr>
              <a:t>situational</a:t>
            </a:r>
          </a:p>
          <a:p>
            <a:pPr algn="ctr"/>
            <a:r>
              <a:rPr lang="en-US" sz="2200" dirty="0">
                <a:latin typeface="+mj-lt"/>
              </a:rPr>
              <a:t>and/or </a:t>
            </a:r>
            <a:r>
              <a:rPr lang="en-US" sz="2200" b="1" dirty="0">
                <a:latin typeface="+mj-lt"/>
              </a:rPr>
              <a:t>personal.</a:t>
            </a:r>
          </a:p>
          <a:p>
            <a:pPr algn="ctr"/>
            <a:r>
              <a:rPr lang="en-US" sz="2200" b="1" dirty="0">
                <a:latin typeface="+mj-lt"/>
              </a:rPr>
              <a:t>It can change.</a:t>
            </a:r>
          </a:p>
        </p:txBody>
      </p:sp>
    </p:spTree>
    <p:extLst>
      <p:ext uri="{BB962C8B-B14F-4D97-AF65-F5344CB8AC3E}">
        <p14:creationId xmlns:p14="http://schemas.microsoft.com/office/powerpoint/2010/main" val="5451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906419" y="1720840"/>
            <a:ext cx="7331162" cy="3416320"/>
          </a:xfrm>
          <a:prstGeom prst="rect">
            <a:avLst/>
          </a:prstGeom>
          <a:noFill/>
        </p:spPr>
        <p:txBody>
          <a:bodyPr wrap="square" rtlCol="0">
            <a:spAutoFit/>
          </a:bodyPr>
          <a:lstStyle/>
          <a:p>
            <a:pPr algn="ctr"/>
            <a:r>
              <a:rPr lang="en-US" sz="2400" dirty="0"/>
              <a:t>Maria is a migrant young woman who is pregnant and in an irregular situation in Country A, amidst the COVID-19 pandemic. She recently lost her husband to COVID-19. He was also in an irregular situation in Country A.</a:t>
            </a:r>
          </a:p>
          <a:p>
            <a:pPr algn="ctr"/>
            <a:endParaRPr lang="en-US" sz="2400" dirty="0"/>
          </a:p>
          <a:p>
            <a:pPr algn="ctr"/>
            <a:r>
              <a:rPr lang="en-US" sz="2400" dirty="0"/>
              <a:t>What are the vulnerabilities of Maria’s situation?</a:t>
            </a:r>
          </a:p>
          <a:p>
            <a:pPr algn="ctr"/>
            <a:r>
              <a:rPr lang="en-US" sz="2400" dirty="0"/>
              <a:t>What rights should Maria have access to?</a:t>
            </a:r>
          </a:p>
          <a:p>
            <a:pPr algn="ctr"/>
            <a:r>
              <a:rPr lang="en-US" sz="2400" dirty="0"/>
              <a:t>What are the obligations of Country A towards Maria?</a:t>
            </a:r>
          </a:p>
          <a:p>
            <a:pPr algn="ctr"/>
            <a:r>
              <a:rPr lang="en-US" sz="2400" dirty="0"/>
              <a:t>What international treaties are relevant in Maria’s case?</a:t>
            </a:r>
          </a:p>
        </p:txBody>
      </p:sp>
      <p:sp>
        <p:nvSpPr>
          <p:cNvPr id="4" name="TextBox 3">
            <a:extLst>
              <a:ext uri="{FF2B5EF4-FFF2-40B4-BE49-F238E27FC236}">
                <a16:creationId xmlns:a16="http://schemas.microsoft.com/office/drawing/2014/main" id="{0447B18C-3A0B-43FD-8F0F-B4E218818BD1}"/>
              </a:ext>
            </a:extLst>
          </p:cNvPr>
          <p:cNvSpPr txBox="1"/>
          <p:nvPr/>
        </p:nvSpPr>
        <p:spPr>
          <a:xfrm>
            <a:off x="3535498" y="495352"/>
            <a:ext cx="2073004" cy="523220"/>
          </a:xfrm>
          <a:prstGeom prst="rect">
            <a:avLst/>
          </a:prstGeom>
          <a:noFill/>
        </p:spPr>
        <p:txBody>
          <a:bodyPr wrap="none" rtlCol="0">
            <a:spAutoFit/>
          </a:bodyPr>
          <a:lstStyle/>
          <a:p>
            <a:pPr algn="ctr"/>
            <a:r>
              <a:rPr lang="en-US" sz="2800" b="1" dirty="0">
                <a:solidFill>
                  <a:schemeClr val="accent1"/>
                </a:solidFill>
              </a:rPr>
              <a:t>Case Study 1</a:t>
            </a:r>
          </a:p>
        </p:txBody>
      </p:sp>
    </p:spTree>
    <p:extLst>
      <p:ext uri="{BB962C8B-B14F-4D97-AF65-F5344CB8AC3E}">
        <p14:creationId xmlns:p14="http://schemas.microsoft.com/office/powerpoint/2010/main" val="3362970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869719" y="1720840"/>
            <a:ext cx="7404562" cy="3416320"/>
          </a:xfrm>
          <a:prstGeom prst="rect">
            <a:avLst/>
          </a:prstGeom>
          <a:noFill/>
        </p:spPr>
        <p:txBody>
          <a:bodyPr wrap="square" rtlCol="0">
            <a:spAutoFit/>
          </a:bodyPr>
          <a:lstStyle/>
          <a:p>
            <a:pPr algn="ctr"/>
            <a:r>
              <a:rPr lang="en-US" sz="2400" dirty="0"/>
              <a:t>Giorgio is an unaccompanied migrant boy (16 years old) in Country A. He arrived there with a group of migrants by sea last month. His country (B) is in conflict and he lost his family there.</a:t>
            </a:r>
          </a:p>
          <a:p>
            <a:pPr algn="ctr"/>
            <a:endParaRPr lang="en-US" sz="2400" dirty="0"/>
          </a:p>
          <a:p>
            <a:pPr algn="ctr"/>
            <a:r>
              <a:rPr lang="en-US" sz="2400" dirty="0"/>
              <a:t>What are the vulnerabilities of Giorgio’s situation?</a:t>
            </a:r>
          </a:p>
          <a:p>
            <a:pPr algn="ctr"/>
            <a:r>
              <a:rPr lang="en-US" sz="2400" dirty="0"/>
              <a:t>What rights should Giorgio have access to?</a:t>
            </a:r>
          </a:p>
          <a:p>
            <a:pPr algn="ctr"/>
            <a:r>
              <a:rPr lang="en-US" sz="2400" dirty="0"/>
              <a:t>What are the obligations of Country A towards Giorgio?</a:t>
            </a:r>
          </a:p>
          <a:p>
            <a:pPr algn="ctr"/>
            <a:r>
              <a:rPr lang="en-US" sz="2400" dirty="0"/>
              <a:t>What international treaties are relevant in Giorgio’s case?</a:t>
            </a:r>
          </a:p>
        </p:txBody>
      </p:sp>
      <p:sp>
        <p:nvSpPr>
          <p:cNvPr id="4" name="TextBox 3">
            <a:extLst>
              <a:ext uri="{FF2B5EF4-FFF2-40B4-BE49-F238E27FC236}">
                <a16:creationId xmlns:a16="http://schemas.microsoft.com/office/drawing/2014/main" id="{0447B18C-3A0B-43FD-8F0F-B4E218818BD1}"/>
              </a:ext>
            </a:extLst>
          </p:cNvPr>
          <p:cNvSpPr txBox="1"/>
          <p:nvPr/>
        </p:nvSpPr>
        <p:spPr>
          <a:xfrm>
            <a:off x="3535498" y="495352"/>
            <a:ext cx="2073004" cy="523220"/>
          </a:xfrm>
          <a:prstGeom prst="rect">
            <a:avLst/>
          </a:prstGeom>
          <a:noFill/>
        </p:spPr>
        <p:txBody>
          <a:bodyPr wrap="none" rtlCol="0">
            <a:spAutoFit/>
          </a:bodyPr>
          <a:lstStyle/>
          <a:p>
            <a:pPr algn="ctr"/>
            <a:r>
              <a:rPr lang="en-US" sz="2800" b="1" dirty="0">
                <a:solidFill>
                  <a:schemeClr val="accent1"/>
                </a:solidFill>
              </a:rPr>
              <a:t>Case Study 2</a:t>
            </a:r>
          </a:p>
        </p:txBody>
      </p:sp>
    </p:spTree>
    <p:extLst>
      <p:ext uri="{BB962C8B-B14F-4D97-AF65-F5344CB8AC3E}">
        <p14:creationId xmlns:p14="http://schemas.microsoft.com/office/powerpoint/2010/main" val="240275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1642" y="2589085"/>
            <a:ext cx="3604497" cy="1297115"/>
          </a:xfrm>
        </p:spPr>
        <p:txBody>
          <a:bodyPr vert="horz" lIns="91440" tIns="45720" rIns="91440" bIns="45720" rtlCol="0" anchor="t">
            <a:normAutofit fontScale="90000"/>
          </a:bodyPr>
          <a:lstStyle/>
          <a:p>
            <a:pPr algn="ctr" defTabSz="914400"/>
            <a:r>
              <a:rPr lang="en-US" sz="3800" kern="1200" dirty="0">
                <a:solidFill>
                  <a:srgbClr val="4472C4"/>
                </a:solidFill>
                <a:latin typeface="+mj-lt"/>
                <a:ea typeface="+mj-ea"/>
                <a:cs typeface="+mj-cs"/>
              </a:rPr>
              <a:t>Any questions?</a:t>
            </a:r>
            <a:br>
              <a:rPr lang="en-US" sz="3800" kern="1200" dirty="0">
                <a:solidFill>
                  <a:srgbClr val="4472C4"/>
                </a:solidFill>
                <a:latin typeface="+mj-lt"/>
                <a:ea typeface="+mj-ea"/>
                <a:cs typeface="+mj-cs"/>
              </a:rPr>
            </a:br>
            <a:br>
              <a:rPr lang="en-US" sz="3800" kern="1200" dirty="0">
                <a:solidFill>
                  <a:srgbClr val="4472C4"/>
                </a:solidFill>
                <a:latin typeface="+mj-lt"/>
                <a:ea typeface="+mj-ea"/>
                <a:cs typeface="+mj-cs"/>
              </a:rPr>
            </a:br>
            <a:r>
              <a:rPr lang="en-US" sz="3800" kern="1200" dirty="0">
                <a:solidFill>
                  <a:srgbClr val="4472C4"/>
                </a:solidFill>
                <a:latin typeface="+mj-lt"/>
                <a:ea typeface="+mj-ea"/>
                <a:cs typeface="+mj-cs"/>
              </a:rPr>
              <a:t>Thank you!</a:t>
            </a:r>
          </a:p>
        </p:txBody>
      </p:sp>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Users\ndarbellay\AppData\Local\Microsoft\Windows\Temporary Internet Files\Content.IE5\CEKDAUZE\MC900384040[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55352" y="2077337"/>
            <a:ext cx="3106320" cy="361772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3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1604100" y="505910"/>
            <a:ext cx="5935799" cy="2308324"/>
          </a:xfrm>
          <a:prstGeom prst="rect">
            <a:avLst/>
          </a:prstGeom>
          <a:noFill/>
        </p:spPr>
        <p:txBody>
          <a:bodyPr wrap="square" rtlCol="0">
            <a:spAutoFit/>
          </a:bodyPr>
          <a:lstStyle/>
          <a:p>
            <a:pPr algn="ctr"/>
            <a:r>
              <a:rPr lang="en-US" sz="3600" dirty="0"/>
              <a:t>CHAT</a:t>
            </a:r>
          </a:p>
          <a:p>
            <a:pPr algn="ctr"/>
            <a:endParaRPr lang="en-US" sz="3600" dirty="0"/>
          </a:p>
          <a:p>
            <a:pPr algn="ctr"/>
            <a:r>
              <a:rPr lang="en-US" sz="3600" dirty="0"/>
              <a:t>What is International Migration Law (IML)?</a:t>
            </a:r>
          </a:p>
        </p:txBody>
      </p:sp>
    </p:spTree>
    <p:extLst>
      <p:ext uri="{BB962C8B-B14F-4D97-AF65-F5344CB8AC3E}">
        <p14:creationId xmlns:p14="http://schemas.microsoft.com/office/powerpoint/2010/main" val="176608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629624" y="499973"/>
            <a:ext cx="7884751" cy="5262979"/>
          </a:xfrm>
          <a:prstGeom prst="rect">
            <a:avLst/>
          </a:prstGeom>
          <a:noFill/>
        </p:spPr>
        <p:txBody>
          <a:bodyPr wrap="square" rtlCol="0">
            <a:spAutoFit/>
          </a:bodyPr>
          <a:lstStyle/>
          <a:p>
            <a:pPr algn="ctr"/>
            <a:r>
              <a:rPr lang="en-US" sz="2800" dirty="0">
                <a:latin typeface="+mj-lt"/>
              </a:rPr>
              <a:t>POLL</a:t>
            </a:r>
          </a:p>
          <a:p>
            <a:pPr algn="ctr"/>
            <a:endParaRPr lang="en-US" sz="2800" dirty="0">
              <a:latin typeface="+mj-lt"/>
            </a:endParaRPr>
          </a:p>
          <a:p>
            <a:pPr algn="ctr"/>
            <a:r>
              <a:rPr lang="en-US" sz="2800" dirty="0">
                <a:latin typeface="+mj-lt"/>
              </a:rPr>
              <a:t>Who are the subjects of public international law?</a:t>
            </a:r>
          </a:p>
          <a:p>
            <a:endParaRPr lang="en-US" sz="2800" dirty="0">
              <a:latin typeface="+mj-lt"/>
            </a:endParaRPr>
          </a:p>
          <a:p>
            <a:r>
              <a:rPr lang="en-US" sz="2800" dirty="0">
                <a:latin typeface="+mj-lt"/>
              </a:rPr>
              <a:t>States</a:t>
            </a:r>
          </a:p>
          <a:p>
            <a:r>
              <a:rPr lang="en-US" sz="2800" dirty="0">
                <a:latin typeface="+mj-lt"/>
              </a:rPr>
              <a:t>International organizations </a:t>
            </a:r>
          </a:p>
          <a:p>
            <a:r>
              <a:rPr lang="en-US" sz="2800" dirty="0">
                <a:latin typeface="+mj-lt"/>
              </a:rPr>
              <a:t>Individuals</a:t>
            </a:r>
          </a:p>
          <a:p>
            <a:r>
              <a:rPr lang="en-US" sz="2800" dirty="0">
                <a:latin typeface="+mj-lt"/>
              </a:rPr>
              <a:t>Groups </a:t>
            </a:r>
          </a:p>
          <a:p>
            <a:r>
              <a:rPr lang="en-US" sz="2800" dirty="0">
                <a:latin typeface="+mj-lt"/>
              </a:rPr>
              <a:t>NGOs</a:t>
            </a:r>
          </a:p>
          <a:p>
            <a:r>
              <a:rPr lang="en-US" sz="2800" dirty="0">
                <a:latin typeface="+mj-lt"/>
              </a:rPr>
              <a:t>Business</a:t>
            </a:r>
          </a:p>
          <a:p>
            <a:r>
              <a:rPr lang="en-US" sz="2800" dirty="0">
                <a:latin typeface="+mj-lt"/>
              </a:rPr>
              <a:t>All of the above</a:t>
            </a:r>
          </a:p>
          <a:p>
            <a:r>
              <a:rPr lang="en-US" sz="2800" dirty="0">
                <a:latin typeface="+mj-lt"/>
              </a:rPr>
              <a:t>None of the above</a:t>
            </a:r>
          </a:p>
        </p:txBody>
      </p:sp>
    </p:spTree>
    <p:extLst>
      <p:ext uri="{BB962C8B-B14F-4D97-AF65-F5344CB8AC3E}">
        <p14:creationId xmlns:p14="http://schemas.microsoft.com/office/powerpoint/2010/main" val="94344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1604100" y="619058"/>
            <a:ext cx="5935799" cy="4154984"/>
          </a:xfrm>
          <a:prstGeom prst="rect">
            <a:avLst/>
          </a:prstGeom>
          <a:noFill/>
        </p:spPr>
        <p:txBody>
          <a:bodyPr wrap="square" rtlCol="0">
            <a:spAutoFit/>
          </a:bodyPr>
          <a:lstStyle/>
          <a:p>
            <a:pPr algn="ctr"/>
            <a:r>
              <a:rPr lang="en-US" sz="2400" dirty="0"/>
              <a:t>POLL</a:t>
            </a:r>
          </a:p>
          <a:p>
            <a:pPr algn="ctr"/>
            <a:endParaRPr lang="en-US" sz="2400" dirty="0"/>
          </a:p>
          <a:p>
            <a:pPr algn="ctr"/>
            <a:endParaRPr lang="en-US" sz="2400" dirty="0"/>
          </a:p>
          <a:p>
            <a:pPr algn="ctr"/>
            <a:endParaRPr lang="en-US" sz="2400" dirty="0"/>
          </a:p>
          <a:p>
            <a:pPr algn="ctr"/>
            <a:r>
              <a:rPr lang="en-US" sz="2400" dirty="0"/>
              <a:t>Is the International Covenant on Economic, Social and Cultural Rights a legally-binding international instrument?</a:t>
            </a:r>
          </a:p>
          <a:p>
            <a:pPr algn="ctr"/>
            <a:r>
              <a:rPr lang="en-US" sz="2400" dirty="0"/>
              <a:t>yes</a:t>
            </a:r>
          </a:p>
          <a:p>
            <a:pPr algn="ctr"/>
            <a:r>
              <a:rPr lang="en-US" sz="2400" dirty="0"/>
              <a:t>no </a:t>
            </a:r>
          </a:p>
          <a:p>
            <a:pPr algn="ctr"/>
            <a:endParaRPr lang="en-US" sz="2400" dirty="0"/>
          </a:p>
          <a:p>
            <a:pPr algn="ctr"/>
            <a:endParaRPr lang="en-US" sz="2400" dirty="0">
              <a:latin typeface="+mj-lt"/>
            </a:endParaRPr>
          </a:p>
        </p:txBody>
      </p:sp>
    </p:spTree>
    <p:extLst>
      <p:ext uri="{BB962C8B-B14F-4D97-AF65-F5344CB8AC3E}">
        <p14:creationId xmlns:p14="http://schemas.microsoft.com/office/powerpoint/2010/main" val="339270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1604100" y="619058"/>
            <a:ext cx="5935799" cy="4401205"/>
          </a:xfrm>
          <a:prstGeom prst="rect">
            <a:avLst/>
          </a:prstGeom>
          <a:noFill/>
        </p:spPr>
        <p:txBody>
          <a:bodyPr wrap="square" rtlCol="0">
            <a:spAutoFit/>
          </a:bodyPr>
          <a:lstStyle/>
          <a:p>
            <a:pPr algn="ctr"/>
            <a:r>
              <a:rPr lang="en-US" sz="2400" dirty="0"/>
              <a:t>POLL</a:t>
            </a:r>
          </a:p>
          <a:p>
            <a:pPr algn="ctr"/>
            <a:endParaRPr lang="en-US" sz="2400" dirty="0"/>
          </a:p>
          <a:p>
            <a:pPr algn="ctr"/>
            <a:endParaRPr lang="en-US" sz="2400" dirty="0"/>
          </a:p>
          <a:p>
            <a:pPr algn="ctr"/>
            <a:endParaRPr lang="en-US" sz="2400" dirty="0"/>
          </a:p>
          <a:p>
            <a:pPr algn="ctr"/>
            <a:r>
              <a:rPr lang="en-US" sz="2400" dirty="0"/>
              <a:t>Is the Global Compact for Safe, Orderly and Regular Migration a legally-binding international instrument?</a:t>
            </a:r>
          </a:p>
          <a:p>
            <a:pPr algn="ctr"/>
            <a:r>
              <a:rPr lang="en-US" sz="2400" dirty="0"/>
              <a:t>yes</a:t>
            </a:r>
          </a:p>
          <a:p>
            <a:pPr algn="ctr"/>
            <a:r>
              <a:rPr lang="en-US" sz="2400" dirty="0"/>
              <a:t>no </a:t>
            </a:r>
          </a:p>
          <a:p>
            <a:pPr algn="ctr"/>
            <a:endParaRPr lang="en-US" sz="2400" dirty="0"/>
          </a:p>
          <a:p>
            <a:pPr algn="ctr"/>
            <a:endParaRPr lang="en-US" sz="1600" dirty="0"/>
          </a:p>
          <a:p>
            <a:pPr algn="ctr"/>
            <a:endParaRPr lang="en-US" sz="2400" dirty="0">
              <a:latin typeface="+mj-lt"/>
            </a:endParaRPr>
          </a:p>
        </p:txBody>
      </p:sp>
    </p:spTree>
    <p:extLst>
      <p:ext uri="{BB962C8B-B14F-4D97-AF65-F5344CB8AC3E}">
        <p14:creationId xmlns:p14="http://schemas.microsoft.com/office/powerpoint/2010/main" val="225768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7AFB9C-DE67-4811-B71E-19A59FFE6077}"/>
              </a:ext>
            </a:extLst>
          </p:cNvPr>
          <p:cNvSpPr txBox="1"/>
          <p:nvPr/>
        </p:nvSpPr>
        <p:spPr>
          <a:xfrm>
            <a:off x="629624" y="499973"/>
            <a:ext cx="7884751" cy="5693866"/>
          </a:xfrm>
          <a:prstGeom prst="rect">
            <a:avLst/>
          </a:prstGeom>
          <a:noFill/>
        </p:spPr>
        <p:txBody>
          <a:bodyPr wrap="square" rtlCol="0">
            <a:spAutoFit/>
          </a:bodyPr>
          <a:lstStyle/>
          <a:p>
            <a:pPr algn="ctr"/>
            <a:r>
              <a:rPr lang="en-US" sz="2800" dirty="0">
                <a:latin typeface="+mj-lt"/>
              </a:rPr>
              <a:t>POLL</a:t>
            </a:r>
          </a:p>
          <a:p>
            <a:pPr algn="ctr"/>
            <a:endParaRPr lang="en-US" sz="2800" dirty="0">
              <a:latin typeface="+mj-lt"/>
            </a:endParaRPr>
          </a:p>
          <a:p>
            <a:pPr algn="ctr"/>
            <a:r>
              <a:rPr lang="en-US" sz="2800" dirty="0">
                <a:latin typeface="+mj-lt"/>
              </a:rPr>
              <a:t>Which branch of law belongs to IML?</a:t>
            </a:r>
          </a:p>
          <a:p>
            <a:pPr algn="ctr"/>
            <a:endParaRPr lang="en-US" sz="2800" dirty="0">
              <a:latin typeface="+mj-lt"/>
            </a:endParaRPr>
          </a:p>
          <a:p>
            <a:r>
              <a:rPr lang="en-US" sz="2800" dirty="0">
                <a:latin typeface="+mj-lt"/>
              </a:rPr>
              <a:t>Humanitarian Law</a:t>
            </a:r>
          </a:p>
          <a:p>
            <a:r>
              <a:rPr lang="en-US" sz="2800" dirty="0">
                <a:latin typeface="+mj-lt"/>
              </a:rPr>
              <a:t>Human Rights Law</a:t>
            </a:r>
          </a:p>
          <a:p>
            <a:r>
              <a:rPr lang="en-US" sz="2800" dirty="0">
                <a:latin typeface="+mj-lt"/>
              </a:rPr>
              <a:t>Transnational Criminal Law</a:t>
            </a:r>
          </a:p>
          <a:p>
            <a:r>
              <a:rPr lang="en-US" sz="2800" dirty="0">
                <a:latin typeface="+mj-lt"/>
              </a:rPr>
              <a:t>Refugee Law</a:t>
            </a:r>
          </a:p>
          <a:p>
            <a:r>
              <a:rPr lang="en-US" sz="2800" dirty="0" err="1">
                <a:latin typeface="+mj-lt"/>
              </a:rPr>
              <a:t>Labour</a:t>
            </a:r>
            <a:r>
              <a:rPr lang="en-US" sz="2800" dirty="0">
                <a:latin typeface="+mj-lt"/>
              </a:rPr>
              <a:t> Law</a:t>
            </a:r>
          </a:p>
          <a:p>
            <a:r>
              <a:rPr lang="en-US" sz="2800" dirty="0">
                <a:latin typeface="+mj-lt"/>
              </a:rPr>
              <a:t>Law of the Sea</a:t>
            </a:r>
          </a:p>
          <a:p>
            <a:r>
              <a:rPr lang="en-US" sz="2800" dirty="0">
                <a:latin typeface="+mj-lt"/>
              </a:rPr>
              <a:t>Aviation Law</a:t>
            </a:r>
          </a:p>
          <a:p>
            <a:r>
              <a:rPr lang="en-US" sz="2800" dirty="0">
                <a:latin typeface="+mj-lt"/>
              </a:rPr>
              <a:t>None</a:t>
            </a:r>
          </a:p>
          <a:p>
            <a:r>
              <a:rPr lang="en-US" sz="2800" dirty="0">
                <a:latin typeface="+mj-lt"/>
              </a:rPr>
              <a:t>All of them</a:t>
            </a:r>
          </a:p>
        </p:txBody>
      </p:sp>
    </p:spTree>
    <p:extLst>
      <p:ext uri="{BB962C8B-B14F-4D97-AF65-F5344CB8AC3E}">
        <p14:creationId xmlns:p14="http://schemas.microsoft.com/office/powerpoint/2010/main" val="227243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2816482186"/>
              </p:ext>
            </p:extLst>
          </p:nvPr>
        </p:nvGraphicFramePr>
        <p:xfrm>
          <a:off x="153646" y="145207"/>
          <a:ext cx="8883599" cy="781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145207"/>
            <a:ext cx="7886700" cy="1325563"/>
          </a:xfrm>
        </p:spPr>
        <p:txBody>
          <a:bodyPr/>
          <a:lstStyle/>
          <a:p>
            <a:pPr algn="ctr"/>
            <a:r>
              <a:rPr lang="fr-CH" b="1" dirty="0">
                <a:solidFill>
                  <a:srgbClr val="4472C4"/>
                </a:solidFill>
              </a:rPr>
              <a:t>Relevant Branches of IML</a:t>
            </a:r>
            <a:endParaRPr lang="en-GB" b="1" dirty="0">
              <a:solidFill>
                <a:srgbClr val="4472C4"/>
              </a:solidFill>
            </a:endParaRPr>
          </a:p>
        </p:txBody>
      </p:sp>
    </p:spTree>
    <p:extLst>
      <p:ext uri="{BB962C8B-B14F-4D97-AF65-F5344CB8AC3E}">
        <p14:creationId xmlns:p14="http://schemas.microsoft.com/office/powerpoint/2010/main" val="267195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508" y="582767"/>
            <a:ext cx="7879842" cy="582084"/>
          </a:xfrm>
        </p:spPr>
        <p:txBody>
          <a:bodyPr vert="horz" lIns="91440" tIns="45720" rIns="91440" bIns="45720" rtlCol="0" anchor="b">
            <a:noAutofit/>
          </a:bodyPr>
          <a:lstStyle/>
          <a:p>
            <a:pPr algn="ctr" defTabSz="914400">
              <a:lnSpc>
                <a:spcPct val="90000"/>
              </a:lnSpc>
            </a:pPr>
            <a:r>
              <a:rPr lang="en-US" sz="3600" b="1" kern="1200" cap="none" dirty="0">
                <a:solidFill>
                  <a:srgbClr val="4472C4"/>
                </a:solidFill>
                <a:latin typeface="Calibri Light" panose="020F0302020204030204" pitchFamily="34" charset="0"/>
                <a:cs typeface="Calibri Light" panose="020F0302020204030204" pitchFamily="34" charset="0"/>
              </a:rPr>
              <a:t>International Human Rights Law </a:t>
            </a:r>
          </a:p>
        </p:txBody>
      </p:sp>
      <p:pic>
        <p:nvPicPr>
          <p:cNvPr id="5" name="Picture 4" descr="Logo, company name&#10;&#10;Description automatically generated">
            <a:extLst>
              <a:ext uri="{FF2B5EF4-FFF2-40B4-BE49-F238E27FC236}">
                <a16:creationId xmlns:a16="http://schemas.microsoft.com/office/drawing/2014/main" id="{AE351C12-BD4C-40A1-BC9C-3FCA2095CC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28" r="13604"/>
          <a:stretch/>
        </p:blipFill>
        <p:spPr>
          <a:xfrm>
            <a:off x="8040914" y="141964"/>
            <a:ext cx="1078033" cy="1023571"/>
          </a:xfrm>
          <a:prstGeom prst="rect">
            <a:avLst/>
          </a:prstGeom>
        </p:spPr>
      </p:pic>
      <p:graphicFrame>
        <p:nvGraphicFramePr>
          <p:cNvPr id="8" name="TextBox 5">
            <a:extLst>
              <a:ext uri="{FF2B5EF4-FFF2-40B4-BE49-F238E27FC236}">
                <a16:creationId xmlns:a16="http://schemas.microsoft.com/office/drawing/2014/main" id="{B1C288F3-705D-48A4-A7E6-CE35EF6DFE3B}"/>
              </a:ext>
            </a:extLst>
          </p:cNvPr>
          <p:cNvGraphicFramePr/>
          <p:nvPr>
            <p:extLst>
              <p:ext uri="{D42A27DB-BD31-4B8C-83A1-F6EECF244321}">
                <p14:modId xmlns:p14="http://schemas.microsoft.com/office/powerpoint/2010/main" val="1870828970"/>
              </p:ext>
            </p:extLst>
          </p:nvPr>
        </p:nvGraphicFramePr>
        <p:xfrm>
          <a:off x="-46892" y="1352811"/>
          <a:ext cx="9142393" cy="5498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057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6968</Words>
  <Application>Microsoft Office PowerPoint</Application>
  <PresentationFormat>On-screen Show (4:3)</PresentationFormat>
  <Paragraphs>588</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Introduction to International Migration Law</vt:lpstr>
      <vt:lpstr>Learning Objectives</vt:lpstr>
      <vt:lpstr>PowerPoint Presentation</vt:lpstr>
      <vt:lpstr>PowerPoint Presentation</vt:lpstr>
      <vt:lpstr>PowerPoint Presentation</vt:lpstr>
      <vt:lpstr>PowerPoint Presentation</vt:lpstr>
      <vt:lpstr>PowerPoint Presentation</vt:lpstr>
      <vt:lpstr>Relevant Branches of IML</vt:lpstr>
      <vt:lpstr>International Human Rights Law </vt:lpstr>
      <vt:lpstr>Ratifications of Human Rights Treaties</vt:lpstr>
      <vt:lpstr>Regional Human Rights Systems</vt:lpstr>
      <vt:lpstr>PowerPoint Presentation</vt:lpstr>
      <vt:lpstr>PowerPoint Presentation</vt:lpstr>
      <vt:lpstr>Human Rights of Migrants</vt:lpstr>
      <vt:lpstr>Relevant Norms and Principles</vt:lpstr>
      <vt:lpstr>Rights in relation to the status of the person</vt:lpstr>
      <vt:lpstr>Groups of Rights</vt:lpstr>
      <vt:lpstr>International Covenant on Civil and Political Rights</vt:lpstr>
      <vt:lpstr>International Covenant on Economic, Social and Cultural Rights</vt:lpstr>
      <vt:lpstr>International Convention on the Protection of the Rights of All Migrant Workers and Members of Their Families</vt:lpstr>
      <vt:lpstr>Derogation vs limitation of rights</vt:lpstr>
      <vt:lpstr>Rights that cannot be derogated from</vt:lpstr>
      <vt:lpstr>Derogation vs limitation of rights</vt:lpstr>
      <vt:lpstr>PowerPoint Presentation</vt:lpstr>
      <vt:lpstr>Obstacles to the exercise of migrants’ rights</vt:lpstr>
      <vt:lpstr>“Migrants in vulnerable situations”</vt:lpstr>
      <vt:lpstr>PowerPoint Presentation</vt:lpstr>
      <vt:lpstr>PowerPoint Presentation</vt:lpstr>
      <vt:lpstr>Any 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Migration Law</dc:title>
  <dc:creator>SANCHEZ Gianna (EXT)</dc:creator>
  <cp:lastModifiedBy>SANCHEZ Gianna</cp:lastModifiedBy>
  <cp:revision>35</cp:revision>
  <dcterms:created xsi:type="dcterms:W3CDTF">2021-02-25T12:50:46Z</dcterms:created>
  <dcterms:modified xsi:type="dcterms:W3CDTF">2022-02-08T16:04:57Z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2021-02-25T13:05:38Z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e1c334c2-3dc8-480c-92a1-39afb9f9c046</vt:lpwstr>
  </property>
  <property fmtid="{D5CDD505-2E9C-101B-9397-08002B2CF9AE}" pid="8" name="MSIP_Label_2059aa38-f392-4105-be92-628035578272_ContentBits">
    <vt:lpwstr>0</vt:lpwstr>
  </property>
</Properties>
</file>