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52"/>
  </p:notesMasterIdLst>
  <p:handoutMasterIdLst>
    <p:handoutMasterId r:id="rId53"/>
  </p:handoutMasterIdLst>
  <p:sldIdLst>
    <p:sldId id="361" r:id="rId5"/>
    <p:sldId id="343" r:id="rId6"/>
    <p:sldId id="463" r:id="rId7"/>
    <p:sldId id="505" r:id="rId8"/>
    <p:sldId id="490" r:id="rId9"/>
    <p:sldId id="480" r:id="rId10"/>
    <p:sldId id="464" r:id="rId11"/>
    <p:sldId id="500" r:id="rId12"/>
    <p:sldId id="611" r:id="rId13"/>
    <p:sldId id="612" r:id="rId14"/>
    <p:sldId id="627" r:id="rId15"/>
    <p:sldId id="614" r:id="rId16"/>
    <p:sldId id="628" r:id="rId17"/>
    <p:sldId id="454" r:id="rId18"/>
    <p:sldId id="503" r:id="rId19"/>
    <p:sldId id="632" r:id="rId20"/>
    <p:sldId id="458" r:id="rId21"/>
    <p:sldId id="460" r:id="rId22"/>
    <p:sldId id="491" r:id="rId23"/>
    <p:sldId id="466" r:id="rId24"/>
    <p:sldId id="634" r:id="rId25"/>
    <p:sldId id="639" r:id="rId26"/>
    <p:sldId id="475" r:id="rId27"/>
    <p:sldId id="476" r:id="rId28"/>
    <p:sldId id="477" r:id="rId29"/>
    <p:sldId id="493" r:id="rId30"/>
    <p:sldId id="418" r:id="rId31"/>
    <p:sldId id="403" r:id="rId32"/>
    <p:sldId id="642" r:id="rId33"/>
    <p:sldId id="613" r:id="rId34"/>
    <p:sldId id="407" r:id="rId35"/>
    <p:sldId id="420" r:id="rId36"/>
    <p:sldId id="427" r:id="rId37"/>
    <p:sldId id="449" r:id="rId38"/>
    <p:sldId id="423" r:id="rId39"/>
    <p:sldId id="509" r:id="rId40"/>
    <p:sldId id="637" r:id="rId41"/>
    <p:sldId id="636" r:id="rId42"/>
    <p:sldId id="465" r:id="rId43"/>
    <p:sldId id="638" r:id="rId44"/>
    <p:sldId id="630" r:id="rId45"/>
    <p:sldId id="513" r:id="rId46"/>
    <p:sldId id="643" r:id="rId47"/>
    <p:sldId id="631" r:id="rId48"/>
    <p:sldId id="439" r:id="rId49"/>
    <p:sldId id="633" r:id="rId50"/>
    <p:sldId id="380"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luciano" initials="m" lastIdx="5" clrIdx="0"/>
  <p:cmAuthor id="1" name="DARBELLAY Noelle" initials="ND" lastIdx="1" clrIdx="1"/>
  <p:cmAuthor id="2" name="SANCHEZ Gianna" initials="SG" lastIdx="1" clrIdx="2">
    <p:extLst>
      <p:ext uri="{19B8F6BF-5375-455C-9EA6-DF929625EA0E}">
        <p15:presenceInfo xmlns:p15="http://schemas.microsoft.com/office/powerpoint/2012/main" userId="S::gisanchez@iom.int::c24c5035-718a-4ec4-b301-5f09989a3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4B94FF"/>
    <a:srgbClr val="FF6600"/>
    <a:srgbClr val="1D89D3"/>
    <a:srgbClr val="4B6DFF"/>
    <a:srgbClr val="4B9CFF"/>
    <a:srgbClr val="4B6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1" autoAdjust="0"/>
    <p:restoredTop sz="70310" autoAdjust="0"/>
  </p:normalViewPr>
  <p:slideViewPr>
    <p:cSldViewPr snapToGrid="0">
      <p:cViewPr varScale="1">
        <p:scale>
          <a:sx n="47" d="100"/>
          <a:sy n="47" d="100"/>
        </p:scale>
        <p:origin x="1700" y="36"/>
      </p:cViewPr>
      <p:guideLst>
        <p:guide orient="horz" pos="2160"/>
        <p:guide pos="2880"/>
      </p:guideLst>
    </p:cSldViewPr>
  </p:slideViewPr>
  <p:notesTextViewPr>
    <p:cViewPr>
      <p:scale>
        <a:sx n="1" d="1"/>
        <a:sy n="1" d="1"/>
      </p:scale>
      <p:origin x="0" y="0"/>
    </p:cViewPr>
  </p:notesTextViewPr>
  <p:notesViewPr>
    <p:cSldViewPr snapToGrid="0">
      <p:cViewPr varScale="1">
        <p:scale>
          <a:sx n="71" d="100"/>
          <a:sy n="71" d="100"/>
        </p:scale>
        <p:origin x="3952" y="168"/>
      </p:cViewPr>
      <p:guideLst>
        <p:guide orient="horz" pos="3127"/>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EZ Gianna" userId="1dc5c774-51fc-4776-921c-6a63a4dbeea2" providerId="ADAL" clId="{4597C884-4F21-4199-AD8E-A43A58FD576C}"/>
    <pc:docChg chg="custSel modSld">
      <pc:chgData name="SANCHEZ Gianna" userId="1dc5c774-51fc-4776-921c-6a63a4dbeea2" providerId="ADAL" clId="{4597C884-4F21-4199-AD8E-A43A58FD576C}" dt="2021-12-13T10:37:10.665" v="0" actId="478"/>
      <pc:docMkLst>
        <pc:docMk/>
      </pc:docMkLst>
      <pc:sldChg chg="delSp mod">
        <pc:chgData name="SANCHEZ Gianna" userId="1dc5c774-51fc-4776-921c-6a63a4dbeea2" providerId="ADAL" clId="{4597C884-4F21-4199-AD8E-A43A58FD576C}" dt="2021-12-13T10:37:10.665" v="0" actId="478"/>
        <pc:sldMkLst>
          <pc:docMk/>
          <pc:sldMk cId="2123878123" sldId="463"/>
        </pc:sldMkLst>
        <pc:graphicFrameChg chg="del">
          <ac:chgData name="SANCHEZ Gianna" userId="1dc5c774-51fc-4776-921c-6a63a4dbeea2" providerId="ADAL" clId="{4597C884-4F21-4199-AD8E-A43A58FD576C}" dt="2021-12-13T10:37:10.665" v="0" actId="478"/>
          <ac:graphicFrameMkLst>
            <pc:docMk/>
            <pc:sldMk cId="2123878123" sldId="463"/>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7A41A-B23D-429F-B9E7-F8070FF890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1AB43A-3104-4957-A6F3-1B7EFA9788F9}">
      <dgm:prSet phldrT="[Text]" custT="1"/>
      <dgm:spPr/>
      <dgm:t>
        <a:bodyPr/>
        <a:lstStyle/>
        <a:p>
          <a:r>
            <a:rPr lang="fr-CH" sz="2600" b="1" dirty="0" err="1">
              <a:solidFill>
                <a:schemeClr val="tx2"/>
              </a:solidFill>
              <a:latin typeface="+mn-lt"/>
            </a:rPr>
            <a:t>Act</a:t>
          </a:r>
          <a:endParaRPr lang="en-US" sz="2600" b="1" dirty="0">
            <a:solidFill>
              <a:schemeClr val="tx2"/>
            </a:solidFill>
            <a:latin typeface="+mn-lt"/>
          </a:endParaRPr>
        </a:p>
      </dgm:t>
    </dgm:pt>
    <dgm:pt modelId="{D271F55B-C3D2-44FE-87B9-F5596F56B1E1}" type="parTrans" cxnId="{1E536BB7-BC55-4BA4-B27C-43A33C387B3A}">
      <dgm:prSet/>
      <dgm:spPr/>
      <dgm:t>
        <a:bodyPr/>
        <a:lstStyle/>
        <a:p>
          <a:endParaRPr lang="en-US"/>
        </a:p>
      </dgm:t>
    </dgm:pt>
    <dgm:pt modelId="{6B6047FB-CC2B-44B8-B696-29259BD37478}" type="sibTrans" cxnId="{1E536BB7-BC55-4BA4-B27C-43A33C387B3A}">
      <dgm:prSet/>
      <dgm:spPr/>
      <dgm:t>
        <a:bodyPr/>
        <a:lstStyle/>
        <a:p>
          <a:endParaRPr lang="en-US"/>
        </a:p>
      </dgm:t>
    </dgm:pt>
    <dgm:pt modelId="{C6A43D83-C244-43C0-9801-54C565F6D3D6}">
      <dgm:prSet phldrT="[Text]" custT="1"/>
      <dgm:spPr/>
      <dgm:t>
        <a:bodyPr/>
        <a:lstStyle/>
        <a:p>
          <a:pPr>
            <a:buNone/>
          </a:pPr>
          <a:r>
            <a:rPr lang="en-CA" altLang="en-US" sz="2100" dirty="0">
              <a:solidFill>
                <a:schemeClr val="tx2"/>
              </a:solidFill>
              <a:latin typeface="+mj-lt"/>
              <a:ea typeface="ＭＳ Ｐゴシック" pitchFamily="34" charset="-128"/>
            </a:rPr>
            <a:t>Recruitment </a:t>
          </a:r>
          <a:endParaRPr lang="en-US" sz="2100" noProof="0" dirty="0">
            <a:solidFill>
              <a:schemeClr val="tx2"/>
            </a:solidFill>
            <a:latin typeface="+mj-lt"/>
          </a:endParaRPr>
        </a:p>
      </dgm:t>
    </dgm:pt>
    <dgm:pt modelId="{F899E6BA-84FB-43D7-A1AB-C243FA6BD86F}" type="parTrans" cxnId="{857F7B30-5D64-4C4F-83F0-3E9B0F08AB41}">
      <dgm:prSet/>
      <dgm:spPr/>
      <dgm:t>
        <a:bodyPr/>
        <a:lstStyle/>
        <a:p>
          <a:endParaRPr lang="en-US"/>
        </a:p>
      </dgm:t>
    </dgm:pt>
    <dgm:pt modelId="{C001B53C-1D08-4537-BBC7-EFB797DF9B11}" type="sibTrans" cxnId="{857F7B30-5D64-4C4F-83F0-3E9B0F08AB41}">
      <dgm:prSet/>
      <dgm:spPr/>
      <dgm:t>
        <a:bodyPr/>
        <a:lstStyle/>
        <a:p>
          <a:endParaRPr lang="en-US"/>
        </a:p>
      </dgm:t>
    </dgm:pt>
    <dgm:pt modelId="{E2036F1E-4B6E-410F-8E6B-471529D0EFE2}">
      <dgm:prSet phldrT="[Text]" custT="1"/>
      <dgm:spPr/>
      <dgm:t>
        <a:bodyPr/>
        <a:lstStyle/>
        <a:p>
          <a:r>
            <a:rPr lang="en-US" sz="2600" b="1" noProof="0" dirty="0">
              <a:solidFill>
                <a:schemeClr val="tx2"/>
              </a:solidFill>
              <a:latin typeface="+mn-lt"/>
            </a:rPr>
            <a:t>Means</a:t>
          </a:r>
        </a:p>
      </dgm:t>
    </dgm:pt>
    <dgm:pt modelId="{43258425-4F38-46B1-A79E-D993A2B57D15}" type="parTrans" cxnId="{7F978435-4F34-4398-9BA0-02DA9C030005}">
      <dgm:prSet/>
      <dgm:spPr/>
      <dgm:t>
        <a:bodyPr/>
        <a:lstStyle/>
        <a:p>
          <a:endParaRPr lang="en-US"/>
        </a:p>
      </dgm:t>
    </dgm:pt>
    <dgm:pt modelId="{CAA6D001-4ECE-44AA-B6C9-86A4A615920F}" type="sibTrans" cxnId="{7F978435-4F34-4398-9BA0-02DA9C030005}">
      <dgm:prSet/>
      <dgm:spPr/>
      <dgm:t>
        <a:bodyPr/>
        <a:lstStyle/>
        <a:p>
          <a:endParaRPr lang="en-US"/>
        </a:p>
      </dgm:t>
    </dgm:pt>
    <dgm:pt modelId="{43ADFFAE-1F75-4C0F-95AF-2D4BA5B01BF0}">
      <dgm:prSet phldrT="[Text]" custT="1"/>
      <dgm:spPr/>
      <dgm:t>
        <a:bodyPr/>
        <a:lstStyle/>
        <a:p>
          <a:pPr>
            <a:buNone/>
          </a:pPr>
          <a:r>
            <a:rPr lang="en-US" sz="1800" noProof="0" dirty="0">
              <a:solidFill>
                <a:schemeClr val="tx2"/>
              </a:solidFill>
              <a:latin typeface="+mj-lt"/>
            </a:rPr>
            <a:t>Threat</a:t>
          </a:r>
        </a:p>
      </dgm:t>
    </dgm:pt>
    <dgm:pt modelId="{34A77E4A-557E-4192-ADEA-D918D3A0DB60}" type="parTrans" cxnId="{D1E3116E-57F4-4C99-AFB5-3D4AAB92C43C}">
      <dgm:prSet/>
      <dgm:spPr/>
      <dgm:t>
        <a:bodyPr/>
        <a:lstStyle/>
        <a:p>
          <a:endParaRPr lang="en-US"/>
        </a:p>
      </dgm:t>
    </dgm:pt>
    <dgm:pt modelId="{EA56D1A5-4998-47D6-9F86-3ADD94E343C3}" type="sibTrans" cxnId="{D1E3116E-57F4-4C99-AFB5-3D4AAB92C43C}">
      <dgm:prSet/>
      <dgm:spPr/>
      <dgm:t>
        <a:bodyPr/>
        <a:lstStyle/>
        <a:p>
          <a:endParaRPr lang="en-US"/>
        </a:p>
      </dgm:t>
    </dgm:pt>
    <dgm:pt modelId="{39A112AF-A2E2-45A4-B0FA-D49663F5FD10}">
      <dgm:prSet phldrT="[Text]" custT="1"/>
      <dgm:spPr/>
      <dgm:t>
        <a:bodyPr/>
        <a:lstStyle/>
        <a:p>
          <a:r>
            <a:rPr lang="fr-CH" sz="2600" b="1" dirty="0" err="1">
              <a:solidFill>
                <a:schemeClr val="tx2"/>
              </a:solidFill>
              <a:latin typeface="+mn-lt"/>
            </a:rPr>
            <a:t>Purpose</a:t>
          </a:r>
          <a:endParaRPr lang="en-US" sz="2600" b="1" dirty="0">
            <a:solidFill>
              <a:schemeClr val="tx2"/>
            </a:solidFill>
            <a:latin typeface="+mn-lt"/>
          </a:endParaRPr>
        </a:p>
      </dgm:t>
    </dgm:pt>
    <dgm:pt modelId="{D4AFCED4-F95D-4DEB-BD9B-8F8503D2C6D3}" type="parTrans" cxnId="{75CEB374-9E34-4BC3-8B13-6CE7200F2AFB}">
      <dgm:prSet/>
      <dgm:spPr/>
      <dgm:t>
        <a:bodyPr/>
        <a:lstStyle/>
        <a:p>
          <a:endParaRPr lang="en-US"/>
        </a:p>
      </dgm:t>
    </dgm:pt>
    <dgm:pt modelId="{1B2476C4-31EB-4273-B5F0-696C2424C532}" type="sibTrans" cxnId="{75CEB374-9E34-4BC3-8B13-6CE7200F2AFB}">
      <dgm:prSet/>
      <dgm:spPr/>
      <dgm:t>
        <a:bodyPr/>
        <a:lstStyle/>
        <a:p>
          <a:endParaRPr lang="en-US"/>
        </a:p>
      </dgm:t>
    </dgm:pt>
    <dgm:pt modelId="{E6D15F5C-BFCD-4E0F-8CD8-BEED3EC2ECD4}">
      <dgm:prSet phldrT="[Text]" custT="1"/>
      <dgm:spPr/>
      <dgm:t>
        <a:bodyPr/>
        <a:lstStyle/>
        <a:p>
          <a:pPr>
            <a:buNone/>
          </a:pPr>
          <a:r>
            <a:rPr lang="en-CA" altLang="en-US" sz="2100" dirty="0">
              <a:solidFill>
                <a:schemeClr val="tx2"/>
              </a:solidFill>
              <a:latin typeface="+mj-lt"/>
              <a:ea typeface="ＭＳ Ｐゴシック" pitchFamily="34" charset="-128"/>
            </a:rPr>
            <a:t>Exploitation including:</a:t>
          </a:r>
          <a:endParaRPr lang="en-US" sz="2100" noProof="0" dirty="0">
            <a:solidFill>
              <a:schemeClr val="tx2"/>
            </a:solidFill>
            <a:latin typeface="+mj-lt"/>
          </a:endParaRPr>
        </a:p>
      </dgm:t>
    </dgm:pt>
    <dgm:pt modelId="{B941B83F-BE1B-4A41-B350-BD2AE260703C}" type="parTrans" cxnId="{E5A7D7FD-491F-4D3E-83AA-9A74E8055CEE}">
      <dgm:prSet/>
      <dgm:spPr/>
      <dgm:t>
        <a:bodyPr/>
        <a:lstStyle/>
        <a:p>
          <a:endParaRPr lang="en-US"/>
        </a:p>
      </dgm:t>
    </dgm:pt>
    <dgm:pt modelId="{0B382FF6-1928-4746-BDEC-4CA1936220D1}" type="sibTrans" cxnId="{E5A7D7FD-491F-4D3E-83AA-9A74E8055CEE}">
      <dgm:prSet/>
      <dgm:spPr/>
      <dgm:t>
        <a:bodyPr/>
        <a:lstStyle/>
        <a:p>
          <a:endParaRPr lang="en-US"/>
        </a:p>
      </dgm:t>
    </dgm:pt>
    <dgm:pt modelId="{1D974770-34E8-4C55-91D5-20A089AA83FB}">
      <dgm:prSet phldrT="[Text]" custT="1"/>
      <dgm:spPr/>
      <dgm:t>
        <a:bodyPr/>
        <a:lstStyle/>
        <a:p>
          <a:pPr>
            <a:buNone/>
          </a:pPr>
          <a:r>
            <a:rPr lang="en-US" sz="2100" noProof="0" dirty="0">
              <a:solidFill>
                <a:schemeClr val="tx2"/>
              </a:solidFill>
              <a:latin typeface="+mj-lt"/>
            </a:rPr>
            <a:t>Transport</a:t>
          </a:r>
        </a:p>
      </dgm:t>
    </dgm:pt>
    <dgm:pt modelId="{E90EC03C-8051-481F-B1BA-D301F083DD20}" type="parTrans" cxnId="{5BA7C8D8-F79C-4F97-95F8-A745674D66EF}">
      <dgm:prSet/>
      <dgm:spPr/>
      <dgm:t>
        <a:bodyPr/>
        <a:lstStyle/>
        <a:p>
          <a:endParaRPr lang="en-US"/>
        </a:p>
      </dgm:t>
    </dgm:pt>
    <dgm:pt modelId="{D634EFA0-974E-4F8F-B1AF-7B23DF2087B7}" type="sibTrans" cxnId="{5BA7C8D8-F79C-4F97-95F8-A745674D66EF}">
      <dgm:prSet/>
      <dgm:spPr/>
      <dgm:t>
        <a:bodyPr/>
        <a:lstStyle/>
        <a:p>
          <a:endParaRPr lang="en-US"/>
        </a:p>
      </dgm:t>
    </dgm:pt>
    <dgm:pt modelId="{1D94F3AA-622D-43B7-9756-54921F395BC4}">
      <dgm:prSet phldrT="[Text]" custT="1"/>
      <dgm:spPr/>
      <dgm:t>
        <a:bodyPr/>
        <a:lstStyle/>
        <a:p>
          <a:pPr>
            <a:buNone/>
          </a:pPr>
          <a:r>
            <a:rPr lang="en-US" sz="2100" noProof="0" dirty="0">
              <a:solidFill>
                <a:schemeClr val="tx2"/>
              </a:solidFill>
              <a:latin typeface="+mj-lt"/>
            </a:rPr>
            <a:t>Transfer</a:t>
          </a:r>
        </a:p>
      </dgm:t>
    </dgm:pt>
    <dgm:pt modelId="{B53E2745-9AB3-472B-B82F-7E4067C4A461}" type="parTrans" cxnId="{EA1BBC84-E873-4DF3-8263-D2E0982DEF25}">
      <dgm:prSet/>
      <dgm:spPr/>
      <dgm:t>
        <a:bodyPr/>
        <a:lstStyle/>
        <a:p>
          <a:endParaRPr lang="en-US"/>
        </a:p>
      </dgm:t>
    </dgm:pt>
    <dgm:pt modelId="{FFB8379B-6CF8-48AB-9C47-32E4AC17B5E0}" type="sibTrans" cxnId="{EA1BBC84-E873-4DF3-8263-D2E0982DEF25}">
      <dgm:prSet/>
      <dgm:spPr/>
      <dgm:t>
        <a:bodyPr/>
        <a:lstStyle/>
        <a:p>
          <a:endParaRPr lang="en-US"/>
        </a:p>
      </dgm:t>
    </dgm:pt>
    <dgm:pt modelId="{4BE912D7-F012-4814-AAD7-9B64344BDC2B}">
      <dgm:prSet phldrT="[Text]" custT="1"/>
      <dgm:spPr/>
      <dgm:t>
        <a:bodyPr/>
        <a:lstStyle/>
        <a:p>
          <a:pPr>
            <a:buNone/>
          </a:pPr>
          <a:r>
            <a:rPr lang="en-US" sz="2100" noProof="0" dirty="0" err="1">
              <a:solidFill>
                <a:schemeClr val="tx2"/>
              </a:solidFill>
              <a:latin typeface="+mj-lt"/>
            </a:rPr>
            <a:t>Harbouring</a:t>
          </a:r>
          <a:endParaRPr lang="en-US" sz="2100" noProof="0" dirty="0">
            <a:solidFill>
              <a:schemeClr val="tx2"/>
            </a:solidFill>
            <a:latin typeface="+mj-lt"/>
          </a:endParaRPr>
        </a:p>
      </dgm:t>
    </dgm:pt>
    <dgm:pt modelId="{78C0980F-AF2E-43C9-928C-F87619A57A7C}" type="parTrans" cxnId="{D6ADE48A-9212-4777-B026-661AFC6B1BD5}">
      <dgm:prSet/>
      <dgm:spPr/>
      <dgm:t>
        <a:bodyPr/>
        <a:lstStyle/>
        <a:p>
          <a:endParaRPr lang="en-US"/>
        </a:p>
      </dgm:t>
    </dgm:pt>
    <dgm:pt modelId="{F70DF3D9-1275-4DA8-AAF6-D7CE14667ACE}" type="sibTrans" cxnId="{D6ADE48A-9212-4777-B026-661AFC6B1BD5}">
      <dgm:prSet/>
      <dgm:spPr/>
      <dgm:t>
        <a:bodyPr/>
        <a:lstStyle/>
        <a:p>
          <a:endParaRPr lang="en-US"/>
        </a:p>
      </dgm:t>
    </dgm:pt>
    <dgm:pt modelId="{79BE7FC8-32A8-4E4F-B53F-7D83E0924569}">
      <dgm:prSet phldrT="[Text]" custT="1"/>
      <dgm:spPr/>
      <dgm:t>
        <a:bodyPr/>
        <a:lstStyle/>
        <a:p>
          <a:pPr>
            <a:buNone/>
          </a:pPr>
          <a:r>
            <a:rPr lang="en-US" sz="2100" noProof="0" dirty="0">
              <a:solidFill>
                <a:schemeClr val="tx2"/>
              </a:solidFill>
              <a:latin typeface="+mj-lt"/>
            </a:rPr>
            <a:t>Receipt of persons</a:t>
          </a:r>
        </a:p>
      </dgm:t>
    </dgm:pt>
    <dgm:pt modelId="{1812BAB4-3D40-4CA2-B8D7-62AE247396BC}" type="parTrans" cxnId="{B1FAD1ED-DB5F-41D8-AA37-FF8B1C2D392D}">
      <dgm:prSet/>
      <dgm:spPr/>
      <dgm:t>
        <a:bodyPr/>
        <a:lstStyle/>
        <a:p>
          <a:endParaRPr lang="en-US"/>
        </a:p>
      </dgm:t>
    </dgm:pt>
    <dgm:pt modelId="{0DCD714C-3C05-44D0-B07B-7C94C0B6F4A9}" type="sibTrans" cxnId="{B1FAD1ED-DB5F-41D8-AA37-FF8B1C2D392D}">
      <dgm:prSet/>
      <dgm:spPr/>
      <dgm:t>
        <a:bodyPr/>
        <a:lstStyle/>
        <a:p>
          <a:endParaRPr lang="en-US"/>
        </a:p>
      </dgm:t>
    </dgm:pt>
    <dgm:pt modelId="{E719E321-1700-4213-836D-492746054A82}">
      <dgm:prSet phldrT="[Text]" custT="1"/>
      <dgm:spPr/>
      <dgm:t>
        <a:bodyPr/>
        <a:lstStyle/>
        <a:p>
          <a:pPr>
            <a:buNone/>
          </a:pPr>
          <a:r>
            <a:rPr lang="en-US" sz="1800" noProof="0" dirty="0">
              <a:solidFill>
                <a:schemeClr val="tx2"/>
              </a:solidFill>
              <a:latin typeface="+mj-lt"/>
            </a:rPr>
            <a:t>Use of force</a:t>
          </a:r>
        </a:p>
      </dgm:t>
    </dgm:pt>
    <dgm:pt modelId="{7FF75510-19AD-4C69-9F44-70A37E6FCAC8}" type="parTrans" cxnId="{0E4C8802-8F32-494C-A640-487FE6ABACA6}">
      <dgm:prSet/>
      <dgm:spPr/>
      <dgm:t>
        <a:bodyPr/>
        <a:lstStyle/>
        <a:p>
          <a:endParaRPr lang="en-US"/>
        </a:p>
      </dgm:t>
    </dgm:pt>
    <dgm:pt modelId="{2ECB7827-984E-4C12-ADBB-206790C2FDE4}" type="sibTrans" cxnId="{0E4C8802-8F32-494C-A640-487FE6ABACA6}">
      <dgm:prSet/>
      <dgm:spPr/>
      <dgm:t>
        <a:bodyPr/>
        <a:lstStyle/>
        <a:p>
          <a:endParaRPr lang="en-US"/>
        </a:p>
      </dgm:t>
    </dgm:pt>
    <dgm:pt modelId="{7363FF92-262D-449B-B811-D871616900A3}">
      <dgm:prSet phldrT="[Text]" custT="1"/>
      <dgm:spPr/>
      <dgm:t>
        <a:bodyPr/>
        <a:lstStyle/>
        <a:p>
          <a:pPr>
            <a:buNone/>
          </a:pPr>
          <a:r>
            <a:rPr lang="en-US" sz="1800" noProof="0" dirty="0">
              <a:solidFill>
                <a:schemeClr val="tx2"/>
              </a:solidFill>
              <a:latin typeface="+mj-lt"/>
            </a:rPr>
            <a:t>Abuse of power or of a position of vulnerability</a:t>
          </a:r>
        </a:p>
      </dgm:t>
    </dgm:pt>
    <dgm:pt modelId="{B7E09C21-093F-4948-984E-62FB867B27BB}" type="parTrans" cxnId="{23585441-6ED4-48A6-8CE5-90F55E53E3B2}">
      <dgm:prSet/>
      <dgm:spPr/>
      <dgm:t>
        <a:bodyPr/>
        <a:lstStyle/>
        <a:p>
          <a:endParaRPr lang="en-US"/>
        </a:p>
      </dgm:t>
    </dgm:pt>
    <dgm:pt modelId="{6FF3FBBA-1040-41AE-B834-3EAC760FE417}" type="sibTrans" cxnId="{23585441-6ED4-48A6-8CE5-90F55E53E3B2}">
      <dgm:prSet/>
      <dgm:spPr/>
      <dgm:t>
        <a:bodyPr/>
        <a:lstStyle/>
        <a:p>
          <a:endParaRPr lang="en-US"/>
        </a:p>
      </dgm:t>
    </dgm:pt>
    <dgm:pt modelId="{34EEFBA5-6DAD-4DBD-8366-3FB8203ACEB4}">
      <dgm:prSet phldrT="[Text]" custT="1"/>
      <dgm:spPr/>
      <dgm:t>
        <a:bodyPr/>
        <a:lstStyle/>
        <a:p>
          <a:pPr>
            <a:buNone/>
          </a:pPr>
          <a:r>
            <a:rPr lang="en-US" sz="1800" noProof="0" dirty="0">
              <a:solidFill>
                <a:schemeClr val="tx2"/>
              </a:solidFill>
              <a:latin typeface="+mj-lt"/>
            </a:rPr>
            <a:t>Other means of coercion</a:t>
          </a:r>
        </a:p>
      </dgm:t>
    </dgm:pt>
    <dgm:pt modelId="{B527711C-1F3A-4815-B829-C167A9BD7EDC}" type="parTrans" cxnId="{8467B9C8-C4BC-423F-A1CD-40219C04E071}">
      <dgm:prSet/>
      <dgm:spPr/>
      <dgm:t>
        <a:bodyPr/>
        <a:lstStyle/>
        <a:p>
          <a:endParaRPr lang="en-US"/>
        </a:p>
      </dgm:t>
    </dgm:pt>
    <dgm:pt modelId="{88BF56C0-5CD1-447E-AC72-5444F17BD40A}" type="sibTrans" cxnId="{8467B9C8-C4BC-423F-A1CD-40219C04E071}">
      <dgm:prSet/>
      <dgm:spPr/>
      <dgm:t>
        <a:bodyPr/>
        <a:lstStyle/>
        <a:p>
          <a:endParaRPr lang="en-US"/>
        </a:p>
      </dgm:t>
    </dgm:pt>
    <dgm:pt modelId="{5B1FA766-9785-49BC-8E8F-9B767D694761}">
      <dgm:prSet phldrT="[Text]" custT="1"/>
      <dgm:spPr/>
      <dgm:t>
        <a:bodyPr/>
        <a:lstStyle/>
        <a:p>
          <a:pPr>
            <a:buNone/>
          </a:pPr>
          <a:r>
            <a:rPr lang="en-US" sz="1800" noProof="0" dirty="0">
              <a:solidFill>
                <a:schemeClr val="tx2"/>
              </a:solidFill>
              <a:latin typeface="+mj-lt"/>
            </a:rPr>
            <a:t>Abduction</a:t>
          </a:r>
        </a:p>
      </dgm:t>
    </dgm:pt>
    <dgm:pt modelId="{DEC91D1F-1923-475D-A29F-0580567D3E69}" type="parTrans" cxnId="{BAE3D56D-E49C-407B-976F-4CF8EF3330C2}">
      <dgm:prSet/>
      <dgm:spPr/>
      <dgm:t>
        <a:bodyPr/>
        <a:lstStyle/>
        <a:p>
          <a:endParaRPr lang="en-US"/>
        </a:p>
      </dgm:t>
    </dgm:pt>
    <dgm:pt modelId="{A33DFCDE-EA62-40CB-B05A-F538031CB085}" type="sibTrans" cxnId="{BAE3D56D-E49C-407B-976F-4CF8EF3330C2}">
      <dgm:prSet/>
      <dgm:spPr/>
      <dgm:t>
        <a:bodyPr/>
        <a:lstStyle/>
        <a:p>
          <a:endParaRPr lang="en-US"/>
        </a:p>
      </dgm:t>
    </dgm:pt>
    <dgm:pt modelId="{B279867F-88C0-4F64-B7DB-5BCDD9D34B26}">
      <dgm:prSet phldrT="[Text]" custT="1"/>
      <dgm:spPr/>
      <dgm:t>
        <a:bodyPr/>
        <a:lstStyle/>
        <a:p>
          <a:pPr>
            <a:buNone/>
          </a:pPr>
          <a:r>
            <a:rPr lang="en-US" sz="1800" noProof="0" dirty="0">
              <a:solidFill>
                <a:schemeClr val="tx2"/>
              </a:solidFill>
              <a:latin typeface="+mj-lt"/>
            </a:rPr>
            <a:t>Fraud</a:t>
          </a:r>
        </a:p>
      </dgm:t>
    </dgm:pt>
    <dgm:pt modelId="{BC0A4243-0436-41B9-BD8B-56D09BC5CBBC}" type="parTrans" cxnId="{3A0E24DE-301A-4E82-83BC-147AFE5506B3}">
      <dgm:prSet/>
      <dgm:spPr/>
      <dgm:t>
        <a:bodyPr/>
        <a:lstStyle/>
        <a:p>
          <a:endParaRPr lang="en-US"/>
        </a:p>
      </dgm:t>
    </dgm:pt>
    <dgm:pt modelId="{3497B9C1-707D-42F9-8085-4A30882ADD7A}" type="sibTrans" cxnId="{3A0E24DE-301A-4E82-83BC-147AFE5506B3}">
      <dgm:prSet/>
      <dgm:spPr/>
      <dgm:t>
        <a:bodyPr/>
        <a:lstStyle/>
        <a:p>
          <a:endParaRPr lang="en-US"/>
        </a:p>
      </dgm:t>
    </dgm:pt>
    <dgm:pt modelId="{CB7D517E-DA36-413A-B9FB-72CE63DEBE76}">
      <dgm:prSet phldrT="[Text]" custT="1"/>
      <dgm:spPr/>
      <dgm:t>
        <a:bodyPr/>
        <a:lstStyle/>
        <a:p>
          <a:pPr>
            <a:buNone/>
          </a:pPr>
          <a:r>
            <a:rPr lang="en-US" sz="1800" noProof="0" dirty="0">
              <a:solidFill>
                <a:schemeClr val="tx2"/>
              </a:solidFill>
              <a:latin typeface="+mj-lt"/>
            </a:rPr>
            <a:t>Deception, </a:t>
          </a:r>
        </a:p>
      </dgm:t>
    </dgm:pt>
    <dgm:pt modelId="{E6F99282-92C0-4D2A-8462-F4FEEA9D66F1}" type="parTrans" cxnId="{5792A5D9-B340-486F-8C06-96EF11D66130}">
      <dgm:prSet/>
      <dgm:spPr/>
      <dgm:t>
        <a:bodyPr/>
        <a:lstStyle/>
        <a:p>
          <a:endParaRPr lang="en-US"/>
        </a:p>
      </dgm:t>
    </dgm:pt>
    <dgm:pt modelId="{C2749B04-62C4-43D6-9999-2E834984ACBB}" type="sibTrans" cxnId="{5792A5D9-B340-486F-8C06-96EF11D66130}">
      <dgm:prSet/>
      <dgm:spPr/>
      <dgm:t>
        <a:bodyPr/>
        <a:lstStyle/>
        <a:p>
          <a:endParaRPr lang="en-US"/>
        </a:p>
      </dgm:t>
    </dgm:pt>
    <dgm:pt modelId="{9342F103-099A-4D2A-A08B-7D9938BBC8CB}">
      <dgm:prSet phldrT="[Text]" custT="1"/>
      <dgm:spPr/>
      <dgm:t>
        <a:bodyPr/>
        <a:lstStyle/>
        <a:p>
          <a:pPr>
            <a:buNone/>
          </a:pPr>
          <a:r>
            <a:rPr lang="en-US" sz="1800" noProof="0" dirty="0">
              <a:solidFill>
                <a:schemeClr val="tx2"/>
              </a:solidFill>
              <a:latin typeface="+mj-lt"/>
            </a:rPr>
            <a:t>Receiving or giving of payment</a:t>
          </a:r>
        </a:p>
      </dgm:t>
    </dgm:pt>
    <dgm:pt modelId="{BEEC8873-C0A4-4445-873F-87CBC3483E20}" type="parTrans" cxnId="{DE4EAE4F-A824-4527-8431-8CE1E9300A18}">
      <dgm:prSet/>
      <dgm:spPr/>
      <dgm:t>
        <a:bodyPr/>
        <a:lstStyle/>
        <a:p>
          <a:endParaRPr lang="en-US"/>
        </a:p>
      </dgm:t>
    </dgm:pt>
    <dgm:pt modelId="{91F12F71-9E63-45F1-ABF4-79E0B257D88A}" type="sibTrans" cxnId="{DE4EAE4F-A824-4527-8431-8CE1E9300A18}">
      <dgm:prSet/>
      <dgm:spPr/>
      <dgm:t>
        <a:bodyPr/>
        <a:lstStyle/>
        <a:p>
          <a:endParaRPr lang="en-US"/>
        </a:p>
      </dgm:t>
    </dgm:pt>
    <dgm:pt modelId="{3B7431A6-CF42-430A-966A-0812ED89A92B}">
      <dgm:prSet phldrT="[Text]" custT="1"/>
      <dgm:spPr/>
      <dgm:t>
        <a:bodyPr/>
        <a:lstStyle/>
        <a:p>
          <a:pPr>
            <a:buNone/>
          </a:pPr>
          <a:r>
            <a:rPr lang="en-US" sz="2100" noProof="0" dirty="0">
              <a:solidFill>
                <a:schemeClr val="tx2"/>
              </a:solidFill>
              <a:latin typeface="+mj-lt"/>
            </a:rPr>
            <a:t>Prostitution of others</a:t>
          </a:r>
        </a:p>
      </dgm:t>
    </dgm:pt>
    <dgm:pt modelId="{A9094116-ED39-4885-A405-88549D63EB44}" type="parTrans" cxnId="{8A7C64C4-3B9A-4E8F-B05F-66AD6317FFF3}">
      <dgm:prSet/>
      <dgm:spPr/>
      <dgm:t>
        <a:bodyPr/>
        <a:lstStyle/>
        <a:p>
          <a:endParaRPr lang="en-US"/>
        </a:p>
      </dgm:t>
    </dgm:pt>
    <dgm:pt modelId="{24F55FBF-74E7-4408-AD03-1730484DAC10}" type="sibTrans" cxnId="{8A7C64C4-3B9A-4E8F-B05F-66AD6317FFF3}">
      <dgm:prSet/>
      <dgm:spPr/>
      <dgm:t>
        <a:bodyPr/>
        <a:lstStyle/>
        <a:p>
          <a:endParaRPr lang="en-US"/>
        </a:p>
      </dgm:t>
    </dgm:pt>
    <dgm:pt modelId="{A481B9DE-4BB5-4507-B15F-5776647753BD}">
      <dgm:prSet phldrT="[Text]" custT="1"/>
      <dgm:spPr/>
      <dgm:t>
        <a:bodyPr/>
        <a:lstStyle/>
        <a:p>
          <a:pPr>
            <a:buNone/>
          </a:pPr>
          <a:r>
            <a:rPr lang="en-US" sz="2100" noProof="0" dirty="0">
              <a:solidFill>
                <a:schemeClr val="tx2"/>
              </a:solidFill>
              <a:latin typeface="+mj-lt"/>
            </a:rPr>
            <a:t>Sexual exploitation</a:t>
          </a:r>
        </a:p>
      </dgm:t>
    </dgm:pt>
    <dgm:pt modelId="{F84258E7-CA2F-4B9A-AE41-03A273CC00D1}" type="parTrans" cxnId="{17B4DD66-4D79-46EB-B879-C443E823551B}">
      <dgm:prSet/>
      <dgm:spPr/>
      <dgm:t>
        <a:bodyPr/>
        <a:lstStyle/>
        <a:p>
          <a:endParaRPr lang="en-US"/>
        </a:p>
      </dgm:t>
    </dgm:pt>
    <dgm:pt modelId="{D8A726BA-7F0C-4A10-A176-6FC7335CE3CC}" type="sibTrans" cxnId="{17B4DD66-4D79-46EB-B879-C443E823551B}">
      <dgm:prSet/>
      <dgm:spPr/>
      <dgm:t>
        <a:bodyPr/>
        <a:lstStyle/>
        <a:p>
          <a:endParaRPr lang="en-US"/>
        </a:p>
      </dgm:t>
    </dgm:pt>
    <dgm:pt modelId="{301DD6C1-9834-4600-881C-5B521F8AD24C}">
      <dgm:prSet phldrT="[Text]" custT="1"/>
      <dgm:spPr/>
      <dgm:t>
        <a:bodyPr/>
        <a:lstStyle/>
        <a:p>
          <a:pPr>
            <a:buNone/>
          </a:pPr>
          <a:r>
            <a:rPr lang="en-US" sz="2100" noProof="0" dirty="0">
              <a:solidFill>
                <a:schemeClr val="tx2"/>
              </a:solidFill>
              <a:latin typeface="+mj-lt"/>
            </a:rPr>
            <a:t>Forced </a:t>
          </a:r>
          <a:r>
            <a:rPr lang="en-US" sz="2100" noProof="0" dirty="0" err="1">
              <a:solidFill>
                <a:schemeClr val="tx2"/>
              </a:solidFill>
              <a:latin typeface="+mj-lt"/>
            </a:rPr>
            <a:t>labour</a:t>
          </a:r>
          <a:endParaRPr lang="en-US" sz="2100" noProof="0" dirty="0">
            <a:solidFill>
              <a:schemeClr val="tx2"/>
            </a:solidFill>
            <a:latin typeface="+mj-lt"/>
          </a:endParaRPr>
        </a:p>
      </dgm:t>
    </dgm:pt>
    <dgm:pt modelId="{2DC31A90-EE82-468F-BE6E-1B2152454DDA}" type="parTrans" cxnId="{587067B0-1EDC-4FCE-B7F3-71634DC80159}">
      <dgm:prSet/>
      <dgm:spPr/>
      <dgm:t>
        <a:bodyPr/>
        <a:lstStyle/>
        <a:p>
          <a:endParaRPr lang="en-US"/>
        </a:p>
      </dgm:t>
    </dgm:pt>
    <dgm:pt modelId="{AB1EFAD6-BB8F-4459-AAEF-9EC56D90C82F}" type="sibTrans" cxnId="{587067B0-1EDC-4FCE-B7F3-71634DC80159}">
      <dgm:prSet/>
      <dgm:spPr/>
      <dgm:t>
        <a:bodyPr/>
        <a:lstStyle/>
        <a:p>
          <a:endParaRPr lang="en-US"/>
        </a:p>
      </dgm:t>
    </dgm:pt>
    <dgm:pt modelId="{DBF00D96-196A-46CD-9292-830CED9BD7F4}">
      <dgm:prSet phldrT="[Text]" custT="1"/>
      <dgm:spPr/>
      <dgm:t>
        <a:bodyPr/>
        <a:lstStyle/>
        <a:p>
          <a:pPr>
            <a:buNone/>
          </a:pPr>
          <a:r>
            <a:rPr lang="en-US" sz="2100" noProof="0" dirty="0">
              <a:solidFill>
                <a:schemeClr val="tx2"/>
              </a:solidFill>
              <a:latin typeface="+mj-lt"/>
            </a:rPr>
            <a:t>Slavery or similar practices</a:t>
          </a:r>
        </a:p>
      </dgm:t>
    </dgm:pt>
    <dgm:pt modelId="{AE2F5993-EBF8-44B3-8119-6B85375FC5E9}" type="parTrans" cxnId="{50F1B9B8-0D5D-4A46-922D-2855005625CA}">
      <dgm:prSet/>
      <dgm:spPr/>
      <dgm:t>
        <a:bodyPr/>
        <a:lstStyle/>
        <a:p>
          <a:endParaRPr lang="en-US"/>
        </a:p>
      </dgm:t>
    </dgm:pt>
    <dgm:pt modelId="{32A3E1BD-31B3-40BB-8EE8-B541370EDBEF}" type="sibTrans" cxnId="{50F1B9B8-0D5D-4A46-922D-2855005625CA}">
      <dgm:prSet/>
      <dgm:spPr/>
      <dgm:t>
        <a:bodyPr/>
        <a:lstStyle/>
        <a:p>
          <a:endParaRPr lang="en-US"/>
        </a:p>
      </dgm:t>
    </dgm:pt>
    <dgm:pt modelId="{AE7236C1-F7AF-4540-B508-FACA60148F20}">
      <dgm:prSet phldrT="[Text]" custT="1"/>
      <dgm:spPr/>
      <dgm:t>
        <a:bodyPr/>
        <a:lstStyle/>
        <a:p>
          <a:pPr>
            <a:buNone/>
          </a:pPr>
          <a:r>
            <a:rPr lang="en-US" sz="2100" noProof="0" dirty="0">
              <a:solidFill>
                <a:schemeClr val="tx2"/>
              </a:solidFill>
              <a:latin typeface="+mj-lt"/>
            </a:rPr>
            <a:t>Removal of organs</a:t>
          </a:r>
        </a:p>
      </dgm:t>
    </dgm:pt>
    <dgm:pt modelId="{8C9DADDD-6BBC-4DDE-90ED-5E674AC8F658}" type="parTrans" cxnId="{05001757-903F-4B22-B830-194BDCCEC8B1}">
      <dgm:prSet/>
      <dgm:spPr/>
      <dgm:t>
        <a:bodyPr/>
        <a:lstStyle/>
        <a:p>
          <a:endParaRPr lang="en-US"/>
        </a:p>
      </dgm:t>
    </dgm:pt>
    <dgm:pt modelId="{678DC02F-0640-48BF-A369-94457FC207F9}" type="sibTrans" cxnId="{05001757-903F-4B22-B830-194BDCCEC8B1}">
      <dgm:prSet/>
      <dgm:spPr/>
      <dgm:t>
        <a:bodyPr/>
        <a:lstStyle/>
        <a:p>
          <a:endParaRPr lang="en-US"/>
        </a:p>
      </dgm:t>
    </dgm:pt>
    <dgm:pt modelId="{1069FBF3-5B06-49D6-8AC0-3D547719FD2B}">
      <dgm:prSet phldrT="[Text]" custT="1"/>
      <dgm:spPr/>
      <dgm:t>
        <a:bodyPr/>
        <a:lstStyle/>
        <a:p>
          <a:pPr>
            <a:buNone/>
          </a:pPr>
          <a:r>
            <a:rPr lang="en-US" sz="2100" noProof="0" dirty="0">
              <a:solidFill>
                <a:schemeClr val="tx2"/>
              </a:solidFill>
              <a:latin typeface="+mj-lt"/>
            </a:rPr>
            <a:t>Others</a:t>
          </a:r>
        </a:p>
      </dgm:t>
    </dgm:pt>
    <dgm:pt modelId="{8D6B774A-5551-4CDD-8B30-784713056F5E}" type="parTrans" cxnId="{2C261E69-4328-4A72-A900-443AE48A1456}">
      <dgm:prSet/>
      <dgm:spPr/>
      <dgm:t>
        <a:bodyPr/>
        <a:lstStyle/>
        <a:p>
          <a:endParaRPr lang="en-US"/>
        </a:p>
      </dgm:t>
    </dgm:pt>
    <dgm:pt modelId="{93D26607-D4BE-4FD9-82B8-F8BFEC3C379B}" type="sibTrans" cxnId="{2C261E69-4328-4A72-A900-443AE48A1456}">
      <dgm:prSet/>
      <dgm:spPr/>
      <dgm:t>
        <a:bodyPr/>
        <a:lstStyle/>
        <a:p>
          <a:endParaRPr lang="en-US"/>
        </a:p>
      </dgm:t>
    </dgm:pt>
    <dgm:pt modelId="{EA87BEB0-297C-4278-A080-BF7DA5FE01DE}" type="pres">
      <dgm:prSet presAssocID="{0377A41A-B23D-429F-B9E7-F8070FF89084}" presName="Name0" presStyleCnt="0">
        <dgm:presLayoutVars>
          <dgm:dir/>
          <dgm:animLvl val="lvl"/>
          <dgm:resizeHandles val="exact"/>
        </dgm:presLayoutVars>
      </dgm:prSet>
      <dgm:spPr/>
    </dgm:pt>
    <dgm:pt modelId="{45B54081-3FC3-4D60-A2BD-6FC04DF4AF4C}" type="pres">
      <dgm:prSet presAssocID="{5A1AB43A-3104-4957-A6F3-1B7EFA9788F9}" presName="composite" presStyleCnt="0"/>
      <dgm:spPr/>
    </dgm:pt>
    <dgm:pt modelId="{2F419696-4311-4184-890A-0ACFE3A89D73}" type="pres">
      <dgm:prSet presAssocID="{5A1AB43A-3104-4957-A6F3-1B7EFA9788F9}" presName="parTx" presStyleLbl="alignNode1" presStyleIdx="0" presStyleCnt="3">
        <dgm:presLayoutVars>
          <dgm:chMax val="0"/>
          <dgm:chPref val="0"/>
          <dgm:bulletEnabled val="1"/>
        </dgm:presLayoutVars>
      </dgm:prSet>
      <dgm:spPr/>
    </dgm:pt>
    <dgm:pt modelId="{1C188E20-C196-49BD-8339-8525F85579D1}" type="pres">
      <dgm:prSet presAssocID="{5A1AB43A-3104-4957-A6F3-1B7EFA9788F9}" presName="desTx" presStyleLbl="alignAccFollowNode1" presStyleIdx="0" presStyleCnt="3">
        <dgm:presLayoutVars>
          <dgm:bulletEnabled val="1"/>
        </dgm:presLayoutVars>
      </dgm:prSet>
      <dgm:spPr/>
    </dgm:pt>
    <dgm:pt modelId="{45EBC549-38DA-4ED8-A4DB-48C6DADCB6EC}" type="pres">
      <dgm:prSet presAssocID="{6B6047FB-CC2B-44B8-B696-29259BD37478}" presName="space" presStyleCnt="0"/>
      <dgm:spPr/>
    </dgm:pt>
    <dgm:pt modelId="{E060FAAB-4932-484A-8EDB-4B45844AFD8F}" type="pres">
      <dgm:prSet presAssocID="{E2036F1E-4B6E-410F-8E6B-471529D0EFE2}" presName="composite" presStyleCnt="0"/>
      <dgm:spPr/>
    </dgm:pt>
    <dgm:pt modelId="{B1C1BB84-3811-4404-9FE2-3EDA93EF39A1}" type="pres">
      <dgm:prSet presAssocID="{E2036F1E-4B6E-410F-8E6B-471529D0EFE2}" presName="parTx" presStyleLbl="alignNode1" presStyleIdx="1" presStyleCnt="3">
        <dgm:presLayoutVars>
          <dgm:chMax val="0"/>
          <dgm:chPref val="0"/>
          <dgm:bulletEnabled val="1"/>
        </dgm:presLayoutVars>
      </dgm:prSet>
      <dgm:spPr/>
    </dgm:pt>
    <dgm:pt modelId="{68BA3CBC-FC59-4C67-93A1-D15F050813CB}" type="pres">
      <dgm:prSet presAssocID="{E2036F1E-4B6E-410F-8E6B-471529D0EFE2}" presName="desTx" presStyleLbl="alignAccFollowNode1" presStyleIdx="1" presStyleCnt="3">
        <dgm:presLayoutVars>
          <dgm:bulletEnabled val="1"/>
        </dgm:presLayoutVars>
      </dgm:prSet>
      <dgm:spPr/>
    </dgm:pt>
    <dgm:pt modelId="{C6E30AF6-96AD-4D3B-B2E8-32F81EF930C3}" type="pres">
      <dgm:prSet presAssocID="{CAA6D001-4ECE-44AA-B6C9-86A4A615920F}" presName="space" presStyleCnt="0"/>
      <dgm:spPr/>
    </dgm:pt>
    <dgm:pt modelId="{3D774536-5AAE-4BAF-88D5-180EDE93670B}" type="pres">
      <dgm:prSet presAssocID="{39A112AF-A2E2-45A4-B0FA-D49663F5FD10}" presName="composite" presStyleCnt="0"/>
      <dgm:spPr/>
    </dgm:pt>
    <dgm:pt modelId="{A0566614-18A9-4692-BE0D-117BA2A6A8CD}" type="pres">
      <dgm:prSet presAssocID="{39A112AF-A2E2-45A4-B0FA-D49663F5FD10}" presName="parTx" presStyleLbl="alignNode1" presStyleIdx="2" presStyleCnt="3">
        <dgm:presLayoutVars>
          <dgm:chMax val="0"/>
          <dgm:chPref val="0"/>
          <dgm:bulletEnabled val="1"/>
        </dgm:presLayoutVars>
      </dgm:prSet>
      <dgm:spPr/>
    </dgm:pt>
    <dgm:pt modelId="{841047E8-7E41-470B-BB36-4D4D5E8D826E}" type="pres">
      <dgm:prSet presAssocID="{39A112AF-A2E2-45A4-B0FA-D49663F5FD10}" presName="desTx" presStyleLbl="alignAccFollowNode1" presStyleIdx="2" presStyleCnt="3">
        <dgm:presLayoutVars>
          <dgm:bulletEnabled val="1"/>
        </dgm:presLayoutVars>
      </dgm:prSet>
      <dgm:spPr/>
    </dgm:pt>
  </dgm:ptLst>
  <dgm:cxnLst>
    <dgm:cxn modelId="{0E4C8802-8F32-494C-A640-487FE6ABACA6}" srcId="{E2036F1E-4B6E-410F-8E6B-471529D0EFE2}" destId="{E719E321-1700-4213-836D-492746054A82}" srcOrd="1" destOrd="0" parTransId="{7FF75510-19AD-4C69-9F44-70A37E6FCAC8}" sibTransId="{2ECB7827-984E-4C12-ADBB-206790C2FDE4}"/>
    <dgm:cxn modelId="{4C33601F-9993-483C-AFA4-719F2080E315}" type="presOf" srcId="{A481B9DE-4BB5-4507-B15F-5776647753BD}" destId="{841047E8-7E41-470B-BB36-4D4D5E8D826E}" srcOrd="0" destOrd="2" presId="urn:microsoft.com/office/officeart/2005/8/layout/hList1"/>
    <dgm:cxn modelId="{C1353E22-3E8E-4A0B-B74A-6C41F710B287}" type="presOf" srcId="{5A1AB43A-3104-4957-A6F3-1B7EFA9788F9}" destId="{2F419696-4311-4184-890A-0ACFE3A89D73}" srcOrd="0" destOrd="0" presId="urn:microsoft.com/office/officeart/2005/8/layout/hList1"/>
    <dgm:cxn modelId="{62DD1027-3B9B-4AFF-B826-185A6DB9F38D}" type="presOf" srcId="{9342F103-099A-4D2A-A08B-7D9938BBC8CB}" destId="{68BA3CBC-FC59-4C67-93A1-D15F050813CB}" srcOrd="0" destOrd="7" presId="urn:microsoft.com/office/officeart/2005/8/layout/hList1"/>
    <dgm:cxn modelId="{AB73972A-EBB6-421F-86FC-349D85FF08F2}" type="presOf" srcId="{0377A41A-B23D-429F-B9E7-F8070FF89084}" destId="{EA87BEB0-297C-4278-A080-BF7DA5FE01DE}" srcOrd="0" destOrd="0" presId="urn:microsoft.com/office/officeart/2005/8/layout/hList1"/>
    <dgm:cxn modelId="{857F7B30-5D64-4C4F-83F0-3E9B0F08AB41}" srcId="{5A1AB43A-3104-4957-A6F3-1B7EFA9788F9}" destId="{C6A43D83-C244-43C0-9801-54C565F6D3D6}" srcOrd="0" destOrd="0" parTransId="{F899E6BA-84FB-43D7-A1AB-C243FA6BD86F}" sibTransId="{C001B53C-1D08-4537-BBC7-EFB797DF9B11}"/>
    <dgm:cxn modelId="{7F978435-4F34-4398-9BA0-02DA9C030005}" srcId="{0377A41A-B23D-429F-B9E7-F8070FF89084}" destId="{E2036F1E-4B6E-410F-8E6B-471529D0EFE2}" srcOrd="1" destOrd="0" parTransId="{43258425-4F38-46B1-A79E-D993A2B57D15}" sibTransId="{CAA6D001-4ECE-44AA-B6C9-86A4A615920F}"/>
    <dgm:cxn modelId="{7204E03A-A9E5-48DF-9935-7FE2D1F569E0}" type="presOf" srcId="{B279867F-88C0-4F64-B7DB-5BCDD9D34B26}" destId="{68BA3CBC-FC59-4C67-93A1-D15F050813CB}" srcOrd="0" destOrd="4" presId="urn:microsoft.com/office/officeart/2005/8/layout/hList1"/>
    <dgm:cxn modelId="{23585441-6ED4-48A6-8CE5-90F55E53E3B2}" srcId="{E2036F1E-4B6E-410F-8E6B-471529D0EFE2}" destId="{7363FF92-262D-449B-B811-D871616900A3}" srcOrd="6" destOrd="0" parTransId="{B7E09C21-093F-4948-984E-62FB867B27BB}" sibTransId="{6FF3FBBA-1040-41AE-B834-3EAC760FE417}"/>
    <dgm:cxn modelId="{1CB8C762-EDFE-4296-AA70-E9032DFE2C3A}" type="presOf" srcId="{4BE912D7-F012-4814-AAD7-9B64344BDC2B}" destId="{1C188E20-C196-49BD-8339-8525F85579D1}" srcOrd="0" destOrd="3" presId="urn:microsoft.com/office/officeart/2005/8/layout/hList1"/>
    <dgm:cxn modelId="{17B4DD66-4D79-46EB-B879-C443E823551B}" srcId="{39A112AF-A2E2-45A4-B0FA-D49663F5FD10}" destId="{A481B9DE-4BB5-4507-B15F-5776647753BD}" srcOrd="2" destOrd="0" parTransId="{F84258E7-CA2F-4B9A-AE41-03A273CC00D1}" sibTransId="{D8A726BA-7F0C-4A10-A176-6FC7335CE3CC}"/>
    <dgm:cxn modelId="{2C261E69-4328-4A72-A900-443AE48A1456}" srcId="{39A112AF-A2E2-45A4-B0FA-D49663F5FD10}" destId="{1069FBF3-5B06-49D6-8AC0-3D547719FD2B}" srcOrd="6" destOrd="0" parTransId="{8D6B774A-5551-4CDD-8B30-784713056F5E}" sibTransId="{93D26607-D4BE-4FD9-82B8-F8BFEC3C379B}"/>
    <dgm:cxn modelId="{BAE3D56D-E49C-407B-976F-4CF8EF3330C2}" srcId="{E2036F1E-4B6E-410F-8E6B-471529D0EFE2}" destId="{5B1FA766-9785-49BC-8E8F-9B767D694761}" srcOrd="3" destOrd="0" parTransId="{DEC91D1F-1923-475D-A29F-0580567D3E69}" sibTransId="{A33DFCDE-EA62-40CB-B05A-F538031CB085}"/>
    <dgm:cxn modelId="{D1E3116E-57F4-4C99-AFB5-3D4AAB92C43C}" srcId="{E2036F1E-4B6E-410F-8E6B-471529D0EFE2}" destId="{43ADFFAE-1F75-4C0F-95AF-2D4BA5B01BF0}" srcOrd="0" destOrd="0" parTransId="{34A77E4A-557E-4192-ADEA-D918D3A0DB60}" sibTransId="{EA56D1A5-4998-47D6-9F86-3ADD94E343C3}"/>
    <dgm:cxn modelId="{DE4EAE4F-A824-4527-8431-8CE1E9300A18}" srcId="{E2036F1E-4B6E-410F-8E6B-471529D0EFE2}" destId="{9342F103-099A-4D2A-A08B-7D9938BBC8CB}" srcOrd="7" destOrd="0" parTransId="{BEEC8873-C0A4-4445-873F-87CBC3483E20}" sibTransId="{91F12F71-9E63-45F1-ABF4-79E0B257D88A}"/>
    <dgm:cxn modelId="{6A393F51-7743-4A38-AE33-220E28658F68}" type="presOf" srcId="{C6A43D83-C244-43C0-9801-54C565F6D3D6}" destId="{1C188E20-C196-49BD-8339-8525F85579D1}" srcOrd="0" destOrd="0" presId="urn:microsoft.com/office/officeart/2005/8/layout/hList1"/>
    <dgm:cxn modelId="{9DCF5E53-C32A-45AA-83AA-98C106CC8733}" type="presOf" srcId="{34EEFBA5-6DAD-4DBD-8366-3FB8203ACEB4}" destId="{68BA3CBC-FC59-4C67-93A1-D15F050813CB}" srcOrd="0" destOrd="2" presId="urn:microsoft.com/office/officeart/2005/8/layout/hList1"/>
    <dgm:cxn modelId="{75CEB374-9E34-4BC3-8B13-6CE7200F2AFB}" srcId="{0377A41A-B23D-429F-B9E7-F8070FF89084}" destId="{39A112AF-A2E2-45A4-B0FA-D49663F5FD10}" srcOrd="2" destOrd="0" parTransId="{D4AFCED4-F95D-4DEB-BD9B-8F8503D2C6D3}" sibTransId="{1B2476C4-31EB-4273-B5F0-696C2424C532}"/>
    <dgm:cxn modelId="{05001757-903F-4B22-B830-194BDCCEC8B1}" srcId="{39A112AF-A2E2-45A4-B0FA-D49663F5FD10}" destId="{AE7236C1-F7AF-4540-B508-FACA60148F20}" srcOrd="5" destOrd="0" parTransId="{8C9DADDD-6BBC-4DDE-90ED-5E674AC8F658}" sibTransId="{678DC02F-0640-48BF-A369-94457FC207F9}"/>
    <dgm:cxn modelId="{AC238278-9BD8-4EBC-A469-D0AFE786791E}" type="presOf" srcId="{E6D15F5C-BFCD-4E0F-8CD8-BEED3EC2ECD4}" destId="{841047E8-7E41-470B-BB36-4D4D5E8D826E}" srcOrd="0" destOrd="0" presId="urn:microsoft.com/office/officeart/2005/8/layout/hList1"/>
    <dgm:cxn modelId="{F455F282-569F-43D7-A400-43B3463DE06A}" type="presOf" srcId="{1D974770-34E8-4C55-91D5-20A089AA83FB}" destId="{1C188E20-C196-49BD-8339-8525F85579D1}" srcOrd="0" destOrd="1" presId="urn:microsoft.com/office/officeart/2005/8/layout/hList1"/>
    <dgm:cxn modelId="{54077984-2C03-475B-A395-F43D6715BDEE}" type="presOf" srcId="{43ADFFAE-1F75-4C0F-95AF-2D4BA5B01BF0}" destId="{68BA3CBC-FC59-4C67-93A1-D15F050813CB}" srcOrd="0" destOrd="0" presId="urn:microsoft.com/office/officeart/2005/8/layout/hList1"/>
    <dgm:cxn modelId="{EA1BBC84-E873-4DF3-8263-D2E0982DEF25}" srcId="{5A1AB43A-3104-4957-A6F3-1B7EFA9788F9}" destId="{1D94F3AA-622D-43B7-9756-54921F395BC4}" srcOrd="2" destOrd="0" parTransId="{B53E2745-9AB3-472B-B82F-7E4067C4A461}" sibTransId="{FFB8379B-6CF8-48AB-9C47-32E4AC17B5E0}"/>
    <dgm:cxn modelId="{D6ADE48A-9212-4777-B026-661AFC6B1BD5}" srcId="{5A1AB43A-3104-4957-A6F3-1B7EFA9788F9}" destId="{4BE912D7-F012-4814-AAD7-9B64344BDC2B}" srcOrd="3" destOrd="0" parTransId="{78C0980F-AF2E-43C9-928C-F87619A57A7C}" sibTransId="{F70DF3D9-1275-4DA8-AAF6-D7CE14667ACE}"/>
    <dgm:cxn modelId="{FC5A1D8D-82AC-4BDC-BBB8-427C10C2CA3B}" type="presOf" srcId="{1069FBF3-5B06-49D6-8AC0-3D547719FD2B}" destId="{841047E8-7E41-470B-BB36-4D4D5E8D826E}" srcOrd="0" destOrd="6" presId="urn:microsoft.com/office/officeart/2005/8/layout/hList1"/>
    <dgm:cxn modelId="{815A3E93-2E19-4F7B-A6BE-ECCE1A476A5E}" type="presOf" srcId="{CB7D517E-DA36-413A-B9FB-72CE63DEBE76}" destId="{68BA3CBC-FC59-4C67-93A1-D15F050813CB}" srcOrd="0" destOrd="5" presId="urn:microsoft.com/office/officeart/2005/8/layout/hList1"/>
    <dgm:cxn modelId="{0C664B9A-F829-4E63-9262-1D490D8B81EC}" type="presOf" srcId="{39A112AF-A2E2-45A4-B0FA-D49663F5FD10}" destId="{A0566614-18A9-4692-BE0D-117BA2A6A8CD}" srcOrd="0" destOrd="0" presId="urn:microsoft.com/office/officeart/2005/8/layout/hList1"/>
    <dgm:cxn modelId="{4A38379C-B098-41F0-BBED-1D280EB16E5B}" type="presOf" srcId="{79BE7FC8-32A8-4E4F-B53F-7D83E0924569}" destId="{1C188E20-C196-49BD-8339-8525F85579D1}" srcOrd="0" destOrd="4" presId="urn:microsoft.com/office/officeart/2005/8/layout/hList1"/>
    <dgm:cxn modelId="{055246A3-9F18-48E8-A2A4-BF37A55F993D}" type="presOf" srcId="{1D94F3AA-622D-43B7-9756-54921F395BC4}" destId="{1C188E20-C196-49BD-8339-8525F85579D1}" srcOrd="0" destOrd="2" presId="urn:microsoft.com/office/officeart/2005/8/layout/hList1"/>
    <dgm:cxn modelId="{286A43A9-C846-4AD6-9E23-E4A2BB87E078}" type="presOf" srcId="{301DD6C1-9834-4600-881C-5B521F8AD24C}" destId="{841047E8-7E41-470B-BB36-4D4D5E8D826E}" srcOrd="0" destOrd="3" presId="urn:microsoft.com/office/officeart/2005/8/layout/hList1"/>
    <dgm:cxn modelId="{587067B0-1EDC-4FCE-B7F3-71634DC80159}" srcId="{39A112AF-A2E2-45A4-B0FA-D49663F5FD10}" destId="{301DD6C1-9834-4600-881C-5B521F8AD24C}" srcOrd="3" destOrd="0" parTransId="{2DC31A90-EE82-468F-BE6E-1B2152454DDA}" sibTransId="{AB1EFAD6-BB8F-4459-AAEF-9EC56D90C82F}"/>
    <dgm:cxn modelId="{F36737B2-481A-4CBB-B460-B556C22D9889}" type="presOf" srcId="{5B1FA766-9785-49BC-8E8F-9B767D694761}" destId="{68BA3CBC-FC59-4C67-93A1-D15F050813CB}" srcOrd="0" destOrd="3" presId="urn:microsoft.com/office/officeart/2005/8/layout/hList1"/>
    <dgm:cxn modelId="{1E536BB7-BC55-4BA4-B27C-43A33C387B3A}" srcId="{0377A41A-B23D-429F-B9E7-F8070FF89084}" destId="{5A1AB43A-3104-4957-A6F3-1B7EFA9788F9}" srcOrd="0" destOrd="0" parTransId="{D271F55B-C3D2-44FE-87B9-F5596F56B1E1}" sibTransId="{6B6047FB-CC2B-44B8-B696-29259BD37478}"/>
    <dgm:cxn modelId="{50F1B9B8-0D5D-4A46-922D-2855005625CA}" srcId="{39A112AF-A2E2-45A4-B0FA-D49663F5FD10}" destId="{DBF00D96-196A-46CD-9292-830CED9BD7F4}" srcOrd="4" destOrd="0" parTransId="{AE2F5993-EBF8-44B3-8119-6B85375FC5E9}" sibTransId="{32A3E1BD-31B3-40BB-8EE8-B541370EDBEF}"/>
    <dgm:cxn modelId="{8B9FC7C2-6411-4744-8626-E55B5EDB34AF}" type="presOf" srcId="{DBF00D96-196A-46CD-9292-830CED9BD7F4}" destId="{841047E8-7E41-470B-BB36-4D4D5E8D826E}" srcOrd="0" destOrd="4" presId="urn:microsoft.com/office/officeart/2005/8/layout/hList1"/>
    <dgm:cxn modelId="{8A7C64C4-3B9A-4E8F-B05F-66AD6317FFF3}" srcId="{39A112AF-A2E2-45A4-B0FA-D49663F5FD10}" destId="{3B7431A6-CF42-430A-966A-0812ED89A92B}" srcOrd="1" destOrd="0" parTransId="{A9094116-ED39-4885-A405-88549D63EB44}" sibTransId="{24F55FBF-74E7-4408-AD03-1730484DAC10}"/>
    <dgm:cxn modelId="{F91D62C7-713F-4D96-BC40-F9F60F0EC761}" type="presOf" srcId="{3B7431A6-CF42-430A-966A-0812ED89A92B}" destId="{841047E8-7E41-470B-BB36-4D4D5E8D826E}" srcOrd="0" destOrd="1" presId="urn:microsoft.com/office/officeart/2005/8/layout/hList1"/>
    <dgm:cxn modelId="{8467B9C8-C4BC-423F-A1CD-40219C04E071}" srcId="{E2036F1E-4B6E-410F-8E6B-471529D0EFE2}" destId="{34EEFBA5-6DAD-4DBD-8366-3FB8203ACEB4}" srcOrd="2" destOrd="0" parTransId="{B527711C-1F3A-4815-B829-C167A9BD7EDC}" sibTransId="{88BF56C0-5CD1-447E-AC72-5444F17BD40A}"/>
    <dgm:cxn modelId="{AD8667CC-27C5-4E3F-BBB5-773BA2D12E4A}" type="presOf" srcId="{E719E321-1700-4213-836D-492746054A82}" destId="{68BA3CBC-FC59-4C67-93A1-D15F050813CB}" srcOrd="0" destOrd="1" presId="urn:microsoft.com/office/officeart/2005/8/layout/hList1"/>
    <dgm:cxn modelId="{785426D2-8723-45A0-B998-C434632B66C9}" type="presOf" srcId="{AE7236C1-F7AF-4540-B508-FACA60148F20}" destId="{841047E8-7E41-470B-BB36-4D4D5E8D826E}" srcOrd="0" destOrd="5" presId="urn:microsoft.com/office/officeart/2005/8/layout/hList1"/>
    <dgm:cxn modelId="{0F295FD8-7DF4-486A-9724-CAF87718D33C}" type="presOf" srcId="{E2036F1E-4B6E-410F-8E6B-471529D0EFE2}" destId="{B1C1BB84-3811-4404-9FE2-3EDA93EF39A1}" srcOrd="0" destOrd="0" presId="urn:microsoft.com/office/officeart/2005/8/layout/hList1"/>
    <dgm:cxn modelId="{5BA7C8D8-F79C-4F97-95F8-A745674D66EF}" srcId="{5A1AB43A-3104-4957-A6F3-1B7EFA9788F9}" destId="{1D974770-34E8-4C55-91D5-20A089AA83FB}" srcOrd="1" destOrd="0" parTransId="{E90EC03C-8051-481F-B1BA-D301F083DD20}" sibTransId="{D634EFA0-974E-4F8F-B1AF-7B23DF2087B7}"/>
    <dgm:cxn modelId="{5792A5D9-B340-486F-8C06-96EF11D66130}" srcId="{E2036F1E-4B6E-410F-8E6B-471529D0EFE2}" destId="{CB7D517E-DA36-413A-B9FB-72CE63DEBE76}" srcOrd="5" destOrd="0" parTransId="{E6F99282-92C0-4D2A-8462-F4FEEA9D66F1}" sibTransId="{C2749B04-62C4-43D6-9999-2E834984ACBB}"/>
    <dgm:cxn modelId="{3A0E24DE-301A-4E82-83BC-147AFE5506B3}" srcId="{E2036F1E-4B6E-410F-8E6B-471529D0EFE2}" destId="{B279867F-88C0-4F64-B7DB-5BCDD9D34B26}" srcOrd="4" destOrd="0" parTransId="{BC0A4243-0436-41B9-BD8B-56D09BC5CBBC}" sibTransId="{3497B9C1-707D-42F9-8085-4A30882ADD7A}"/>
    <dgm:cxn modelId="{B1FAD1ED-DB5F-41D8-AA37-FF8B1C2D392D}" srcId="{5A1AB43A-3104-4957-A6F3-1B7EFA9788F9}" destId="{79BE7FC8-32A8-4E4F-B53F-7D83E0924569}" srcOrd="4" destOrd="0" parTransId="{1812BAB4-3D40-4CA2-B8D7-62AE247396BC}" sibTransId="{0DCD714C-3C05-44D0-B07B-7C94C0B6F4A9}"/>
    <dgm:cxn modelId="{E0D25AF6-194F-4DDA-AA84-0F6EB2BAE7E0}" type="presOf" srcId="{7363FF92-262D-449B-B811-D871616900A3}" destId="{68BA3CBC-FC59-4C67-93A1-D15F050813CB}" srcOrd="0" destOrd="6" presId="urn:microsoft.com/office/officeart/2005/8/layout/hList1"/>
    <dgm:cxn modelId="{E5A7D7FD-491F-4D3E-83AA-9A74E8055CEE}" srcId="{39A112AF-A2E2-45A4-B0FA-D49663F5FD10}" destId="{E6D15F5C-BFCD-4E0F-8CD8-BEED3EC2ECD4}" srcOrd="0" destOrd="0" parTransId="{B941B83F-BE1B-4A41-B350-BD2AE260703C}" sibTransId="{0B382FF6-1928-4746-BDEC-4CA1936220D1}"/>
    <dgm:cxn modelId="{257E1205-86AE-4BE7-9A98-E310E9FAC32D}" type="presParOf" srcId="{EA87BEB0-297C-4278-A080-BF7DA5FE01DE}" destId="{45B54081-3FC3-4D60-A2BD-6FC04DF4AF4C}" srcOrd="0" destOrd="0" presId="urn:microsoft.com/office/officeart/2005/8/layout/hList1"/>
    <dgm:cxn modelId="{770429FD-89C8-402C-AF86-CAF14714F592}" type="presParOf" srcId="{45B54081-3FC3-4D60-A2BD-6FC04DF4AF4C}" destId="{2F419696-4311-4184-890A-0ACFE3A89D73}" srcOrd="0" destOrd="0" presId="urn:microsoft.com/office/officeart/2005/8/layout/hList1"/>
    <dgm:cxn modelId="{4EAB44F8-96A9-4ECD-8AA0-01790864D234}" type="presParOf" srcId="{45B54081-3FC3-4D60-A2BD-6FC04DF4AF4C}" destId="{1C188E20-C196-49BD-8339-8525F85579D1}" srcOrd="1" destOrd="0" presId="urn:microsoft.com/office/officeart/2005/8/layout/hList1"/>
    <dgm:cxn modelId="{C21A4518-3F01-40ED-B4BD-0D16FC0A384E}" type="presParOf" srcId="{EA87BEB0-297C-4278-A080-BF7DA5FE01DE}" destId="{45EBC549-38DA-4ED8-A4DB-48C6DADCB6EC}" srcOrd="1" destOrd="0" presId="urn:microsoft.com/office/officeart/2005/8/layout/hList1"/>
    <dgm:cxn modelId="{6E11F0C0-AAFD-4F6E-8012-DD099EC39770}" type="presParOf" srcId="{EA87BEB0-297C-4278-A080-BF7DA5FE01DE}" destId="{E060FAAB-4932-484A-8EDB-4B45844AFD8F}" srcOrd="2" destOrd="0" presId="urn:microsoft.com/office/officeart/2005/8/layout/hList1"/>
    <dgm:cxn modelId="{7613539B-A5D2-46D1-A6DE-6B8E36F60080}" type="presParOf" srcId="{E060FAAB-4932-484A-8EDB-4B45844AFD8F}" destId="{B1C1BB84-3811-4404-9FE2-3EDA93EF39A1}" srcOrd="0" destOrd="0" presId="urn:microsoft.com/office/officeart/2005/8/layout/hList1"/>
    <dgm:cxn modelId="{4FC67F84-B7E3-4B93-AD6B-68213D8247CB}" type="presParOf" srcId="{E060FAAB-4932-484A-8EDB-4B45844AFD8F}" destId="{68BA3CBC-FC59-4C67-93A1-D15F050813CB}" srcOrd="1" destOrd="0" presId="urn:microsoft.com/office/officeart/2005/8/layout/hList1"/>
    <dgm:cxn modelId="{D7F1514F-58CB-4781-9905-ACF7FFC2161B}" type="presParOf" srcId="{EA87BEB0-297C-4278-A080-BF7DA5FE01DE}" destId="{C6E30AF6-96AD-4D3B-B2E8-32F81EF930C3}" srcOrd="3" destOrd="0" presId="urn:microsoft.com/office/officeart/2005/8/layout/hList1"/>
    <dgm:cxn modelId="{01A70746-4F89-481F-9E4C-3C2889AB989E}" type="presParOf" srcId="{EA87BEB0-297C-4278-A080-BF7DA5FE01DE}" destId="{3D774536-5AAE-4BAF-88D5-180EDE93670B}" srcOrd="4" destOrd="0" presId="urn:microsoft.com/office/officeart/2005/8/layout/hList1"/>
    <dgm:cxn modelId="{68D47AA4-7625-461F-9F8E-7D2DD14369A8}" type="presParOf" srcId="{3D774536-5AAE-4BAF-88D5-180EDE93670B}" destId="{A0566614-18A9-4692-BE0D-117BA2A6A8CD}" srcOrd="0" destOrd="0" presId="urn:microsoft.com/office/officeart/2005/8/layout/hList1"/>
    <dgm:cxn modelId="{9E70DC08-0E97-4188-932C-DDA24EFAE70B}" type="presParOf" srcId="{3D774536-5AAE-4BAF-88D5-180EDE93670B}" destId="{841047E8-7E41-470B-BB36-4D4D5E8D82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7A41A-B23D-429F-B9E7-F8070FF890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1AB43A-3104-4957-A6F3-1B7EFA9788F9}">
      <dgm:prSet phldrT="[Text]" custT="1"/>
      <dgm:spPr/>
      <dgm:t>
        <a:bodyPr/>
        <a:lstStyle/>
        <a:p>
          <a:r>
            <a:rPr lang="fr-CH" sz="2600" b="1" dirty="0" err="1">
              <a:solidFill>
                <a:schemeClr val="tx2"/>
              </a:solidFill>
              <a:latin typeface="+mn-lt"/>
            </a:rPr>
            <a:t>Act</a:t>
          </a:r>
          <a:endParaRPr lang="en-US" sz="2600" b="1" dirty="0">
            <a:solidFill>
              <a:schemeClr val="tx2"/>
            </a:solidFill>
            <a:latin typeface="+mn-lt"/>
          </a:endParaRPr>
        </a:p>
      </dgm:t>
    </dgm:pt>
    <dgm:pt modelId="{D271F55B-C3D2-44FE-87B9-F5596F56B1E1}" type="parTrans" cxnId="{1E536BB7-BC55-4BA4-B27C-43A33C387B3A}">
      <dgm:prSet/>
      <dgm:spPr/>
      <dgm:t>
        <a:bodyPr/>
        <a:lstStyle/>
        <a:p>
          <a:endParaRPr lang="en-US"/>
        </a:p>
      </dgm:t>
    </dgm:pt>
    <dgm:pt modelId="{6B6047FB-CC2B-44B8-B696-29259BD37478}" type="sibTrans" cxnId="{1E536BB7-BC55-4BA4-B27C-43A33C387B3A}">
      <dgm:prSet/>
      <dgm:spPr/>
      <dgm:t>
        <a:bodyPr/>
        <a:lstStyle/>
        <a:p>
          <a:endParaRPr lang="en-US"/>
        </a:p>
      </dgm:t>
    </dgm:pt>
    <dgm:pt modelId="{C6A43D83-C244-43C0-9801-54C565F6D3D6}">
      <dgm:prSet phldrT="[Text]" custT="1"/>
      <dgm:spPr/>
      <dgm:t>
        <a:bodyPr/>
        <a:lstStyle/>
        <a:p>
          <a:pPr>
            <a:buNone/>
          </a:pPr>
          <a:r>
            <a:rPr lang="en-CA" altLang="en-US" sz="2100" dirty="0">
              <a:solidFill>
                <a:schemeClr val="tx2"/>
              </a:solidFill>
              <a:latin typeface="+mj-lt"/>
              <a:ea typeface="ＭＳ Ｐゴシック" pitchFamily="34" charset="-128"/>
            </a:rPr>
            <a:t>Transportation and transfer of persons illegally into a State (crossing international borders)</a:t>
          </a:r>
          <a:endParaRPr lang="en-US" sz="2100" noProof="0" dirty="0">
            <a:solidFill>
              <a:schemeClr val="tx2"/>
            </a:solidFill>
            <a:latin typeface="+mj-lt"/>
          </a:endParaRPr>
        </a:p>
      </dgm:t>
    </dgm:pt>
    <dgm:pt modelId="{F899E6BA-84FB-43D7-A1AB-C243FA6BD86F}" type="parTrans" cxnId="{857F7B30-5D64-4C4F-83F0-3E9B0F08AB41}">
      <dgm:prSet/>
      <dgm:spPr/>
      <dgm:t>
        <a:bodyPr/>
        <a:lstStyle/>
        <a:p>
          <a:endParaRPr lang="en-US"/>
        </a:p>
      </dgm:t>
    </dgm:pt>
    <dgm:pt modelId="{C001B53C-1D08-4537-BBC7-EFB797DF9B11}" type="sibTrans" cxnId="{857F7B30-5D64-4C4F-83F0-3E9B0F08AB41}">
      <dgm:prSet/>
      <dgm:spPr/>
      <dgm:t>
        <a:bodyPr/>
        <a:lstStyle/>
        <a:p>
          <a:endParaRPr lang="en-US"/>
        </a:p>
      </dgm:t>
    </dgm:pt>
    <dgm:pt modelId="{E2036F1E-4B6E-410F-8E6B-471529D0EFE2}">
      <dgm:prSet phldrT="[Text]" custT="1"/>
      <dgm:spPr/>
      <dgm:t>
        <a:bodyPr/>
        <a:lstStyle/>
        <a:p>
          <a:r>
            <a:rPr lang="en-US" sz="2600" b="1" noProof="0" dirty="0">
              <a:solidFill>
                <a:schemeClr val="tx2"/>
              </a:solidFill>
              <a:latin typeface="+mn-lt"/>
            </a:rPr>
            <a:t>Means</a:t>
          </a:r>
        </a:p>
      </dgm:t>
    </dgm:pt>
    <dgm:pt modelId="{43258425-4F38-46B1-A79E-D993A2B57D15}" type="parTrans" cxnId="{7F978435-4F34-4398-9BA0-02DA9C030005}">
      <dgm:prSet/>
      <dgm:spPr/>
      <dgm:t>
        <a:bodyPr/>
        <a:lstStyle/>
        <a:p>
          <a:endParaRPr lang="en-US"/>
        </a:p>
      </dgm:t>
    </dgm:pt>
    <dgm:pt modelId="{CAA6D001-4ECE-44AA-B6C9-86A4A615920F}" type="sibTrans" cxnId="{7F978435-4F34-4398-9BA0-02DA9C030005}">
      <dgm:prSet/>
      <dgm:spPr/>
      <dgm:t>
        <a:bodyPr/>
        <a:lstStyle/>
        <a:p>
          <a:endParaRPr lang="en-US"/>
        </a:p>
      </dgm:t>
    </dgm:pt>
    <dgm:pt modelId="{43ADFFAE-1F75-4C0F-95AF-2D4BA5B01BF0}">
      <dgm:prSet phldrT="[Text]" custT="1"/>
      <dgm:spPr/>
      <dgm:t>
        <a:bodyPr/>
        <a:lstStyle/>
        <a:p>
          <a:pPr>
            <a:buNone/>
          </a:pPr>
          <a:r>
            <a:rPr lang="en-CA" altLang="en-US" sz="1800" dirty="0">
              <a:solidFill>
                <a:schemeClr val="tx2"/>
              </a:solidFill>
              <a:latin typeface="+mj-lt"/>
              <a:ea typeface="ＭＳ Ｐゴシック" pitchFamily="34" charset="-128"/>
            </a:rPr>
            <a:t>No element of distortion of the </a:t>
          </a:r>
          <a:r>
            <a:rPr lang="en-CA" altLang="en-US" sz="1800" b="0" dirty="0">
              <a:solidFill>
                <a:schemeClr val="tx2"/>
              </a:solidFill>
              <a:latin typeface="+mj-lt"/>
              <a:ea typeface="ＭＳ Ｐゴシック" pitchFamily="34" charset="-128"/>
            </a:rPr>
            <a:t>free will </a:t>
          </a:r>
          <a:r>
            <a:rPr lang="en-CA" altLang="en-US" sz="1800" dirty="0">
              <a:solidFill>
                <a:schemeClr val="tx2"/>
              </a:solidFill>
              <a:latin typeface="+mj-lt"/>
              <a:ea typeface="ＭＳ Ｐゴシック" pitchFamily="34" charset="-128"/>
            </a:rPr>
            <a:t>of the person, either by force, deception or abuse of power. In most smuggling cases, the intending irregular migrants seek and initiate the contact with smugglers themselves to realize their objective of crossing the border into a country illegally</a:t>
          </a:r>
          <a:endParaRPr lang="en-US" sz="1800" noProof="0" dirty="0">
            <a:solidFill>
              <a:schemeClr val="tx2"/>
            </a:solidFill>
            <a:latin typeface="+mj-lt"/>
          </a:endParaRPr>
        </a:p>
      </dgm:t>
    </dgm:pt>
    <dgm:pt modelId="{34A77E4A-557E-4192-ADEA-D918D3A0DB60}" type="parTrans" cxnId="{D1E3116E-57F4-4C99-AFB5-3D4AAB92C43C}">
      <dgm:prSet/>
      <dgm:spPr/>
      <dgm:t>
        <a:bodyPr/>
        <a:lstStyle/>
        <a:p>
          <a:endParaRPr lang="en-US"/>
        </a:p>
      </dgm:t>
    </dgm:pt>
    <dgm:pt modelId="{EA56D1A5-4998-47D6-9F86-3ADD94E343C3}" type="sibTrans" cxnId="{D1E3116E-57F4-4C99-AFB5-3D4AAB92C43C}">
      <dgm:prSet/>
      <dgm:spPr/>
      <dgm:t>
        <a:bodyPr/>
        <a:lstStyle/>
        <a:p>
          <a:endParaRPr lang="en-US"/>
        </a:p>
      </dgm:t>
    </dgm:pt>
    <dgm:pt modelId="{39A112AF-A2E2-45A4-B0FA-D49663F5FD10}">
      <dgm:prSet phldrT="[Text]" custT="1"/>
      <dgm:spPr/>
      <dgm:t>
        <a:bodyPr/>
        <a:lstStyle/>
        <a:p>
          <a:r>
            <a:rPr lang="fr-CH" sz="2600" b="1" dirty="0" err="1">
              <a:solidFill>
                <a:schemeClr val="tx2"/>
              </a:solidFill>
              <a:latin typeface="+mn-lt"/>
            </a:rPr>
            <a:t>Purpose</a:t>
          </a:r>
          <a:endParaRPr lang="en-US" sz="2600" b="1" dirty="0">
            <a:solidFill>
              <a:schemeClr val="tx2"/>
            </a:solidFill>
            <a:latin typeface="+mn-lt"/>
          </a:endParaRPr>
        </a:p>
      </dgm:t>
    </dgm:pt>
    <dgm:pt modelId="{D4AFCED4-F95D-4DEB-BD9B-8F8503D2C6D3}" type="parTrans" cxnId="{75CEB374-9E34-4BC3-8B13-6CE7200F2AFB}">
      <dgm:prSet/>
      <dgm:spPr/>
      <dgm:t>
        <a:bodyPr/>
        <a:lstStyle/>
        <a:p>
          <a:endParaRPr lang="en-US"/>
        </a:p>
      </dgm:t>
    </dgm:pt>
    <dgm:pt modelId="{1B2476C4-31EB-4273-B5F0-696C2424C532}" type="sibTrans" cxnId="{75CEB374-9E34-4BC3-8B13-6CE7200F2AFB}">
      <dgm:prSet/>
      <dgm:spPr/>
      <dgm:t>
        <a:bodyPr/>
        <a:lstStyle/>
        <a:p>
          <a:endParaRPr lang="en-US"/>
        </a:p>
      </dgm:t>
    </dgm:pt>
    <dgm:pt modelId="{E6D15F5C-BFCD-4E0F-8CD8-BEED3EC2ECD4}">
      <dgm:prSet phldrT="[Text]" custT="1"/>
      <dgm:spPr/>
      <dgm:t>
        <a:bodyPr/>
        <a:lstStyle/>
        <a:p>
          <a:pPr>
            <a:buNone/>
          </a:pPr>
          <a:r>
            <a:rPr lang="en-CA" altLang="en-US" sz="2100" dirty="0">
              <a:solidFill>
                <a:schemeClr val="tx2"/>
              </a:solidFill>
              <a:latin typeface="+mj-lt"/>
              <a:ea typeface="ＭＳ Ｐゴシック" pitchFamily="34" charset="-128"/>
            </a:rPr>
            <a:t>Financial profit from the illegal border crossing</a:t>
          </a:r>
          <a:endParaRPr lang="en-US" sz="2100" noProof="0" dirty="0">
            <a:solidFill>
              <a:schemeClr val="tx2"/>
            </a:solidFill>
            <a:latin typeface="+mj-lt"/>
          </a:endParaRPr>
        </a:p>
      </dgm:t>
    </dgm:pt>
    <dgm:pt modelId="{B941B83F-BE1B-4A41-B350-BD2AE260703C}" type="parTrans" cxnId="{E5A7D7FD-491F-4D3E-83AA-9A74E8055CEE}">
      <dgm:prSet/>
      <dgm:spPr/>
      <dgm:t>
        <a:bodyPr/>
        <a:lstStyle/>
        <a:p>
          <a:endParaRPr lang="en-US"/>
        </a:p>
      </dgm:t>
    </dgm:pt>
    <dgm:pt modelId="{0B382FF6-1928-4746-BDEC-4CA1936220D1}" type="sibTrans" cxnId="{E5A7D7FD-491F-4D3E-83AA-9A74E8055CEE}">
      <dgm:prSet/>
      <dgm:spPr/>
      <dgm:t>
        <a:bodyPr/>
        <a:lstStyle/>
        <a:p>
          <a:endParaRPr lang="en-US"/>
        </a:p>
      </dgm:t>
    </dgm:pt>
    <dgm:pt modelId="{EA87BEB0-297C-4278-A080-BF7DA5FE01DE}" type="pres">
      <dgm:prSet presAssocID="{0377A41A-B23D-429F-B9E7-F8070FF89084}" presName="Name0" presStyleCnt="0">
        <dgm:presLayoutVars>
          <dgm:dir/>
          <dgm:animLvl val="lvl"/>
          <dgm:resizeHandles val="exact"/>
        </dgm:presLayoutVars>
      </dgm:prSet>
      <dgm:spPr/>
    </dgm:pt>
    <dgm:pt modelId="{45B54081-3FC3-4D60-A2BD-6FC04DF4AF4C}" type="pres">
      <dgm:prSet presAssocID="{5A1AB43A-3104-4957-A6F3-1B7EFA9788F9}" presName="composite" presStyleCnt="0"/>
      <dgm:spPr/>
    </dgm:pt>
    <dgm:pt modelId="{2F419696-4311-4184-890A-0ACFE3A89D73}" type="pres">
      <dgm:prSet presAssocID="{5A1AB43A-3104-4957-A6F3-1B7EFA9788F9}" presName="parTx" presStyleLbl="alignNode1" presStyleIdx="0" presStyleCnt="3">
        <dgm:presLayoutVars>
          <dgm:chMax val="0"/>
          <dgm:chPref val="0"/>
          <dgm:bulletEnabled val="1"/>
        </dgm:presLayoutVars>
      </dgm:prSet>
      <dgm:spPr/>
    </dgm:pt>
    <dgm:pt modelId="{1C188E20-C196-49BD-8339-8525F85579D1}" type="pres">
      <dgm:prSet presAssocID="{5A1AB43A-3104-4957-A6F3-1B7EFA9788F9}" presName="desTx" presStyleLbl="alignAccFollowNode1" presStyleIdx="0" presStyleCnt="3">
        <dgm:presLayoutVars>
          <dgm:bulletEnabled val="1"/>
        </dgm:presLayoutVars>
      </dgm:prSet>
      <dgm:spPr/>
    </dgm:pt>
    <dgm:pt modelId="{45EBC549-38DA-4ED8-A4DB-48C6DADCB6EC}" type="pres">
      <dgm:prSet presAssocID="{6B6047FB-CC2B-44B8-B696-29259BD37478}" presName="space" presStyleCnt="0"/>
      <dgm:spPr/>
    </dgm:pt>
    <dgm:pt modelId="{E060FAAB-4932-484A-8EDB-4B45844AFD8F}" type="pres">
      <dgm:prSet presAssocID="{E2036F1E-4B6E-410F-8E6B-471529D0EFE2}" presName="composite" presStyleCnt="0"/>
      <dgm:spPr/>
    </dgm:pt>
    <dgm:pt modelId="{B1C1BB84-3811-4404-9FE2-3EDA93EF39A1}" type="pres">
      <dgm:prSet presAssocID="{E2036F1E-4B6E-410F-8E6B-471529D0EFE2}" presName="parTx" presStyleLbl="alignNode1" presStyleIdx="1" presStyleCnt="3">
        <dgm:presLayoutVars>
          <dgm:chMax val="0"/>
          <dgm:chPref val="0"/>
          <dgm:bulletEnabled val="1"/>
        </dgm:presLayoutVars>
      </dgm:prSet>
      <dgm:spPr/>
    </dgm:pt>
    <dgm:pt modelId="{68BA3CBC-FC59-4C67-93A1-D15F050813CB}" type="pres">
      <dgm:prSet presAssocID="{E2036F1E-4B6E-410F-8E6B-471529D0EFE2}" presName="desTx" presStyleLbl="alignAccFollowNode1" presStyleIdx="1" presStyleCnt="3">
        <dgm:presLayoutVars>
          <dgm:bulletEnabled val="1"/>
        </dgm:presLayoutVars>
      </dgm:prSet>
      <dgm:spPr/>
    </dgm:pt>
    <dgm:pt modelId="{C6E30AF6-96AD-4D3B-B2E8-32F81EF930C3}" type="pres">
      <dgm:prSet presAssocID="{CAA6D001-4ECE-44AA-B6C9-86A4A615920F}" presName="space" presStyleCnt="0"/>
      <dgm:spPr/>
    </dgm:pt>
    <dgm:pt modelId="{3D774536-5AAE-4BAF-88D5-180EDE93670B}" type="pres">
      <dgm:prSet presAssocID="{39A112AF-A2E2-45A4-B0FA-D49663F5FD10}" presName="composite" presStyleCnt="0"/>
      <dgm:spPr/>
    </dgm:pt>
    <dgm:pt modelId="{A0566614-18A9-4692-BE0D-117BA2A6A8CD}" type="pres">
      <dgm:prSet presAssocID="{39A112AF-A2E2-45A4-B0FA-D49663F5FD10}" presName="parTx" presStyleLbl="alignNode1" presStyleIdx="2" presStyleCnt="3">
        <dgm:presLayoutVars>
          <dgm:chMax val="0"/>
          <dgm:chPref val="0"/>
          <dgm:bulletEnabled val="1"/>
        </dgm:presLayoutVars>
      </dgm:prSet>
      <dgm:spPr/>
    </dgm:pt>
    <dgm:pt modelId="{841047E8-7E41-470B-BB36-4D4D5E8D826E}" type="pres">
      <dgm:prSet presAssocID="{39A112AF-A2E2-45A4-B0FA-D49663F5FD10}" presName="desTx" presStyleLbl="alignAccFollowNode1" presStyleIdx="2" presStyleCnt="3">
        <dgm:presLayoutVars>
          <dgm:bulletEnabled val="1"/>
        </dgm:presLayoutVars>
      </dgm:prSet>
      <dgm:spPr/>
    </dgm:pt>
  </dgm:ptLst>
  <dgm:cxnLst>
    <dgm:cxn modelId="{C1353E22-3E8E-4A0B-B74A-6C41F710B287}" type="presOf" srcId="{5A1AB43A-3104-4957-A6F3-1B7EFA9788F9}" destId="{2F419696-4311-4184-890A-0ACFE3A89D73}" srcOrd="0" destOrd="0" presId="urn:microsoft.com/office/officeart/2005/8/layout/hList1"/>
    <dgm:cxn modelId="{AB73972A-EBB6-421F-86FC-349D85FF08F2}" type="presOf" srcId="{0377A41A-B23D-429F-B9E7-F8070FF89084}" destId="{EA87BEB0-297C-4278-A080-BF7DA5FE01DE}" srcOrd="0" destOrd="0" presId="urn:microsoft.com/office/officeart/2005/8/layout/hList1"/>
    <dgm:cxn modelId="{857F7B30-5D64-4C4F-83F0-3E9B0F08AB41}" srcId="{5A1AB43A-3104-4957-A6F3-1B7EFA9788F9}" destId="{C6A43D83-C244-43C0-9801-54C565F6D3D6}" srcOrd="0" destOrd="0" parTransId="{F899E6BA-84FB-43D7-A1AB-C243FA6BD86F}" sibTransId="{C001B53C-1D08-4537-BBC7-EFB797DF9B11}"/>
    <dgm:cxn modelId="{7F978435-4F34-4398-9BA0-02DA9C030005}" srcId="{0377A41A-B23D-429F-B9E7-F8070FF89084}" destId="{E2036F1E-4B6E-410F-8E6B-471529D0EFE2}" srcOrd="1" destOrd="0" parTransId="{43258425-4F38-46B1-A79E-D993A2B57D15}" sibTransId="{CAA6D001-4ECE-44AA-B6C9-86A4A615920F}"/>
    <dgm:cxn modelId="{D1E3116E-57F4-4C99-AFB5-3D4AAB92C43C}" srcId="{E2036F1E-4B6E-410F-8E6B-471529D0EFE2}" destId="{43ADFFAE-1F75-4C0F-95AF-2D4BA5B01BF0}" srcOrd="0" destOrd="0" parTransId="{34A77E4A-557E-4192-ADEA-D918D3A0DB60}" sibTransId="{EA56D1A5-4998-47D6-9F86-3ADD94E343C3}"/>
    <dgm:cxn modelId="{6A393F51-7743-4A38-AE33-220E28658F68}" type="presOf" srcId="{C6A43D83-C244-43C0-9801-54C565F6D3D6}" destId="{1C188E20-C196-49BD-8339-8525F85579D1}" srcOrd="0" destOrd="0" presId="urn:microsoft.com/office/officeart/2005/8/layout/hList1"/>
    <dgm:cxn modelId="{75CEB374-9E34-4BC3-8B13-6CE7200F2AFB}" srcId="{0377A41A-B23D-429F-B9E7-F8070FF89084}" destId="{39A112AF-A2E2-45A4-B0FA-D49663F5FD10}" srcOrd="2" destOrd="0" parTransId="{D4AFCED4-F95D-4DEB-BD9B-8F8503D2C6D3}" sibTransId="{1B2476C4-31EB-4273-B5F0-696C2424C532}"/>
    <dgm:cxn modelId="{AC238278-9BD8-4EBC-A469-D0AFE786791E}" type="presOf" srcId="{E6D15F5C-BFCD-4E0F-8CD8-BEED3EC2ECD4}" destId="{841047E8-7E41-470B-BB36-4D4D5E8D826E}" srcOrd="0" destOrd="0" presId="urn:microsoft.com/office/officeart/2005/8/layout/hList1"/>
    <dgm:cxn modelId="{54077984-2C03-475B-A395-F43D6715BDEE}" type="presOf" srcId="{43ADFFAE-1F75-4C0F-95AF-2D4BA5B01BF0}" destId="{68BA3CBC-FC59-4C67-93A1-D15F050813CB}" srcOrd="0" destOrd="0" presId="urn:microsoft.com/office/officeart/2005/8/layout/hList1"/>
    <dgm:cxn modelId="{0C664B9A-F829-4E63-9262-1D490D8B81EC}" type="presOf" srcId="{39A112AF-A2E2-45A4-B0FA-D49663F5FD10}" destId="{A0566614-18A9-4692-BE0D-117BA2A6A8CD}" srcOrd="0" destOrd="0" presId="urn:microsoft.com/office/officeart/2005/8/layout/hList1"/>
    <dgm:cxn modelId="{1E536BB7-BC55-4BA4-B27C-43A33C387B3A}" srcId="{0377A41A-B23D-429F-B9E7-F8070FF89084}" destId="{5A1AB43A-3104-4957-A6F3-1B7EFA9788F9}" srcOrd="0" destOrd="0" parTransId="{D271F55B-C3D2-44FE-87B9-F5596F56B1E1}" sibTransId="{6B6047FB-CC2B-44B8-B696-29259BD37478}"/>
    <dgm:cxn modelId="{0F295FD8-7DF4-486A-9724-CAF87718D33C}" type="presOf" srcId="{E2036F1E-4B6E-410F-8E6B-471529D0EFE2}" destId="{B1C1BB84-3811-4404-9FE2-3EDA93EF39A1}" srcOrd="0" destOrd="0" presId="urn:microsoft.com/office/officeart/2005/8/layout/hList1"/>
    <dgm:cxn modelId="{E5A7D7FD-491F-4D3E-83AA-9A74E8055CEE}" srcId="{39A112AF-A2E2-45A4-B0FA-D49663F5FD10}" destId="{E6D15F5C-BFCD-4E0F-8CD8-BEED3EC2ECD4}" srcOrd="0" destOrd="0" parTransId="{B941B83F-BE1B-4A41-B350-BD2AE260703C}" sibTransId="{0B382FF6-1928-4746-BDEC-4CA1936220D1}"/>
    <dgm:cxn modelId="{257E1205-86AE-4BE7-9A98-E310E9FAC32D}" type="presParOf" srcId="{EA87BEB0-297C-4278-A080-BF7DA5FE01DE}" destId="{45B54081-3FC3-4D60-A2BD-6FC04DF4AF4C}" srcOrd="0" destOrd="0" presId="urn:microsoft.com/office/officeart/2005/8/layout/hList1"/>
    <dgm:cxn modelId="{770429FD-89C8-402C-AF86-CAF14714F592}" type="presParOf" srcId="{45B54081-3FC3-4D60-A2BD-6FC04DF4AF4C}" destId="{2F419696-4311-4184-890A-0ACFE3A89D73}" srcOrd="0" destOrd="0" presId="urn:microsoft.com/office/officeart/2005/8/layout/hList1"/>
    <dgm:cxn modelId="{4EAB44F8-96A9-4ECD-8AA0-01790864D234}" type="presParOf" srcId="{45B54081-3FC3-4D60-A2BD-6FC04DF4AF4C}" destId="{1C188E20-C196-49BD-8339-8525F85579D1}" srcOrd="1" destOrd="0" presId="urn:microsoft.com/office/officeart/2005/8/layout/hList1"/>
    <dgm:cxn modelId="{C21A4518-3F01-40ED-B4BD-0D16FC0A384E}" type="presParOf" srcId="{EA87BEB0-297C-4278-A080-BF7DA5FE01DE}" destId="{45EBC549-38DA-4ED8-A4DB-48C6DADCB6EC}" srcOrd="1" destOrd="0" presId="urn:microsoft.com/office/officeart/2005/8/layout/hList1"/>
    <dgm:cxn modelId="{6E11F0C0-AAFD-4F6E-8012-DD099EC39770}" type="presParOf" srcId="{EA87BEB0-297C-4278-A080-BF7DA5FE01DE}" destId="{E060FAAB-4932-484A-8EDB-4B45844AFD8F}" srcOrd="2" destOrd="0" presId="urn:microsoft.com/office/officeart/2005/8/layout/hList1"/>
    <dgm:cxn modelId="{7613539B-A5D2-46D1-A6DE-6B8E36F60080}" type="presParOf" srcId="{E060FAAB-4932-484A-8EDB-4B45844AFD8F}" destId="{B1C1BB84-3811-4404-9FE2-3EDA93EF39A1}" srcOrd="0" destOrd="0" presId="urn:microsoft.com/office/officeart/2005/8/layout/hList1"/>
    <dgm:cxn modelId="{4FC67F84-B7E3-4B93-AD6B-68213D8247CB}" type="presParOf" srcId="{E060FAAB-4932-484A-8EDB-4B45844AFD8F}" destId="{68BA3CBC-FC59-4C67-93A1-D15F050813CB}" srcOrd="1" destOrd="0" presId="urn:microsoft.com/office/officeart/2005/8/layout/hList1"/>
    <dgm:cxn modelId="{D7F1514F-58CB-4781-9905-ACF7FFC2161B}" type="presParOf" srcId="{EA87BEB0-297C-4278-A080-BF7DA5FE01DE}" destId="{C6E30AF6-96AD-4D3B-B2E8-32F81EF930C3}" srcOrd="3" destOrd="0" presId="urn:microsoft.com/office/officeart/2005/8/layout/hList1"/>
    <dgm:cxn modelId="{01A70746-4F89-481F-9E4C-3C2889AB989E}" type="presParOf" srcId="{EA87BEB0-297C-4278-A080-BF7DA5FE01DE}" destId="{3D774536-5AAE-4BAF-88D5-180EDE93670B}" srcOrd="4" destOrd="0" presId="urn:microsoft.com/office/officeart/2005/8/layout/hList1"/>
    <dgm:cxn modelId="{68D47AA4-7625-461F-9F8E-7D2DD14369A8}" type="presParOf" srcId="{3D774536-5AAE-4BAF-88D5-180EDE93670B}" destId="{A0566614-18A9-4692-BE0D-117BA2A6A8CD}" srcOrd="0" destOrd="0" presId="urn:microsoft.com/office/officeart/2005/8/layout/hList1"/>
    <dgm:cxn modelId="{9E70DC08-0E97-4188-932C-DDA24EFAE70B}" type="presParOf" srcId="{3D774536-5AAE-4BAF-88D5-180EDE93670B}" destId="{841047E8-7E41-470B-BB36-4D4D5E8D82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19696-4311-4184-890A-0ACFE3A89D73}">
      <dsp:nvSpPr>
        <dsp:cNvPr id="0" name=""/>
        <dsp:cNvSpPr/>
      </dsp:nvSpPr>
      <dsp:spPr>
        <a:xfrm>
          <a:off x="2254" y="245228"/>
          <a:ext cx="2198285" cy="8793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H" sz="2600" b="1" kern="1200" dirty="0" err="1">
              <a:solidFill>
                <a:schemeClr val="tx2"/>
              </a:solidFill>
              <a:latin typeface="+mn-lt"/>
            </a:rPr>
            <a:t>Act</a:t>
          </a:r>
          <a:endParaRPr lang="en-US" sz="2600" b="1" kern="1200" dirty="0">
            <a:solidFill>
              <a:schemeClr val="tx2"/>
            </a:solidFill>
            <a:latin typeface="+mn-lt"/>
          </a:endParaRPr>
        </a:p>
      </dsp:txBody>
      <dsp:txXfrm>
        <a:off x="2254" y="245228"/>
        <a:ext cx="2198285" cy="879314"/>
      </dsp:txXfrm>
    </dsp:sp>
    <dsp:sp modelId="{1C188E20-C196-49BD-8339-8525F85579D1}">
      <dsp:nvSpPr>
        <dsp:cNvPr id="0" name=""/>
        <dsp:cNvSpPr/>
      </dsp:nvSpPr>
      <dsp:spPr>
        <a:xfrm>
          <a:off x="2254" y="1124542"/>
          <a:ext cx="2198285" cy="40912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None/>
          </a:pPr>
          <a:r>
            <a:rPr lang="en-CA" altLang="en-US" sz="2100" kern="1200" dirty="0">
              <a:solidFill>
                <a:schemeClr val="tx2"/>
              </a:solidFill>
              <a:latin typeface="+mj-lt"/>
              <a:ea typeface="ＭＳ Ｐゴシック" pitchFamily="34" charset="-128"/>
            </a:rPr>
            <a:t>Recruitment </a:t>
          </a:r>
          <a:endParaRPr lang="en-US" sz="2100" kern="1200" noProof="0" dirty="0">
            <a:solidFill>
              <a:schemeClr val="tx2"/>
            </a:solidFill>
            <a:latin typeface="+mj-lt"/>
          </a:endParaRP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Transport</a:t>
          </a: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Transfer</a:t>
          </a:r>
        </a:p>
        <a:p>
          <a:pPr marL="228600" lvl="1" indent="-228600" algn="l" defTabSz="933450">
            <a:lnSpc>
              <a:spcPct val="90000"/>
            </a:lnSpc>
            <a:spcBef>
              <a:spcPct val="0"/>
            </a:spcBef>
            <a:spcAft>
              <a:spcPct val="15000"/>
            </a:spcAft>
            <a:buNone/>
          </a:pPr>
          <a:r>
            <a:rPr lang="en-US" sz="2100" kern="1200" noProof="0" dirty="0" err="1">
              <a:solidFill>
                <a:schemeClr val="tx2"/>
              </a:solidFill>
              <a:latin typeface="+mj-lt"/>
            </a:rPr>
            <a:t>Harbouring</a:t>
          </a:r>
          <a:endParaRPr lang="en-US" sz="2100" kern="1200" noProof="0" dirty="0">
            <a:solidFill>
              <a:schemeClr val="tx2"/>
            </a:solidFill>
            <a:latin typeface="+mj-lt"/>
          </a:endParaRP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Receipt of persons</a:t>
          </a:r>
        </a:p>
      </dsp:txBody>
      <dsp:txXfrm>
        <a:off x="2254" y="1124542"/>
        <a:ext cx="2198285" cy="4091229"/>
      </dsp:txXfrm>
    </dsp:sp>
    <dsp:sp modelId="{B1C1BB84-3811-4404-9FE2-3EDA93EF39A1}">
      <dsp:nvSpPr>
        <dsp:cNvPr id="0" name=""/>
        <dsp:cNvSpPr/>
      </dsp:nvSpPr>
      <dsp:spPr>
        <a:xfrm>
          <a:off x="2508300" y="245228"/>
          <a:ext cx="2198285" cy="8793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noProof="0" dirty="0">
              <a:solidFill>
                <a:schemeClr val="tx2"/>
              </a:solidFill>
              <a:latin typeface="+mn-lt"/>
            </a:rPr>
            <a:t>Means</a:t>
          </a:r>
        </a:p>
      </dsp:txBody>
      <dsp:txXfrm>
        <a:off x="2508300" y="245228"/>
        <a:ext cx="2198285" cy="879314"/>
      </dsp:txXfrm>
    </dsp:sp>
    <dsp:sp modelId="{68BA3CBC-FC59-4C67-93A1-D15F050813CB}">
      <dsp:nvSpPr>
        <dsp:cNvPr id="0" name=""/>
        <dsp:cNvSpPr/>
      </dsp:nvSpPr>
      <dsp:spPr>
        <a:xfrm>
          <a:off x="2508300" y="1124542"/>
          <a:ext cx="2198285" cy="40912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Threat</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Use of force</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Other means of coercion</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Abduction</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Fraud</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Deception, </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Abuse of power or of a position of vulnerability</a:t>
          </a:r>
        </a:p>
        <a:p>
          <a:pPr marL="171450" lvl="1" indent="-171450" algn="l" defTabSz="800100">
            <a:lnSpc>
              <a:spcPct val="90000"/>
            </a:lnSpc>
            <a:spcBef>
              <a:spcPct val="0"/>
            </a:spcBef>
            <a:spcAft>
              <a:spcPct val="15000"/>
            </a:spcAft>
            <a:buNone/>
          </a:pPr>
          <a:r>
            <a:rPr lang="en-US" sz="1800" kern="1200" noProof="0" dirty="0">
              <a:solidFill>
                <a:schemeClr val="tx2"/>
              </a:solidFill>
              <a:latin typeface="+mj-lt"/>
            </a:rPr>
            <a:t>Receiving or giving of payment</a:t>
          </a:r>
        </a:p>
      </dsp:txBody>
      <dsp:txXfrm>
        <a:off x="2508300" y="1124542"/>
        <a:ext cx="2198285" cy="4091229"/>
      </dsp:txXfrm>
    </dsp:sp>
    <dsp:sp modelId="{A0566614-18A9-4692-BE0D-117BA2A6A8CD}">
      <dsp:nvSpPr>
        <dsp:cNvPr id="0" name=""/>
        <dsp:cNvSpPr/>
      </dsp:nvSpPr>
      <dsp:spPr>
        <a:xfrm>
          <a:off x="5014345" y="245228"/>
          <a:ext cx="2198285" cy="8793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H" sz="2600" b="1" kern="1200" dirty="0" err="1">
              <a:solidFill>
                <a:schemeClr val="tx2"/>
              </a:solidFill>
              <a:latin typeface="+mn-lt"/>
            </a:rPr>
            <a:t>Purpose</a:t>
          </a:r>
          <a:endParaRPr lang="en-US" sz="2600" b="1" kern="1200" dirty="0">
            <a:solidFill>
              <a:schemeClr val="tx2"/>
            </a:solidFill>
            <a:latin typeface="+mn-lt"/>
          </a:endParaRPr>
        </a:p>
      </dsp:txBody>
      <dsp:txXfrm>
        <a:off x="5014345" y="245228"/>
        <a:ext cx="2198285" cy="879314"/>
      </dsp:txXfrm>
    </dsp:sp>
    <dsp:sp modelId="{841047E8-7E41-470B-BB36-4D4D5E8D826E}">
      <dsp:nvSpPr>
        <dsp:cNvPr id="0" name=""/>
        <dsp:cNvSpPr/>
      </dsp:nvSpPr>
      <dsp:spPr>
        <a:xfrm>
          <a:off x="5014345" y="1124542"/>
          <a:ext cx="2198285" cy="40912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None/>
          </a:pPr>
          <a:r>
            <a:rPr lang="en-CA" altLang="en-US" sz="2100" kern="1200" dirty="0">
              <a:solidFill>
                <a:schemeClr val="tx2"/>
              </a:solidFill>
              <a:latin typeface="+mj-lt"/>
              <a:ea typeface="ＭＳ Ｐゴシック" pitchFamily="34" charset="-128"/>
            </a:rPr>
            <a:t>Exploitation including:</a:t>
          </a:r>
          <a:endParaRPr lang="en-US" sz="2100" kern="1200" noProof="0" dirty="0">
            <a:solidFill>
              <a:schemeClr val="tx2"/>
            </a:solidFill>
            <a:latin typeface="+mj-lt"/>
          </a:endParaRP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Prostitution of others</a:t>
          </a: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Sexual exploitation</a:t>
          </a: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Forced </a:t>
          </a:r>
          <a:r>
            <a:rPr lang="en-US" sz="2100" kern="1200" noProof="0" dirty="0" err="1">
              <a:solidFill>
                <a:schemeClr val="tx2"/>
              </a:solidFill>
              <a:latin typeface="+mj-lt"/>
            </a:rPr>
            <a:t>labour</a:t>
          </a:r>
          <a:endParaRPr lang="en-US" sz="2100" kern="1200" noProof="0" dirty="0">
            <a:solidFill>
              <a:schemeClr val="tx2"/>
            </a:solidFill>
            <a:latin typeface="+mj-lt"/>
          </a:endParaRP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Slavery or similar practices</a:t>
          </a: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Removal of organs</a:t>
          </a:r>
        </a:p>
        <a:p>
          <a:pPr marL="228600" lvl="1" indent="-228600" algn="l" defTabSz="933450">
            <a:lnSpc>
              <a:spcPct val="90000"/>
            </a:lnSpc>
            <a:spcBef>
              <a:spcPct val="0"/>
            </a:spcBef>
            <a:spcAft>
              <a:spcPct val="15000"/>
            </a:spcAft>
            <a:buNone/>
          </a:pPr>
          <a:r>
            <a:rPr lang="en-US" sz="2100" kern="1200" noProof="0" dirty="0">
              <a:solidFill>
                <a:schemeClr val="tx2"/>
              </a:solidFill>
              <a:latin typeface="+mj-lt"/>
            </a:rPr>
            <a:t>Others</a:t>
          </a:r>
        </a:p>
      </dsp:txBody>
      <dsp:txXfrm>
        <a:off x="5014345" y="1124542"/>
        <a:ext cx="2198285" cy="409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19696-4311-4184-890A-0ACFE3A89D73}">
      <dsp:nvSpPr>
        <dsp:cNvPr id="0" name=""/>
        <dsp:cNvSpPr/>
      </dsp:nvSpPr>
      <dsp:spPr>
        <a:xfrm>
          <a:off x="2254" y="28626"/>
          <a:ext cx="2198285"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H" sz="2600" b="1" kern="1200" dirty="0" err="1">
              <a:solidFill>
                <a:schemeClr val="tx2"/>
              </a:solidFill>
              <a:latin typeface="+mn-lt"/>
            </a:rPr>
            <a:t>Act</a:t>
          </a:r>
          <a:endParaRPr lang="en-US" sz="2600" b="1" kern="1200" dirty="0">
            <a:solidFill>
              <a:schemeClr val="tx2"/>
            </a:solidFill>
            <a:latin typeface="+mn-lt"/>
          </a:endParaRPr>
        </a:p>
      </dsp:txBody>
      <dsp:txXfrm>
        <a:off x="2254" y="28626"/>
        <a:ext cx="2198285" cy="604800"/>
      </dsp:txXfrm>
    </dsp:sp>
    <dsp:sp modelId="{1C188E20-C196-49BD-8339-8525F85579D1}">
      <dsp:nvSpPr>
        <dsp:cNvPr id="0" name=""/>
        <dsp:cNvSpPr/>
      </dsp:nvSpPr>
      <dsp:spPr>
        <a:xfrm>
          <a:off x="2254" y="633426"/>
          <a:ext cx="2198285" cy="47989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None/>
          </a:pPr>
          <a:r>
            <a:rPr lang="en-CA" altLang="en-US" sz="2100" kern="1200" dirty="0">
              <a:solidFill>
                <a:schemeClr val="tx2"/>
              </a:solidFill>
              <a:latin typeface="+mj-lt"/>
              <a:ea typeface="ＭＳ Ｐゴシック" pitchFamily="34" charset="-128"/>
            </a:rPr>
            <a:t>Transportation and transfer of persons illegally into a State (crossing international borders)</a:t>
          </a:r>
          <a:endParaRPr lang="en-US" sz="2100" kern="1200" noProof="0" dirty="0">
            <a:solidFill>
              <a:schemeClr val="tx2"/>
            </a:solidFill>
            <a:latin typeface="+mj-lt"/>
          </a:endParaRPr>
        </a:p>
      </dsp:txBody>
      <dsp:txXfrm>
        <a:off x="2254" y="633426"/>
        <a:ext cx="2198285" cy="4798946"/>
      </dsp:txXfrm>
    </dsp:sp>
    <dsp:sp modelId="{B1C1BB84-3811-4404-9FE2-3EDA93EF39A1}">
      <dsp:nvSpPr>
        <dsp:cNvPr id="0" name=""/>
        <dsp:cNvSpPr/>
      </dsp:nvSpPr>
      <dsp:spPr>
        <a:xfrm>
          <a:off x="2508300" y="28626"/>
          <a:ext cx="2198285"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noProof="0" dirty="0">
              <a:solidFill>
                <a:schemeClr val="tx2"/>
              </a:solidFill>
              <a:latin typeface="+mn-lt"/>
            </a:rPr>
            <a:t>Means</a:t>
          </a:r>
        </a:p>
      </dsp:txBody>
      <dsp:txXfrm>
        <a:off x="2508300" y="28626"/>
        <a:ext cx="2198285" cy="604800"/>
      </dsp:txXfrm>
    </dsp:sp>
    <dsp:sp modelId="{68BA3CBC-FC59-4C67-93A1-D15F050813CB}">
      <dsp:nvSpPr>
        <dsp:cNvPr id="0" name=""/>
        <dsp:cNvSpPr/>
      </dsp:nvSpPr>
      <dsp:spPr>
        <a:xfrm>
          <a:off x="2508300" y="633426"/>
          <a:ext cx="2198285" cy="47989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CA" altLang="en-US" sz="1800" kern="1200" dirty="0">
              <a:solidFill>
                <a:schemeClr val="tx2"/>
              </a:solidFill>
              <a:latin typeface="+mj-lt"/>
              <a:ea typeface="ＭＳ Ｐゴシック" pitchFamily="34" charset="-128"/>
            </a:rPr>
            <a:t>No element of distortion of the </a:t>
          </a:r>
          <a:r>
            <a:rPr lang="en-CA" altLang="en-US" sz="1800" b="0" kern="1200" dirty="0">
              <a:solidFill>
                <a:schemeClr val="tx2"/>
              </a:solidFill>
              <a:latin typeface="+mj-lt"/>
              <a:ea typeface="ＭＳ Ｐゴシック" pitchFamily="34" charset="-128"/>
            </a:rPr>
            <a:t>free will </a:t>
          </a:r>
          <a:r>
            <a:rPr lang="en-CA" altLang="en-US" sz="1800" kern="1200" dirty="0">
              <a:solidFill>
                <a:schemeClr val="tx2"/>
              </a:solidFill>
              <a:latin typeface="+mj-lt"/>
              <a:ea typeface="ＭＳ Ｐゴシック" pitchFamily="34" charset="-128"/>
            </a:rPr>
            <a:t>of the person, either by force, deception or abuse of power. In most smuggling cases, the intending irregular migrants seek and initiate the contact with smugglers themselves to realize their objective of crossing the border into a country illegally</a:t>
          </a:r>
          <a:endParaRPr lang="en-US" sz="1800" kern="1200" noProof="0" dirty="0">
            <a:solidFill>
              <a:schemeClr val="tx2"/>
            </a:solidFill>
            <a:latin typeface="+mj-lt"/>
          </a:endParaRPr>
        </a:p>
      </dsp:txBody>
      <dsp:txXfrm>
        <a:off x="2508300" y="633426"/>
        <a:ext cx="2198285" cy="4798946"/>
      </dsp:txXfrm>
    </dsp:sp>
    <dsp:sp modelId="{A0566614-18A9-4692-BE0D-117BA2A6A8CD}">
      <dsp:nvSpPr>
        <dsp:cNvPr id="0" name=""/>
        <dsp:cNvSpPr/>
      </dsp:nvSpPr>
      <dsp:spPr>
        <a:xfrm>
          <a:off x="5014345" y="28626"/>
          <a:ext cx="2198285"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H" sz="2600" b="1" kern="1200" dirty="0" err="1">
              <a:solidFill>
                <a:schemeClr val="tx2"/>
              </a:solidFill>
              <a:latin typeface="+mn-lt"/>
            </a:rPr>
            <a:t>Purpose</a:t>
          </a:r>
          <a:endParaRPr lang="en-US" sz="2600" b="1" kern="1200" dirty="0">
            <a:solidFill>
              <a:schemeClr val="tx2"/>
            </a:solidFill>
            <a:latin typeface="+mn-lt"/>
          </a:endParaRPr>
        </a:p>
      </dsp:txBody>
      <dsp:txXfrm>
        <a:off x="5014345" y="28626"/>
        <a:ext cx="2198285" cy="604800"/>
      </dsp:txXfrm>
    </dsp:sp>
    <dsp:sp modelId="{841047E8-7E41-470B-BB36-4D4D5E8D826E}">
      <dsp:nvSpPr>
        <dsp:cNvPr id="0" name=""/>
        <dsp:cNvSpPr/>
      </dsp:nvSpPr>
      <dsp:spPr>
        <a:xfrm>
          <a:off x="5014345" y="633426"/>
          <a:ext cx="2198285" cy="47989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None/>
          </a:pPr>
          <a:r>
            <a:rPr lang="en-CA" altLang="en-US" sz="2100" kern="1200" dirty="0">
              <a:solidFill>
                <a:schemeClr val="tx2"/>
              </a:solidFill>
              <a:latin typeface="+mj-lt"/>
              <a:ea typeface="ＭＳ Ｐゴシック" pitchFamily="34" charset="-128"/>
            </a:rPr>
            <a:t>Financial profit from the illegal border crossing</a:t>
          </a:r>
          <a:endParaRPr lang="en-US" sz="2100" kern="1200" noProof="0" dirty="0">
            <a:solidFill>
              <a:schemeClr val="tx2"/>
            </a:solidFill>
            <a:latin typeface="+mj-lt"/>
          </a:endParaRPr>
        </a:p>
      </dsp:txBody>
      <dsp:txXfrm>
        <a:off x="5014345" y="633426"/>
        <a:ext cx="2198285" cy="47989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1440" tIns="45720" rIns="91440" bIns="45720" rtlCol="0"/>
          <a:lstStyle>
            <a:lvl1pPr algn="r">
              <a:defRPr sz="1200"/>
            </a:lvl1pPr>
          </a:lstStyle>
          <a:p>
            <a:fld id="{AE6837AA-9E19-40E6-BC12-AB4D82F7D1F3}" type="datetimeFigureOut">
              <a:rPr lang="en-GB" smtClean="0"/>
              <a:pPr/>
              <a:t>08/02/2022</a:t>
            </a:fld>
            <a:endParaRPr lang="en-GB"/>
          </a:p>
        </p:txBody>
      </p:sp>
      <p:sp>
        <p:nvSpPr>
          <p:cNvPr id="4" name="Footer Placeholder 3"/>
          <p:cNvSpPr>
            <a:spLocks noGrp="1"/>
          </p:cNvSpPr>
          <p:nvPr>
            <p:ph type="ftr" sz="quarter" idx="2"/>
          </p:nvPr>
        </p:nvSpPr>
        <p:spPr>
          <a:xfrm>
            <a:off x="0" y="9428585"/>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6332"/>
          </a:xfrm>
          <a:prstGeom prst="rect">
            <a:avLst/>
          </a:prstGeom>
        </p:spPr>
        <p:txBody>
          <a:bodyPr vert="horz" lIns="91440" tIns="45720" rIns="91440" bIns="45720" rtlCol="0" anchor="b"/>
          <a:lstStyle>
            <a:lvl1pPr algn="r">
              <a:defRPr sz="1200"/>
            </a:lvl1pPr>
          </a:lstStyle>
          <a:p>
            <a:fld id="{8DCF582B-50C6-49BC-A701-576E67D33F01}" type="slidenum">
              <a:rPr lang="en-GB" smtClean="0"/>
              <a:pPr/>
              <a:t>‹#›</a:t>
            </a:fld>
            <a:endParaRPr lang="en-GB"/>
          </a:p>
        </p:txBody>
      </p:sp>
    </p:spTree>
    <p:extLst>
      <p:ext uri="{BB962C8B-B14F-4D97-AF65-F5344CB8AC3E}">
        <p14:creationId xmlns:p14="http://schemas.microsoft.com/office/powerpoint/2010/main" val="1420768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C6C65F63-041D-4013-B528-1E5937E88AF0}" type="datetimeFigureOut">
              <a:rPr lang="en-US" smtClean="0"/>
              <a:pPr/>
              <a:t>2/8/2022</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33E38AB8-F163-4F5D-A9FB-4CA6F9665FBF}" type="slidenum">
              <a:rPr lang="en-US" smtClean="0"/>
              <a:pPr/>
              <a:t>‹#›</a:t>
            </a:fld>
            <a:endParaRPr lang="en-US"/>
          </a:p>
        </p:txBody>
      </p:sp>
    </p:spTree>
    <p:extLst>
      <p:ext uri="{BB962C8B-B14F-4D97-AF65-F5344CB8AC3E}">
        <p14:creationId xmlns:p14="http://schemas.microsoft.com/office/powerpoint/2010/main" val="389433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aselaw.ihrda.org/doc/achpr/view/en/#p12.5"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caselaw.ihrda.org/doc/f24/view/en/#f2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1</a:t>
            </a:fld>
            <a:endParaRPr lang="en-US"/>
          </a:p>
        </p:txBody>
      </p:sp>
    </p:spTree>
    <p:extLst>
      <p:ext uri="{BB962C8B-B14F-4D97-AF65-F5344CB8AC3E}">
        <p14:creationId xmlns:p14="http://schemas.microsoft.com/office/powerpoint/2010/main" val="109524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8AB8-F163-4F5D-A9FB-4CA6F9665FBF}" type="slidenum">
              <a:rPr lang="en-US" smtClean="0"/>
              <a:pPr/>
              <a:t>11</a:t>
            </a:fld>
            <a:endParaRPr lang="en-US"/>
          </a:p>
        </p:txBody>
      </p:sp>
    </p:spTree>
    <p:extLst>
      <p:ext uri="{BB962C8B-B14F-4D97-AF65-F5344CB8AC3E}">
        <p14:creationId xmlns:p14="http://schemas.microsoft.com/office/powerpoint/2010/main" val="268014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Article 33 </a:t>
            </a:r>
            <a:r>
              <a:rPr lang="en-US" altLang="en-US" dirty="0"/>
              <a:t>- Prohibition of expulsion or return ("</a:t>
            </a:r>
            <a:r>
              <a:rPr lang="en-US" altLang="en-US" dirty="0" err="1"/>
              <a:t>refoulement</a:t>
            </a:r>
            <a:r>
              <a:rPr lang="en-US" altLang="en-US" dirty="0"/>
              <a:t>")</a:t>
            </a:r>
          </a:p>
          <a:p>
            <a:pPr eaLnBrk="1" hangingPunct="1"/>
            <a:r>
              <a:rPr lang="en-US" altLang="en-US" dirty="0"/>
              <a:t>1. No Contracting State shall expel or return (" </a:t>
            </a:r>
            <a:r>
              <a:rPr lang="en-US" altLang="en-US" dirty="0" err="1"/>
              <a:t>refouler</a:t>
            </a:r>
            <a:r>
              <a:rPr lang="en-US" altLang="en-US" dirty="0"/>
              <a:t> ") a refugee in any manner whatsoever to the frontiers of territories where his life or freedom would be threatened on account of his race, religion, nationality, membership of a particular social group or political opinion.</a:t>
            </a:r>
          </a:p>
          <a:p>
            <a:pPr eaLnBrk="1" hangingPunct="1"/>
            <a:r>
              <a:rPr lang="en-US" altLang="en-US" dirty="0"/>
              <a:t>2. The benefit of the present provision may not, however, be claimed by a refugee whom there are reasonable grounds for regarding as a danger to the security of the country in which he is, or who, having been convicted by a final </a:t>
            </a:r>
            <a:r>
              <a:rPr lang="en-US" altLang="en-US" dirty="0" err="1"/>
              <a:t>judgement</a:t>
            </a:r>
            <a:r>
              <a:rPr lang="en-US" altLang="en-US" dirty="0"/>
              <a:t> of a particularly serious crime, constitutes a danger to the community of that country.</a:t>
            </a:r>
            <a:endParaRPr lang="it-IT" altLang="en-US" dirty="0"/>
          </a:p>
          <a:p>
            <a:pPr eaLnBrk="1" hangingPunct="1"/>
            <a:endParaRPr lang="it-IT" altLang="en-US" dirty="0"/>
          </a:p>
          <a:p>
            <a:pPr eaLnBrk="1" hangingPunct="1"/>
            <a:r>
              <a:rPr lang="en-US" altLang="en-US" b="1" dirty="0"/>
              <a:t>Article 3 CAT</a:t>
            </a:r>
          </a:p>
          <a:p>
            <a:pPr eaLnBrk="1" hangingPunct="1"/>
            <a:r>
              <a:rPr lang="en-US" altLang="en-US" dirty="0"/>
              <a:t>1. No State Party shall expel, return ("</a:t>
            </a:r>
            <a:r>
              <a:rPr lang="en-US" altLang="en-US" dirty="0" err="1"/>
              <a:t>refouler</a:t>
            </a:r>
            <a:r>
              <a:rPr lang="en-US" altLang="en-US" dirty="0"/>
              <a:t>") or extradite a person to another State where there are substantial grounds for believing that he would be in danger of being subjected to torture.</a:t>
            </a:r>
          </a:p>
          <a:p>
            <a:pPr eaLnBrk="1" hangingPunct="1"/>
            <a:r>
              <a:rPr lang="en-US" altLang="en-US" dirty="0"/>
              <a:t>2. For the purpose of determining whether there are such grounds, the competent authorities shall take into account all relevant considerations including, where applicable, the existence in the State concerned of a consistent pattern of gross, flagrant or mass violations of human rights.</a:t>
            </a:r>
            <a:r>
              <a:rPr lang="it-IT" altLang="en-US" dirty="0"/>
              <a:t>Art. 7 PIDCP</a:t>
            </a:r>
          </a:p>
          <a:p>
            <a:pPr eaLnBrk="1" hangingPunct="1"/>
            <a:r>
              <a:rPr lang="it-IT" altLang="en-US" dirty="0"/>
              <a:t>Art. 5 Charte africaine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14</a:t>
            </a:fld>
            <a:endParaRPr lang="en-US"/>
          </a:p>
        </p:txBody>
      </p:sp>
    </p:spTree>
    <p:extLst>
      <p:ext uri="{BB962C8B-B14F-4D97-AF65-F5344CB8AC3E}">
        <p14:creationId xmlns:p14="http://schemas.microsoft.com/office/powerpoint/2010/main" val="55111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p>
            <a:pPr marL="0" lvl="0" indent="0" defTabSz="914400">
              <a:lnSpc>
                <a:spcPct val="100000"/>
              </a:lnSpc>
              <a:buSzPct val="100000"/>
              <a:buFont typeface="Trebuchet MS"/>
              <a:buNone/>
              <a:defRPr sz="1800"/>
            </a:pPr>
            <a:r>
              <a:rPr lang="en-US" sz="1200" dirty="0">
                <a:latin typeface="+mn-lt"/>
                <a:ea typeface="Calibri"/>
                <a:cs typeface="Calibri"/>
                <a:sym typeface="Calibri"/>
              </a:rPr>
              <a:t>Article 44 ICRMW:</a:t>
            </a:r>
          </a:p>
          <a:p>
            <a:pPr marL="0" lvl="0" indent="0" defTabSz="914400">
              <a:lnSpc>
                <a:spcPct val="100000"/>
              </a:lnSpc>
              <a:buSzPct val="100000"/>
              <a:buFont typeface="Trebuchet MS"/>
              <a:buNone/>
              <a:defRPr sz="1800"/>
            </a:pPr>
            <a:endParaRPr lang="en-US" sz="1200" dirty="0">
              <a:latin typeface="+mn-lt"/>
              <a:ea typeface="Calibri"/>
              <a:cs typeface="Calibri"/>
              <a:sym typeface="Calibri"/>
            </a:endParaRPr>
          </a:p>
          <a:p>
            <a:pPr marL="0" lvl="0" indent="0" defTabSz="914400">
              <a:lnSpc>
                <a:spcPct val="100000"/>
              </a:lnSpc>
              <a:buSzPct val="100000"/>
              <a:buFont typeface="Trebuchet MS"/>
              <a:buNone/>
              <a:defRPr sz="1800"/>
            </a:pPr>
            <a:r>
              <a:rPr lang="en-US" sz="1200" dirty="0">
                <a:latin typeface="+mn-lt"/>
                <a:ea typeface="Calibri"/>
                <a:cs typeface="Calibri"/>
                <a:sym typeface="Calibri"/>
              </a:rPr>
              <a:t>1. States Parties, recognizing that the family is the natural and fundamental group unit of society and is entitled to protection by society and the State, shall take appropriate measures to ensure the protection of the unity of the families of migrant workers.</a:t>
            </a:r>
          </a:p>
          <a:p>
            <a:pPr marL="0" lvl="0" indent="0" defTabSz="914400">
              <a:lnSpc>
                <a:spcPct val="100000"/>
              </a:lnSpc>
              <a:buSzPct val="100000"/>
              <a:buFont typeface="Trebuchet MS"/>
              <a:buNone/>
              <a:defRPr sz="1800"/>
            </a:pPr>
            <a:endParaRPr lang="en-US" sz="1200" dirty="0">
              <a:latin typeface="+mn-lt"/>
              <a:ea typeface="Calibri"/>
              <a:cs typeface="Calibri"/>
              <a:sym typeface="Calibri"/>
            </a:endParaRPr>
          </a:p>
          <a:p>
            <a:pPr marL="0" lvl="0" indent="0" defTabSz="914400">
              <a:lnSpc>
                <a:spcPct val="100000"/>
              </a:lnSpc>
              <a:buSzPct val="100000"/>
              <a:buFont typeface="Trebuchet MS"/>
              <a:buNone/>
              <a:defRPr sz="1800"/>
            </a:pPr>
            <a:r>
              <a:rPr lang="en-US" sz="1200" dirty="0">
                <a:latin typeface="+mn-lt"/>
                <a:ea typeface="Calibri"/>
                <a:cs typeface="Calibri"/>
                <a:sym typeface="Calibri"/>
              </a:rPr>
              <a:t>2. States Parties shall take measures that they deem appropriate and that fall within their competence to facilitate the reunification of migrant workers with their spouses or persons who have with the migrant worker a relationship that, according to applicable law, produces effects equivalent to marriage, as well as with their minor dependent unmarried children.</a:t>
            </a:r>
          </a:p>
          <a:p>
            <a:pPr marL="0" lvl="0" indent="0" defTabSz="914400">
              <a:lnSpc>
                <a:spcPct val="100000"/>
              </a:lnSpc>
              <a:buSzPct val="100000"/>
              <a:buFont typeface="Trebuchet MS"/>
              <a:buNone/>
              <a:defRPr sz="1800"/>
            </a:pPr>
            <a:endParaRPr lang="en-US" sz="1200" dirty="0">
              <a:latin typeface="+mn-lt"/>
              <a:ea typeface="Calibri"/>
              <a:cs typeface="Calibri"/>
              <a:sym typeface="Calibri"/>
            </a:endParaRPr>
          </a:p>
          <a:p>
            <a:pPr marL="0" lvl="0" indent="0" defTabSz="914400">
              <a:lnSpc>
                <a:spcPct val="100000"/>
              </a:lnSpc>
              <a:buSzPct val="100000"/>
              <a:buFont typeface="Trebuchet MS"/>
              <a:buNone/>
              <a:defRPr sz="1800"/>
            </a:pPr>
            <a:r>
              <a:rPr lang="en-US" sz="1200" dirty="0">
                <a:latin typeface="+mn-lt"/>
                <a:ea typeface="Calibri"/>
                <a:cs typeface="Calibri"/>
                <a:sym typeface="Calibri"/>
              </a:rPr>
              <a:t>3. States of employment, on humanitarian grounds, shall </a:t>
            </a:r>
            <a:r>
              <a:rPr lang="en-US" sz="1200" dirty="0" err="1">
                <a:latin typeface="+mn-lt"/>
                <a:ea typeface="Calibri"/>
                <a:cs typeface="Calibri"/>
                <a:sym typeface="Calibri"/>
              </a:rPr>
              <a:t>favourably</a:t>
            </a:r>
            <a:r>
              <a:rPr lang="en-US" sz="1200" dirty="0">
                <a:latin typeface="+mn-lt"/>
                <a:ea typeface="Calibri"/>
                <a:cs typeface="Calibri"/>
                <a:sym typeface="Calibri"/>
              </a:rPr>
              <a:t> consider granting equal treatment, as set forth in paragraph 2 of the present article, to other family members of migrant workers.</a:t>
            </a: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Fam reunification: when a migrant reaches a relatively stable condition of residence in a foreign state, may wish to bring family members to that state. , migration of family members raises issues of the right to respect for family life. </a:t>
            </a: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Express obligations of int. legal protection for family reunification in the destination country are relatively scant. The Refugee convention does not specifically recognize a right of </a:t>
            </a:r>
            <a:r>
              <a:rPr lang="en-US" sz="1200" dirty="0" err="1">
                <a:latin typeface="Calibri"/>
                <a:ea typeface="Calibri"/>
                <a:cs typeface="Calibri"/>
                <a:sym typeface="Calibri"/>
              </a:rPr>
              <a:t>refufugees</a:t>
            </a:r>
            <a:r>
              <a:rPr lang="en-US" sz="1200" dirty="0">
                <a:latin typeface="Calibri"/>
                <a:ea typeface="Calibri"/>
                <a:cs typeface="Calibri"/>
                <a:sym typeface="Calibri"/>
              </a:rPr>
              <a:t> to family reunification, although the final act of the conference proclaimed that “the unity if the family , the natural and fundamental group unit of society , is an essential right of the refugee.” ICRMW says that “state parties shall take measure </a:t>
            </a:r>
            <a:r>
              <a:rPr lang="en-US" sz="1200" dirty="0" err="1">
                <a:latin typeface="Calibri"/>
                <a:ea typeface="Calibri"/>
                <a:cs typeface="Calibri"/>
                <a:sym typeface="Calibri"/>
              </a:rPr>
              <a:t>sthat</a:t>
            </a:r>
            <a:r>
              <a:rPr lang="en-US" sz="1200" dirty="0">
                <a:latin typeface="Calibri"/>
                <a:ea typeface="Calibri"/>
                <a:cs typeface="Calibri"/>
                <a:sym typeface="Calibri"/>
              </a:rPr>
              <a:t> the deem appropriate and that fall within their competence to facilitate the reunification of migrant workers (in a regular situation) with their spouses …. As well as minor dependent unmarried children”. EU charter “</a:t>
            </a:r>
            <a:r>
              <a:rPr lang="en-US" sz="1200" dirty="0" err="1">
                <a:latin typeface="Calibri"/>
                <a:ea typeface="Calibri"/>
                <a:cs typeface="Calibri"/>
                <a:sym typeface="Calibri"/>
              </a:rPr>
              <a:t>faciluate</a:t>
            </a:r>
            <a:r>
              <a:rPr lang="en-US" sz="1200" dirty="0">
                <a:latin typeface="Calibri"/>
                <a:ea typeface="Calibri"/>
                <a:cs typeface="Calibri"/>
                <a:sym typeface="Calibri"/>
              </a:rPr>
              <a:t> as far as possible the reunion of the family (…of a worker allowed to establish himself/herself”).</a:t>
            </a: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See ECHR: obligation arise only in limited circumstances, in light of the principle of States control of entry to its territory, and the court has emphasized that article 8 does not require States to respect </a:t>
            </a:r>
            <a:r>
              <a:rPr lang="en-US" sz="1200" dirty="0" err="1">
                <a:latin typeface="Calibri"/>
                <a:ea typeface="Calibri"/>
                <a:cs typeface="Calibri"/>
                <a:sym typeface="Calibri"/>
              </a:rPr>
              <a:t>respect</a:t>
            </a:r>
            <a:r>
              <a:rPr lang="en-US" sz="1200" dirty="0">
                <a:latin typeface="Calibri"/>
                <a:ea typeface="Calibri"/>
                <a:cs typeface="Calibri"/>
                <a:sym typeface="Calibri"/>
              </a:rPr>
              <a:t> choice of matrim0nial residence or authorize family reunification in their territory. (Gul v. Switzerland). Under article 8 there will be however a positive obligation on the state of destination to facilitate family reunification on its territory where there is an insurmountable objective obstacle preventing the migrant already with its jurisdiction from realizing his or her family life rights in any other place (se </a:t>
            </a:r>
            <a:r>
              <a:rPr lang="en-US" sz="1200" dirty="0" err="1">
                <a:latin typeface="Calibri"/>
                <a:ea typeface="Calibri"/>
                <a:cs typeface="Calibri"/>
                <a:sym typeface="Calibri"/>
              </a:rPr>
              <a:t>Benamar</a:t>
            </a:r>
            <a:r>
              <a:rPr lang="en-US" sz="1200" dirty="0">
                <a:latin typeface="Calibri"/>
                <a:ea typeface="Calibri"/>
                <a:cs typeface="Calibri"/>
                <a:sym typeface="Calibri"/>
              </a:rPr>
              <a:t> and others v. Netherlands). The Court will take into consideration the reasons why one family member left his or her State of origin or residence  without other members of the family. Fleeing war and/or seeking asylum might be strong arguments that hinder the development of family life outside of the country of destination. As between two adults, it will be difficult to plead the existence of an unsurmountable obstacle against living together in the country of origin, unless the person in the country of destination is there as a refugee or beneficiary of international protection.  (see </a:t>
            </a:r>
            <a:r>
              <a:rPr lang="en-US" sz="1200" dirty="0" err="1">
                <a:latin typeface="Calibri"/>
                <a:ea typeface="Calibri"/>
                <a:cs typeface="Calibri"/>
                <a:sym typeface="Calibri"/>
              </a:rPr>
              <a:t>turquabo-tekle</a:t>
            </a:r>
            <a:r>
              <a:rPr lang="en-US" sz="1200" dirty="0">
                <a:latin typeface="Calibri"/>
                <a:ea typeface="Calibri"/>
                <a:cs typeface="Calibri"/>
                <a:sym typeface="Calibri"/>
              </a:rPr>
              <a:t> and others v. Netherlands”.</a:t>
            </a: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Obstacles to or conditions for family reunification will violate the right to respect for family life where they can be shown to be unreasonable. The Court did not consider unreasonable a requirement of demonstrating sufficient independent and lasting income, not being welfare benefits, to provide for the basic costs of subsistence of the family members with whom reunification is sought. (</a:t>
            </a:r>
            <a:r>
              <a:rPr lang="en-US" sz="1200" dirty="0" err="1">
                <a:latin typeface="Calibri"/>
                <a:ea typeface="Calibri"/>
                <a:cs typeface="Calibri"/>
                <a:sym typeface="Calibri"/>
              </a:rPr>
              <a:t>Haydarie</a:t>
            </a:r>
            <a:r>
              <a:rPr lang="en-US" sz="1200" dirty="0">
                <a:latin typeface="Calibri"/>
                <a:ea typeface="Calibri"/>
                <a:cs typeface="Calibri"/>
                <a:sym typeface="Calibri"/>
              </a:rPr>
              <a:t> and Others v. Netherlands) </a:t>
            </a: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Also there must be no breach of principle of non discrimination (either by favoring or to the detriment of one gender to reunify family).</a:t>
            </a: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Family= evolving according to social attitudes (two broad categories: children and partnerships) For adult parents and adult children, an additional element of dependence is normally required to give rise to the protection of the right to a family life.</a:t>
            </a: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HR </a:t>
            </a:r>
            <a:r>
              <a:rPr lang="en-US" sz="1200" dirty="0" err="1">
                <a:latin typeface="Calibri"/>
                <a:ea typeface="Calibri"/>
                <a:cs typeface="Calibri"/>
                <a:sym typeface="Calibri"/>
              </a:rPr>
              <a:t>Commitee</a:t>
            </a:r>
            <a:r>
              <a:rPr lang="en-US" sz="1200" dirty="0">
                <a:latin typeface="Calibri"/>
                <a:ea typeface="Calibri"/>
                <a:cs typeface="Calibri"/>
                <a:sym typeface="Calibri"/>
              </a:rPr>
              <a:t> said family as understood in the society concerned. The right to family life is not necessarily obviated by geographical separation, infidelity, or the absence of conjugal relations. However there must be first a family bond to protect. </a:t>
            </a:r>
          </a:p>
          <a:p>
            <a:pPr marL="0" lvl="0" indent="0" defTabSz="914400">
              <a:lnSpc>
                <a:spcPct val="100000"/>
              </a:lnSpc>
              <a:buSzPct val="100000"/>
              <a:buFont typeface="Trebuchet MS"/>
              <a:buNone/>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r>
              <a:rPr lang="en-US" sz="1200" dirty="0">
                <a:latin typeface="Calibri"/>
                <a:ea typeface="Calibri"/>
                <a:cs typeface="Calibri"/>
                <a:sym typeface="Calibri"/>
              </a:rPr>
              <a:t>Obstacles to or conditions. </a:t>
            </a: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endParaRPr lang="en-US" sz="1200" dirty="0">
              <a:latin typeface="Calibri"/>
              <a:ea typeface="Calibri"/>
              <a:cs typeface="Calibri"/>
              <a:sym typeface="Calibri"/>
            </a:endParaRPr>
          </a:p>
          <a:p>
            <a:pPr marL="152400" lvl="0" indent="-152400" defTabSz="914400">
              <a:lnSpc>
                <a:spcPct val="100000"/>
              </a:lnSpc>
              <a:buSzPct val="100000"/>
              <a:buFont typeface="Trebuchet MS"/>
              <a:buAutoNum type="arabicPeriod"/>
              <a:defRPr sz="1800"/>
            </a:pPr>
            <a:r>
              <a:rPr sz="1200" dirty="0">
                <a:latin typeface="Calibri"/>
                <a:ea typeface="Calibri"/>
                <a:cs typeface="Calibri"/>
                <a:sym typeface="Calibri"/>
              </a:rPr>
              <a:t>MS are not obliged to respect the choice of married couples to reside in a certain country</a:t>
            </a:r>
          </a:p>
          <a:p>
            <a:pPr marL="228600" lvl="0" indent="-228600" defTabSz="914400">
              <a:lnSpc>
                <a:spcPct val="100000"/>
              </a:lnSpc>
              <a:buSzPct val="100000"/>
              <a:buFont typeface="Trebuchet MS"/>
              <a:buAutoNum type="arabicPeriod"/>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Art 9, 10 (CRC)</a:t>
            </a:r>
          </a:p>
          <a:p>
            <a:pPr lvl="0" defTabSz="914400">
              <a:lnSpc>
                <a:spcPct val="100000"/>
              </a:lnSpc>
              <a:defRPr sz="1800"/>
            </a:pPr>
            <a:r>
              <a:rPr sz="1200" b="1" dirty="0">
                <a:latin typeface="Calibri"/>
                <a:ea typeface="Calibri"/>
                <a:cs typeface="Calibri"/>
                <a:sym typeface="Calibri"/>
              </a:rPr>
              <a:t>Applications by a child or their parents to enter or leave the country for family reunification shall be dealt in a positive, humane and expeditious manner</a:t>
            </a:r>
            <a:endParaRPr sz="1200" dirty="0">
              <a:latin typeface="Calibri"/>
              <a:ea typeface="Calibri"/>
              <a:cs typeface="Calibri"/>
              <a:sym typeface="Calibri"/>
            </a:endParaRPr>
          </a:p>
          <a:p>
            <a:pPr marL="228600" lvl="0" indent="-228600" defTabSz="914400">
              <a:lnSpc>
                <a:spcPct val="100000"/>
              </a:lnSpc>
              <a:buSzPct val="100000"/>
              <a:buFont typeface="Trebuchet MS"/>
              <a:buAutoNum type="arabicPeriod"/>
              <a:defRPr sz="1800"/>
            </a:pP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3. S</a:t>
            </a:r>
            <a:r>
              <a:rPr sz="1200" i="1" dirty="0">
                <a:latin typeface="Calibri"/>
                <a:ea typeface="Calibri"/>
                <a:cs typeface="Calibri"/>
                <a:sym typeface="Calibri"/>
              </a:rPr>
              <a:t>en v. Netherlands </a:t>
            </a:r>
            <a:r>
              <a:rPr sz="1200" dirty="0">
                <a:latin typeface="Calibri"/>
                <a:ea typeface="Calibri"/>
                <a:cs typeface="Calibri"/>
                <a:sym typeface="Calibri"/>
              </a:rPr>
              <a:t>daughter left behind </a:t>
            </a:r>
            <a:r>
              <a:rPr lang="fr-CH" sz="1200" dirty="0">
                <a:latin typeface="Calibri"/>
                <a:ea typeface="Calibri"/>
                <a:cs typeface="Calibri"/>
                <a:sym typeface="Calibri"/>
              </a:rPr>
              <a:t>in </a:t>
            </a:r>
            <a:r>
              <a:rPr lang="fr-CH" sz="1200" dirty="0" err="1">
                <a:latin typeface="Calibri"/>
                <a:ea typeface="Calibri"/>
                <a:cs typeface="Calibri"/>
                <a:sym typeface="Calibri"/>
              </a:rPr>
              <a:t>Turkey</a:t>
            </a:r>
            <a:r>
              <a:rPr lang="fr-CH" sz="1200" dirty="0">
                <a:latin typeface="Calibri"/>
                <a:ea typeface="Calibri"/>
                <a:cs typeface="Calibri"/>
                <a:sym typeface="Calibri"/>
              </a:rPr>
              <a:t> </a:t>
            </a:r>
            <a:r>
              <a:rPr sz="1200" dirty="0">
                <a:latin typeface="Calibri"/>
                <a:ea typeface="Calibri"/>
                <a:cs typeface="Calibri"/>
                <a:sym typeface="Calibri"/>
              </a:rPr>
              <a:t>when the parents moved to the Netherlands – violation of art. 8  due to refusal of the authorities to allow her to join her parents</a:t>
            </a:r>
            <a:r>
              <a:rPr lang="fr-CH" sz="1200" dirty="0">
                <a:latin typeface="Calibri"/>
                <a:ea typeface="Calibri"/>
                <a:cs typeface="Calibri"/>
                <a:sym typeface="Calibri"/>
              </a:rPr>
              <a:t> (</a:t>
            </a:r>
            <a:r>
              <a:rPr lang="fr-CH" sz="1200" dirty="0" err="1">
                <a:latin typeface="Calibri"/>
                <a:ea typeface="Calibri"/>
                <a:cs typeface="Calibri"/>
                <a:sym typeface="Calibri"/>
              </a:rPr>
              <a:t>when</a:t>
            </a:r>
            <a:r>
              <a:rPr lang="fr-CH" sz="1200" dirty="0">
                <a:latin typeface="Calibri"/>
                <a:ea typeface="Calibri"/>
                <a:cs typeface="Calibri"/>
                <a:sym typeface="Calibri"/>
              </a:rPr>
              <a:t> </a:t>
            </a:r>
            <a:r>
              <a:rPr lang="fr-CH" sz="1200" dirty="0" err="1">
                <a:latin typeface="Calibri"/>
                <a:ea typeface="Calibri"/>
                <a:cs typeface="Calibri"/>
                <a:sym typeface="Calibri"/>
              </a:rPr>
              <a:t>she</a:t>
            </a:r>
            <a:r>
              <a:rPr lang="fr-CH" sz="1200" dirty="0">
                <a:latin typeface="Calibri"/>
                <a:ea typeface="Calibri"/>
                <a:cs typeface="Calibri"/>
                <a:sym typeface="Calibri"/>
              </a:rPr>
              <a:t> </a:t>
            </a:r>
            <a:r>
              <a:rPr lang="fr-CH" sz="1200" dirty="0" err="1">
                <a:latin typeface="Calibri"/>
                <a:ea typeface="Calibri"/>
                <a:cs typeface="Calibri"/>
                <a:sym typeface="Calibri"/>
              </a:rPr>
              <a:t>was</a:t>
            </a:r>
            <a:r>
              <a:rPr lang="fr-CH" sz="1200" dirty="0">
                <a:latin typeface="Calibri"/>
                <a:ea typeface="Calibri"/>
                <a:cs typeface="Calibri"/>
                <a:sym typeface="Calibri"/>
              </a:rPr>
              <a:t> 9 </a:t>
            </a:r>
            <a:r>
              <a:rPr lang="fr-CH" sz="1200" dirty="0" err="1">
                <a:latin typeface="Calibri"/>
                <a:ea typeface="Calibri"/>
                <a:cs typeface="Calibri"/>
                <a:sym typeface="Calibri"/>
              </a:rPr>
              <a:t>year</a:t>
            </a:r>
            <a:r>
              <a:rPr lang="fr-CH" sz="1200" dirty="0">
                <a:latin typeface="Calibri"/>
                <a:ea typeface="Calibri"/>
                <a:cs typeface="Calibri"/>
                <a:sym typeface="Calibri"/>
              </a:rPr>
              <a:t> </a:t>
            </a:r>
            <a:r>
              <a:rPr lang="fr-CH" sz="1200" dirty="0" err="1">
                <a:latin typeface="Calibri"/>
                <a:ea typeface="Calibri"/>
                <a:cs typeface="Calibri"/>
                <a:sym typeface="Calibri"/>
              </a:rPr>
              <a:t>old</a:t>
            </a:r>
            <a:r>
              <a:rPr lang="fr-CH" sz="1200" dirty="0">
                <a:latin typeface="Calibri"/>
                <a:ea typeface="Calibri"/>
                <a:cs typeface="Calibri"/>
                <a:sym typeface="Calibri"/>
              </a:rPr>
              <a:t>)</a:t>
            </a:r>
            <a:r>
              <a:rPr sz="1200" dirty="0">
                <a:latin typeface="Calibri"/>
                <a:ea typeface="Calibri"/>
                <a:cs typeface="Calibri"/>
                <a:sym typeface="Calibri"/>
              </a:rPr>
              <a:t>.</a:t>
            </a:r>
            <a:endParaRPr lang="fr-CH" sz="1200" dirty="0">
              <a:latin typeface="Calibri"/>
              <a:ea typeface="Calibri"/>
              <a:cs typeface="Calibri"/>
              <a:sym typeface="Calibri"/>
            </a:endParaRPr>
          </a:p>
          <a:p>
            <a:pPr lvl="0" defTabSz="914400">
              <a:lnSpc>
                <a:spcPct val="100000"/>
              </a:lnSpc>
              <a:defRPr sz="1800"/>
            </a:pPr>
            <a:r>
              <a:rPr lang="en-US" sz="1200" u="none" strike="noStrike" dirty="0">
                <a:effectLst/>
              </a:rPr>
              <a:t>Beneficiaries of permits to stay in the Netherlands, the two first applicants had established their life as a couple in the Netherlands, where they had lived legally since many years and where two more children were born. Those two children lived their whole lives in the Netherlands, in the cultural and educational environment of this country. Therefore, they have little or no connection with their country of origin. Under these conditions, the most appropriate way to develop family life was, given the young age of the third applicant, by bringing her to the Netherlands. </a:t>
            </a: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4. </a:t>
            </a:r>
            <a:r>
              <a:rPr sz="1200" b="1" dirty="0">
                <a:latin typeface="Calibri"/>
                <a:ea typeface="Calibri"/>
                <a:cs typeface="Calibri"/>
                <a:sym typeface="Calibri"/>
              </a:rPr>
              <a:t>A requirement of suitable housing should not be too restrictive </a:t>
            </a:r>
            <a:r>
              <a:rPr sz="1200" dirty="0">
                <a:latin typeface="Calibri"/>
                <a:ea typeface="Calibri"/>
                <a:cs typeface="Calibri"/>
                <a:sym typeface="Calibri"/>
              </a:rPr>
              <a:t>as to prevent family reunion</a:t>
            </a:r>
          </a:p>
          <a:p>
            <a:pPr lvl="0" defTabSz="914400">
              <a:lnSpc>
                <a:spcPct val="100000"/>
              </a:lnSpc>
              <a:defRPr sz="1800"/>
            </a:pPr>
            <a:r>
              <a:rPr sz="1200" b="1" dirty="0">
                <a:latin typeface="Calibri"/>
                <a:ea typeface="Calibri"/>
                <a:cs typeface="Calibri"/>
                <a:sym typeface="Calibri"/>
              </a:rPr>
              <a:t>A period of more than one year of residence</a:t>
            </a:r>
            <a:r>
              <a:rPr sz="1200" dirty="0">
                <a:latin typeface="Calibri"/>
                <a:ea typeface="Calibri"/>
                <a:cs typeface="Calibri"/>
                <a:sym typeface="Calibri"/>
              </a:rPr>
              <a:t> for the person to be joined by the family </a:t>
            </a:r>
            <a:r>
              <a:rPr sz="1200" b="1" u="sng" dirty="0">
                <a:latin typeface="Calibri"/>
                <a:ea typeface="Calibri"/>
                <a:cs typeface="Calibri"/>
                <a:sym typeface="Calibri"/>
              </a:rPr>
              <a:t>is excessively long</a:t>
            </a: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Requirement </a:t>
            </a:r>
            <a:r>
              <a:rPr sz="1200" b="1" dirty="0">
                <a:latin typeface="Calibri"/>
                <a:ea typeface="Calibri"/>
                <a:cs typeface="Calibri"/>
                <a:sym typeface="Calibri"/>
              </a:rPr>
              <a:t>of evidence of integration </a:t>
            </a:r>
            <a:r>
              <a:rPr sz="1200" dirty="0">
                <a:latin typeface="Calibri"/>
                <a:ea typeface="Calibri"/>
                <a:cs typeface="Calibri"/>
                <a:sym typeface="Calibri"/>
              </a:rPr>
              <a:t>to get the leave to remain (language test) </a:t>
            </a:r>
            <a:r>
              <a:rPr sz="1200" b="1" u="sng" dirty="0">
                <a:latin typeface="Calibri"/>
                <a:ea typeface="Calibri"/>
                <a:cs typeface="Calibri"/>
                <a:sym typeface="Calibri"/>
              </a:rPr>
              <a:t>is not proportionate</a:t>
            </a:r>
          </a:p>
        </p:txBody>
      </p:sp>
    </p:spTree>
    <p:extLst>
      <p:ext uri="{BB962C8B-B14F-4D97-AF65-F5344CB8AC3E}">
        <p14:creationId xmlns:p14="http://schemas.microsoft.com/office/powerpoint/2010/main" val="393156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18</a:t>
            </a:fld>
            <a:endParaRPr lang="en-US"/>
          </a:p>
        </p:txBody>
      </p:sp>
    </p:spTree>
    <p:extLst>
      <p:ext uri="{BB962C8B-B14F-4D97-AF65-F5344CB8AC3E}">
        <p14:creationId xmlns:p14="http://schemas.microsoft.com/office/powerpoint/2010/main" val="175443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20</a:t>
            </a:fld>
            <a:endParaRPr lang="en-US"/>
          </a:p>
        </p:txBody>
      </p:sp>
    </p:spTree>
    <p:extLst>
      <p:ext uri="{BB962C8B-B14F-4D97-AF65-F5344CB8AC3E}">
        <p14:creationId xmlns:p14="http://schemas.microsoft.com/office/powerpoint/2010/main" val="163451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CH" altLang="en-US" dirty="0" err="1"/>
              <a:t>Implies</a:t>
            </a:r>
            <a:r>
              <a:rPr lang="fr-CH" altLang="en-US" dirty="0"/>
              <a:t> </a:t>
            </a:r>
            <a:r>
              <a:rPr lang="fr-CH" altLang="en-US" dirty="0" err="1"/>
              <a:t>that</a:t>
            </a:r>
            <a:r>
              <a:rPr lang="fr-CH" altLang="en-US" dirty="0"/>
              <a:t> </a:t>
            </a:r>
            <a:r>
              <a:rPr lang="fr-CH" altLang="en-US" dirty="0" err="1"/>
              <a:t>you</a:t>
            </a:r>
            <a:r>
              <a:rPr lang="fr-CH" altLang="en-US" dirty="0"/>
              <a:t> </a:t>
            </a:r>
            <a:r>
              <a:rPr lang="fr-CH" altLang="en-US" dirty="0" err="1"/>
              <a:t>cannot</a:t>
            </a:r>
            <a:r>
              <a:rPr lang="fr-CH" altLang="en-US" dirty="0"/>
              <a:t> </a:t>
            </a:r>
            <a:r>
              <a:rPr lang="fr-CH" altLang="en-US" dirty="0" err="1"/>
              <a:t>expel</a:t>
            </a:r>
            <a:r>
              <a:rPr lang="fr-CH" altLang="en-US" dirty="0"/>
              <a:t> </a:t>
            </a:r>
            <a:r>
              <a:rPr lang="fr-CH" altLang="en-US" dirty="0" err="1"/>
              <a:t>your</a:t>
            </a:r>
            <a:r>
              <a:rPr lang="fr-CH" altLang="en-US" dirty="0"/>
              <a:t> </a:t>
            </a:r>
            <a:r>
              <a:rPr lang="fr-CH" altLang="en-US" dirty="0" err="1"/>
              <a:t>own</a:t>
            </a:r>
            <a:r>
              <a:rPr lang="fr-CH" altLang="en-US" dirty="0"/>
              <a:t> </a:t>
            </a:r>
            <a:r>
              <a:rPr lang="fr-CH" altLang="en-US" dirty="0" err="1"/>
              <a:t>nationals</a:t>
            </a:r>
            <a:r>
              <a:rPr lang="fr-CH" altLang="en-US" dirty="0"/>
              <a:t>, </a:t>
            </a:r>
            <a:r>
              <a:rPr lang="fr-CH" altLang="en-US" dirty="0" err="1"/>
              <a:t>can</a:t>
            </a:r>
            <a:r>
              <a:rPr lang="fr-CH" altLang="en-US" dirty="0"/>
              <a:t> </a:t>
            </a:r>
            <a:r>
              <a:rPr lang="fr-CH" altLang="en-US" dirty="0" err="1"/>
              <a:t>maybe</a:t>
            </a:r>
            <a:r>
              <a:rPr lang="fr-CH" altLang="en-US" dirty="0"/>
              <a:t> </a:t>
            </a:r>
            <a:r>
              <a:rPr lang="fr-CH" altLang="en-US" dirty="0" err="1"/>
              <a:t>expel</a:t>
            </a:r>
            <a:r>
              <a:rPr lang="fr-CH" altLang="en-US" dirty="0"/>
              <a:t> in case of dual </a:t>
            </a:r>
            <a:r>
              <a:rPr lang="fr-CH" altLang="en-US" dirty="0" err="1"/>
              <a:t>nationality</a:t>
            </a:r>
            <a:r>
              <a:rPr lang="fr-CH" altLang="en-US" dirty="0"/>
              <a:t> and the </a:t>
            </a:r>
            <a:r>
              <a:rPr lang="fr-CH" altLang="en-US" dirty="0" err="1"/>
              <a:t>other</a:t>
            </a:r>
            <a:r>
              <a:rPr lang="fr-CH" altLang="en-US" dirty="0"/>
              <a:t> state </a:t>
            </a:r>
            <a:r>
              <a:rPr lang="fr-CH" altLang="en-US" dirty="0" err="1"/>
              <a:t>agrees</a:t>
            </a:r>
            <a:r>
              <a:rPr lang="fr-CH" altLang="en-US" dirty="0"/>
              <a:t> to </a:t>
            </a:r>
            <a:r>
              <a:rPr lang="fr-CH" altLang="en-US" dirty="0" err="1"/>
              <a:t>take</a:t>
            </a:r>
            <a:r>
              <a:rPr lang="fr-CH" altLang="en-US" dirty="0"/>
              <a:t> the </a:t>
            </a:r>
            <a:r>
              <a:rPr lang="fr-CH" altLang="en-US" dirty="0" err="1"/>
              <a:t>individual</a:t>
            </a:r>
            <a:r>
              <a:rPr lang="fr-CH" altLang="en-US" dirty="0"/>
              <a:t>. National </a:t>
            </a:r>
            <a:r>
              <a:rPr lang="fr-CH" altLang="en-US" dirty="0" err="1"/>
              <a:t>law</a:t>
            </a:r>
            <a:r>
              <a:rPr lang="fr-CH" altLang="en-US" dirty="0"/>
              <a:t> </a:t>
            </a:r>
            <a:r>
              <a:rPr lang="fr-CH" altLang="en-US" dirty="0" err="1"/>
              <a:t>often</a:t>
            </a:r>
            <a:r>
              <a:rPr lang="fr-CH" altLang="en-US" dirty="0"/>
              <a:t> </a:t>
            </a:r>
            <a:r>
              <a:rPr lang="fr-CH" altLang="en-US" dirty="0" err="1"/>
              <a:t>prohibits</a:t>
            </a:r>
            <a:r>
              <a:rPr lang="fr-CH" altLang="en-US" dirty="0"/>
              <a:t> the expulsion.</a:t>
            </a:r>
          </a:p>
          <a:p>
            <a:endParaRPr lang="en-US" b="1" dirty="0"/>
          </a:p>
          <a:p>
            <a:r>
              <a:rPr lang="en-US" b="1" dirty="0"/>
              <a:t>Right to return: </a:t>
            </a:r>
            <a:r>
              <a:rPr lang="en-US" dirty="0"/>
              <a:t>HRC General Comment 27:</a:t>
            </a:r>
          </a:p>
          <a:p>
            <a:r>
              <a:rPr lang="en-US" dirty="0"/>
              <a:t>Right to remain in one's own country. </a:t>
            </a:r>
          </a:p>
          <a:p>
            <a:r>
              <a:rPr lang="en-US" dirty="0"/>
              <a:t>Right to return after having left one's own country. </a:t>
            </a:r>
          </a:p>
          <a:p>
            <a:r>
              <a:rPr lang="en-US" dirty="0"/>
              <a:t>Right to come to ones country for the first time if born abroad.</a:t>
            </a:r>
            <a:endParaRPr lang="fr-CH" altLang="en-US" dirty="0"/>
          </a:p>
          <a:p>
            <a:endParaRPr lang="fr-CH" altLang="en-US" b="1" dirty="0"/>
          </a:p>
          <a:p>
            <a:r>
              <a:rPr lang="fr-CH" altLang="en-US" dirty="0"/>
              <a:t>3. </a:t>
            </a:r>
            <a:r>
              <a:rPr lang="fr-CH" altLang="en-US" dirty="0" err="1"/>
              <a:t>Individual</a:t>
            </a:r>
            <a:r>
              <a:rPr lang="fr-CH" altLang="en-US" dirty="0"/>
              <a:t> </a:t>
            </a:r>
            <a:r>
              <a:rPr lang="fr-CH" altLang="en-US" dirty="0" err="1"/>
              <a:t>assessment</a:t>
            </a:r>
            <a:r>
              <a:rPr lang="fr-CH" altLang="en-US" dirty="0"/>
              <a:t> </a:t>
            </a:r>
            <a:r>
              <a:rPr lang="fr-CH" altLang="en-US" dirty="0" err="1"/>
              <a:t>is</a:t>
            </a:r>
            <a:r>
              <a:rPr lang="fr-CH" altLang="en-US" dirty="0"/>
              <a:t> key. </a:t>
            </a:r>
          </a:p>
          <a:p>
            <a:r>
              <a:rPr lang="en-US" dirty="0">
                <a:effectLst/>
              </a:rPr>
              <a:t>Group of Gambians working in the mining industry</a:t>
            </a:r>
            <a:r>
              <a:rPr lang="en-US" baseline="0" dirty="0">
                <a:effectLst/>
              </a:rPr>
              <a:t> (with resident permits) </a:t>
            </a:r>
            <a:r>
              <a:rPr lang="en-US" dirty="0">
                <a:effectLst/>
              </a:rPr>
              <a:t>was expelled from Angola </a:t>
            </a:r>
            <a:r>
              <a:rPr lang="en-US" i="1" dirty="0" err="1">
                <a:effectLst/>
              </a:rPr>
              <a:t>en</a:t>
            </a:r>
            <a:r>
              <a:rPr lang="en-US" i="1" dirty="0">
                <a:effectLst/>
              </a:rPr>
              <a:t> masse</a:t>
            </a:r>
            <a:r>
              <a:rPr lang="en-US" dirty="0">
                <a:effectLst/>
              </a:rPr>
              <a:t> on May 23, 2004. “simply because the victims were a part of a larger group of non-nationals, not just Gambians, but also other West and Central Africans, does not negate discrimination on the part of the Respondent State,” and that the fact that “so many aliens received the same treatment is tantamount to an admission of a violation of </a:t>
            </a:r>
            <a:r>
              <a:rPr lang="en-US" dirty="0">
                <a:effectLst/>
                <a:hlinkClick r:id="rId3"/>
              </a:rPr>
              <a:t>Article 12(5)</a:t>
            </a:r>
            <a:r>
              <a:rPr lang="en-US" dirty="0">
                <a:effectLst/>
              </a:rPr>
              <a:t>.” Moreover, the fact that the deportees as a group were arrested over a period of several months at different places and may have been served with deportation orders on different dates does not qualify, for purposes of the African Commission, to be sufficient to negate the </a:t>
            </a:r>
            <a:r>
              <a:rPr lang="en-US" i="1" dirty="0" err="1">
                <a:effectLst/>
              </a:rPr>
              <a:t>en</a:t>
            </a:r>
            <a:r>
              <a:rPr lang="en-US" i="1" dirty="0">
                <a:effectLst/>
              </a:rPr>
              <a:t> masse[[/</a:t>
            </a:r>
            <a:r>
              <a:rPr lang="en-US" i="1" dirty="0" err="1">
                <a:effectLst/>
              </a:rPr>
              <a:t>i</a:t>
            </a:r>
            <a:r>
              <a:rPr lang="en-US" i="1" dirty="0">
                <a:effectLst/>
              </a:rPr>
              <a:t>]] element of the expulsions.</a:t>
            </a:r>
            <a:r>
              <a:rPr lang="en-US" i="1" baseline="30000" dirty="0">
                <a:effectLst/>
                <a:hlinkClick r:id="rId4"/>
              </a:rPr>
              <a:t>24</a:t>
            </a:r>
            <a:r>
              <a:rPr lang="en-US" i="1" dirty="0">
                <a:effectLst/>
                <a:hlinkClick r:id="rId4"/>
              </a:rPr>
              <a:t> </a:t>
            </a:r>
            <a:r>
              <a:rPr lang="en-US" i="1" dirty="0">
                <a:effectLst/>
              </a:rPr>
              <a:t>The African Commission underscores that any expulsions or deportations must comply with the human rights obligations found in the African Charter. Accordingly, the African Commission finds the Respondent State in violation of </a:t>
            </a:r>
            <a:r>
              <a:rPr lang="en-US" i="1" dirty="0">
                <a:effectLst/>
                <a:hlinkClick r:id="rId3"/>
              </a:rPr>
              <a:t>Article 12(5)</a:t>
            </a:r>
            <a:r>
              <a:rPr lang="en-US" i="1" dirty="0">
                <a:effectLst/>
              </a:rPr>
              <a:t> of the African Charter. </a:t>
            </a:r>
          </a:p>
          <a:p>
            <a:endParaRPr lang="fr-CH" altLang="en-US" i="1" dirty="0">
              <a:effectLst/>
            </a:endParaRPr>
          </a:p>
          <a:p>
            <a:r>
              <a:rPr lang="fr-CH" altLang="en-US" i="1" dirty="0" err="1">
                <a:solidFill>
                  <a:schemeClr val="tx2"/>
                </a:solidFill>
                <a:latin typeface="Gill Sans MT" panose="020B0502020104020203" pitchFamily="34" charset="0"/>
              </a:rPr>
              <a:t>Maslov</a:t>
            </a:r>
            <a:r>
              <a:rPr lang="fr-CH" altLang="en-US" i="1" dirty="0">
                <a:solidFill>
                  <a:schemeClr val="tx2"/>
                </a:solidFill>
                <a:latin typeface="Gill Sans MT" panose="020B0502020104020203" pitchFamily="34" charset="0"/>
              </a:rPr>
              <a:t> v. </a:t>
            </a:r>
            <a:r>
              <a:rPr lang="fr-CH" altLang="en-US" i="1" dirty="0" err="1">
                <a:solidFill>
                  <a:schemeClr val="tx2"/>
                </a:solidFill>
                <a:latin typeface="Gill Sans MT" panose="020B0502020104020203" pitchFamily="34" charset="0"/>
              </a:rPr>
              <a:t>Austria</a:t>
            </a:r>
            <a:endParaRPr lang="fr-CH" altLang="en-US" i="1" dirty="0">
              <a:solidFill>
                <a:schemeClr val="tx2"/>
              </a:solidFill>
              <a:latin typeface="Gill Sans MT" panose="020B0502020104020203" pitchFamily="34" charset="0"/>
            </a:endParaRPr>
          </a:p>
          <a:p>
            <a:r>
              <a:rPr lang="fr-CH" altLang="en-US" i="0" dirty="0" err="1">
                <a:solidFill>
                  <a:schemeClr val="tx2"/>
                </a:solidFill>
                <a:latin typeface="Gill Sans MT" panose="020B0502020104020203" pitchFamily="34" charset="0"/>
              </a:rPr>
              <a:t>Maslov</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was</a:t>
            </a:r>
            <a:r>
              <a:rPr lang="fr-CH" altLang="en-US" i="0" dirty="0">
                <a:solidFill>
                  <a:schemeClr val="tx2"/>
                </a:solidFill>
                <a:latin typeface="Gill Sans MT" panose="020B0502020104020203" pitchFamily="34" charset="0"/>
              </a:rPr>
              <a:t> a minor </a:t>
            </a:r>
            <a:r>
              <a:rPr lang="fr-CH" altLang="en-US" i="0" dirty="0" err="1">
                <a:solidFill>
                  <a:schemeClr val="tx2"/>
                </a:solidFill>
                <a:latin typeface="Gill Sans MT" panose="020B0502020104020203" pitchFamily="34" charset="0"/>
              </a:rPr>
              <a:t>when</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he</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committed</a:t>
            </a:r>
            <a:r>
              <a:rPr lang="fr-CH" altLang="en-US" i="0" dirty="0">
                <a:solidFill>
                  <a:schemeClr val="tx2"/>
                </a:solidFill>
                <a:latin typeface="Gill Sans MT" panose="020B0502020104020203" pitchFamily="34" charset="0"/>
              </a:rPr>
              <a:t> a </a:t>
            </a:r>
            <a:r>
              <a:rPr lang="fr-CH" altLang="en-US" i="0" dirty="0" err="1">
                <a:solidFill>
                  <a:schemeClr val="tx2"/>
                </a:solidFill>
                <a:latin typeface="Gill Sans MT" panose="020B0502020104020203" pitchFamily="34" charset="0"/>
              </a:rPr>
              <a:t>number</a:t>
            </a:r>
            <a:r>
              <a:rPr lang="fr-CH" altLang="en-US" i="0" dirty="0">
                <a:solidFill>
                  <a:schemeClr val="tx2"/>
                </a:solidFill>
                <a:latin typeface="Gill Sans MT" panose="020B0502020104020203" pitchFamily="34" charset="0"/>
              </a:rPr>
              <a:t> of non-</a:t>
            </a:r>
            <a:r>
              <a:rPr lang="fr-CH" altLang="en-US" i="0" dirty="0" err="1">
                <a:solidFill>
                  <a:schemeClr val="tx2"/>
                </a:solidFill>
                <a:latin typeface="Gill Sans MT" panose="020B0502020104020203" pitchFamily="34" charset="0"/>
              </a:rPr>
              <a:t>serious</a:t>
            </a:r>
            <a:r>
              <a:rPr lang="fr-CH" altLang="en-US" i="0" dirty="0">
                <a:solidFill>
                  <a:schemeClr val="tx2"/>
                </a:solidFill>
                <a:latin typeface="Gill Sans MT" panose="020B0502020104020203" pitchFamily="34" charset="0"/>
              </a:rPr>
              <a:t> crimes. He </a:t>
            </a:r>
            <a:r>
              <a:rPr lang="fr-CH" altLang="en-US" i="0" dirty="0" err="1">
                <a:solidFill>
                  <a:schemeClr val="tx2"/>
                </a:solidFill>
                <a:latin typeface="Gill Sans MT" panose="020B0502020104020203" pitchFamily="34" charset="0"/>
              </a:rPr>
              <a:t>was</a:t>
            </a:r>
            <a:r>
              <a:rPr lang="fr-CH" altLang="en-US" i="0" dirty="0">
                <a:solidFill>
                  <a:schemeClr val="tx2"/>
                </a:solidFill>
                <a:latin typeface="Gill Sans MT" panose="020B0502020104020203" pitchFamily="34" charset="0"/>
              </a:rPr>
              <a:t> 19 </a:t>
            </a:r>
            <a:r>
              <a:rPr lang="fr-CH" altLang="en-US" i="0" dirty="0" err="1">
                <a:solidFill>
                  <a:schemeClr val="tx2"/>
                </a:solidFill>
                <a:latin typeface="Gill Sans MT" panose="020B0502020104020203" pitchFamily="34" charset="0"/>
              </a:rPr>
              <a:t>when</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Autria</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expelled</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him</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from</a:t>
            </a:r>
            <a:r>
              <a:rPr lang="fr-CH" altLang="en-US" i="0" dirty="0">
                <a:solidFill>
                  <a:schemeClr val="tx2"/>
                </a:solidFill>
                <a:latin typeface="Gill Sans MT" panose="020B0502020104020203" pitchFamily="34" charset="0"/>
              </a:rPr>
              <a:t> </a:t>
            </a:r>
            <a:r>
              <a:rPr lang="fr-CH" altLang="en-US" i="0" dirty="0" err="1">
                <a:solidFill>
                  <a:schemeClr val="tx2"/>
                </a:solidFill>
                <a:latin typeface="Gill Sans MT" panose="020B0502020104020203" pitchFamily="34" charset="0"/>
              </a:rPr>
              <a:t>Bulgaria</a:t>
            </a:r>
            <a:r>
              <a:rPr lang="fr-CH" altLang="en-US" i="0" dirty="0">
                <a:solidFill>
                  <a:schemeClr val="tx2"/>
                </a:solidFill>
                <a:latin typeface="Gill Sans MT" panose="020B0502020104020203" pitchFamily="34" charset="0"/>
              </a:rPr>
              <a:t>.</a:t>
            </a:r>
            <a:endParaRPr lang="fr-CH" altLang="en-US" i="0" dirty="0"/>
          </a:p>
          <a:p>
            <a:endParaRPr lang="fr-CH" altLang="en-US" b="1" dirty="0"/>
          </a:p>
          <a:p>
            <a:r>
              <a:rPr lang="en-US" altLang="en-US" b="1" dirty="0"/>
              <a:t>4.</a:t>
            </a:r>
            <a:r>
              <a:rPr lang="en-US" altLang="en-US" b="1" baseline="0" dirty="0"/>
              <a:t> </a:t>
            </a:r>
            <a:r>
              <a:rPr lang="en-US" altLang="en-US" b="1" dirty="0"/>
              <a:t>Family rights</a:t>
            </a:r>
            <a:r>
              <a:rPr lang="en-US" altLang="en-US" dirty="0"/>
              <a:t>: Factors to be examined include </a:t>
            </a:r>
            <a:r>
              <a:rPr lang="en-US" altLang="en-US" b="1" dirty="0"/>
              <a:t>the length of residence</a:t>
            </a:r>
            <a:r>
              <a:rPr lang="en-US" altLang="en-US" dirty="0"/>
              <a:t>; the </a:t>
            </a:r>
            <a:r>
              <a:rPr lang="en-US" altLang="en-US" b="1" dirty="0"/>
              <a:t>age of the children </a:t>
            </a:r>
            <a:r>
              <a:rPr lang="en-US" altLang="en-US" dirty="0"/>
              <a:t>and the impact of expulsion of a parent; the conduct of the parent; </a:t>
            </a:r>
            <a:r>
              <a:rPr lang="en-US" altLang="en-US" b="1" dirty="0"/>
              <a:t>proportionality to the aim pursued- </a:t>
            </a:r>
            <a:r>
              <a:rPr lang="en-US" altLang="en-US" dirty="0"/>
              <a:t>the state’s interests in protecting public safety and promoting compliance with immigration laws. As in the admissions context, however, it has been recognized that </a:t>
            </a:r>
            <a:r>
              <a:rPr lang="en-US" altLang="en-US" u="sng" dirty="0"/>
              <a:t>expulsion does not necessarily destroy family unity; it may simply cause relocation of the entire family to another state</a:t>
            </a:r>
            <a:r>
              <a:rPr lang="en-US" altLang="en-US" dirty="0"/>
              <a:t>.”1</a:t>
            </a:r>
          </a:p>
          <a:p>
            <a:endParaRPr lang="fr-CH" altLang="en-US" dirty="0"/>
          </a:p>
          <a:p>
            <a:r>
              <a:rPr lang="fr-CH" altLang="en-US" dirty="0"/>
              <a:t>!!</a:t>
            </a:r>
            <a:r>
              <a:rPr lang="en-US" altLang="en-US" dirty="0"/>
              <a:t> However, it should be noted that in sharp contrast to the ICCPR, which prohibits only ‘arbitrary and unlawful’ interference with the family, </a:t>
            </a:r>
            <a:r>
              <a:rPr lang="en-US" altLang="en-US" b="1" dirty="0"/>
              <a:t>the CRC does not recognize a public interest to be weighed against the involuntary separation of the family.</a:t>
            </a:r>
            <a:r>
              <a:rPr lang="en-US" altLang="en-US" dirty="0"/>
              <a:t> The only exception allowed is when separation is necessary for the best interests of the child.</a:t>
            </a:r>
          </a:p>
          <a:p>
            <a:endParaRPr lang="fr-CH" altLang="en-US" dirty="0"/>
          </a:p>
          <a:p>
            <a:r>
              <a:rPr lang="en-US" altLang="en-US" dirty="0"/>
              <a:t>States Parties shall ensure that a child shall not be separated from his or her parents against their will, except when competent authorities subject to judicial review determine, in accordance with applicable law and procedures, that such separation is necessary for the best interests of the child.</a:t>
            </a:r>
          </a:p>
          <a:p>
            <a:endParaRPr lang="fr-CH" altLang="en-US" dirty="0"/>
          </a:p>
          <a:p>
            <a:r>
              <a:rPr lang="fr-CH" altLang="en-US" b="1" dirty="0"/>
              <a:t>ECHR</a:t>
            </a:r>
          </a:p>
          <a:p>
            <a:r>
              <a:rPr lang="en-US" altLang="en-US" dirty="0"/>
              <a:t>In a large number of judgments the Court has found a </a:t>
            </a:r>
            <a:r>
              <a:rPr lang="en-US" altLang="en-US" b="1" dirty="0"/>
              <a:t>violation of Article 8 </a:t>
            </a:r>
            <a:r>
              <a:rPr lang="en-US" altLang="en-US" dirty="0"/>
              <a:t>in cases</a:t>
            </a:r>
          </a:p>
          <a:p>
            <a:r>
              <a:rPr lang="en-US" altLang="en-US" dirty="0"/>
              <a:t>involving the expulsion of aliens: </a:t>
            </a:r>
            <a:r>
              <a:rPr lang="en-US" altLang="en-US" dirty="0" err="1"/>
              <a:t>Boultif</a:t>
            </a:r>
            <a:r>
              <a:rPr lang="en-US" altLang="en-US" dirty="0"/>
              <a:t> v. Switzerland 02/08/2001; </a:t>
            </a:r>
            <a:r>
              <a:rPr lang="en-US" altLang="en-US" dirty="0" err="1"/>
              <a:t>Benhebba</a:t>
            </a:r>
            <a:r>
              <a:rPr lang="en-US" altLang="en-US" dirty="0"/>
              <a:t> v. France</a:t>
            </a:r>
          </a:p>
          <a:p>
            <a:r>
              <a:rPr lang="en-US" altLang="en-US" dirty="0"/>
              <a:t>10/07/2003; </a:t>
            </a:r>
            <a:r>
              <a:rPr lang="en-US" altLang="en-US" dirty="0" err="1"/>
              <a:t>Maslov</a:t>
            </a:r>
            <a:r>
              <a:rPr lang="en-US" altLang="en-US" dirty="0"/>
              <a:t> v. Austria 23/06/2008 (Grand Chamber); </a:t>
            </a:r>
            <a:r>
              <a:rPr lang="en-US" altLang="en-US" dirty="0" err="1"/>
              <a:t>Kaushal</a:t>
            </a:r>
            <a:r>
              <a:rPr lang="en-US" altLang="en-US" dirty="0"/>
              <a:t> and Others v.</a:t>
            </a:r>
          </a:p>
          <a:p>
            <a:r>
              <a:rPr lang="en-US" altLang="en-US" dirty="0"/>
              <a:t>Bulgaria of 02/09/2010, </a:t>
            </a:r>
            <a:r>
              <a:rPr lang="en-US" altLang="en-US" dirty="0" err="1"/>
              <a:t>Gelerie</a:t>
            </a:r>
            <a:r>
              <a:rPr lang="en-US" altLang="en-US" dirty="0"/>
              <a:t> v. Romania 15/02/2011; etc.</a:t>
            </a:r>
          </a:p>
          <a:p>
            <a:r>
              <a:rPr lang="en-US" altLang="en-US" dirty="0"/>
              <a:t>In the case of K.A.B. v. Spain (10.04.2012), the Court found a </a:t>
            </a:r>
            <a:r>
              <a:rPr lang="en-US" altLang="en-US" b="1" dirty="0"/>
              <a:t>violation of Article 8</a:t>
            </a:r>
          </a:p>
          <a:p>
            <a:r>
              <a:rPr lang="en-US" altLang="en-US" dirty="0"/>
              <a:t>concerning the adoption – despite the father’s opposition – of a child who was declared</a:t>
            </a:r>
          </a:p>
          <a:p>
            <a:r>
              <a:rPr lang="en-US" altLang="en-US" dirty="0"/>
              <a:t>abandoned after his mother’s deportation.</a:t>
            </a:r>
          </a:p>
          <a:p>
            <a:r>
              <a:rPr lang="en-US" altLang="en-US" dirty="0"/>
              <a:t>The Court found, in particular, that the authorities’ inaction, the deportation of the</a:t>
            </a:r>
          </a:p>
          <a:p>
            <a:r>
              <a:rPr lang="en-US" altLang="en-US" dirty="0"/>
              <a:t>mother without prior verification, the failure to assist the applicant with his formalities, in</a:t>
            </a:r>
          </a:p>
          <a:p>
            <a:r>
              <a:rPr lang="en-US" altLang="en-US" dirty="0"/>
              <a:t>spite of his precarious situation, and the exclusive attribution of responsibility to the</a:t>
            </a:r>
          </a:p>
          <a:p>
            <a:r>
              <a:rPr lang="en-US" altLang="en-US" dirty="0"/>
              <a:t>applicant for the child’s abandonment, had decisively contributed to preventing any</a:t>
            </a:r>
          </a:p>
          <a:p>
            <a:r>
              <a:rPr lang="en-US" altLang="en-US" dirty="0"/>
              <a:t>possibility of reunion between father and son, in breach of the applicant’s right to</a:t>
            </a:r>
          </a:p>
          <a:p>
            <a:r>
              <a:rPr lang="en-US" altLang="en-US" dirty="0"/>
              <a:t>respect for his private life.</a:t>
            </a:r>
          </a:p>
          <a:p>
            <a:r>
              <a:rPr lang="en-US" altLang="en-US" dirty="0" err="1"/>
              <a:t>Balogun</a:t>
            </a:r>
            <a:r>
              <a:rPr lang="en-US" altLang="en-US" dirty="0"/>
              <a:t> v. United Kingdom 10/04/2012: </a:t>
            </a:r>
            <a:r>
              <a:rPr lang="en-US" altLang="en-US" b="1" dirty="0"/>
              <a:t>no violation of Article 8</a:t>
            </a:r>
            <a:r>
              <a:rPr lang="en-US" altLang="en-US" dirty="0"/>
              <a:t>. A Nigerian national</a:t>
            </a:r>
          </a:p>
          <a:p>
            <a:r>
              <a:rPr lang="en-US" altLang="en-US" dirty="0"/>
              <a:t>complained that his deportation would breach his right not to be ill-treated as well as his</a:t>
            </a:r>
          </a:p>
          <a:p>
            <a:r>
              <a:rPr lang="en-US" altLang="en-US" dirty="0"/>
              <a:t>right to private life. The Court found that, although the applicant was a settled migrant,</a:t>
            </a:r>
          </a:p>
          <a:p>
            <a:r>
              <a:rPr lang="en-US" altLang="en-US" dirty="0"/>
              <a:t>the seriousness of the multiple drugs-related offences he had committed as an adult,</a:t>
            </a:r>
          </a:p>
          <a:p>
            <a:r>
              <a:rPr lang="en-US" altLang="en-US" dirty="0"/>
              <a:t>coupled with the carefully considered preventive steps of the UK authorities to mitigate</a:t>
            </a:r>
          </a:p>
          <a:p>
            <a:r>
              <a:rPr lang="en-US" altLang="en-US" dirty="0"/>
              <a:t>any risk of suicide, were sufficient to justify his deportation.</a:t>
            </a:r>
          </a:p>
          <a:p>
            <a:endParaRPr lang="fr-CH" altLang="en-US" dirty="0"/>
          </a:p>
          <a:p>
            <a:r>
              <a:rPr lang="en-US" altLang="en-US" b="1" i="1" dirty="0" err="1"/>
              <a:t>Boultif</a:t>
            </a:r>
            <a:r>
              <a:rPr lang="en-US" altLang="en-US" b="1" i="1" dirty="0"/>
              <a:t> v. Switzerland </a:t>
            </a:r>
          </a:p>
          <a:p>
            <a:r>
              <a:rPr lang="en-US" altLang="en-US" dirty="0"/>
              <a:t>In 1996, Mr. </a:t>
            </a:r>
            <a:r>
              <a:rPr lang="en-US" altLang="en-US" dirty="0" err="1"/>
              <a:t>Boultif</a:t>
            </a:r>
            <a:r>
              <a:rPr lang="en-US" altLang="en-US" dirty="0"/>
              <a:t>, a resident alien of Switzerland, was convicted of a violent robbery for which he received a two-year unconditional prison sentence.n1 After Mr. </a:t>
            </a:r>
            <a:r>
              <a:rPr lang="en-US" altLang="en-US" dirty="0" err="1"/>
              <a:t>Boultif</a:t>
            </a:r>
            <a:r>
              <a:rPr lang="en-US" altLang="en-US" dirty="0"/>
              <a:t> served his time, the Swiss government ordered his expulsion. n2 Nevertheless, Mr. </a:t>
            </a:r>
            <a:r>
              <a:rPr lang="en-US" altLang="en-US" dirty="0" err="1"/>
              <a:t>Boultif</a:t>
            </a:r>
            <a:r>
              <a:rPr lang="en-US" altLang="en-US" dirty="0"/>
              <a:t> assertively resisted deportation to avoid separation from his wife, a Swiss citizen. n3</a:t>
            </a:r>
            <a:br>
              <a:rPr lang="en-US" altLang="en-US" dirty="0"/>
            </a:br>
            <a:br>
              <a:rPr lang="en-US" altLang="en-US" dirty="0"/>
            </a:br>
            <a:r>
              <a:rPr lang="en-US" altLang="en-US" dirty="0"/>
              <a:t>His domestic remedies exhausted,n4 Mr. </a:t>
            </a:r>
            <a:r>
              <a:rPr lang="en-US" altLang="en-US" dirty="0" err="1"/>
              <a:t>Boultif</a:t>
            </a:r>
            <a:r>
              <a:rPr lang="en-US" altLang="en-US" dirty="0"/>
              <a:t> took his case to the European Court of Human Rights (Court) claiming that by ordering his expulsion, the Swiss government violated his right to privacy and respect for family life guaranteed under Article 8 of the European Convention for the Protection of Human Rights and Fundamental Freedoms (Convention). n5 Specifically, he alleged that the violation occurred when the Swiss government refused to renew his residence permit, thus separating him from his wife, a </a:t>
            </a:r>
            <a:r>
              <a:rPr lang="en-US" altLang="en-US" dirty="0" err="1"/>
              <a:t>swiss</a:t>
            </a:r>
            <a:r>
              <a:rPr lang="en-US" altLang="en-US" dirty="0"/>
              <a:t> national. n6 Luckily for Mr. </a:t>
            </a:r>
            <a:r>
              <a:rPr lang="en-US" altLang="en-US" dirty="0" err="1"/>
              <a:t>Boultif</a:t>
            </a:r>
            <a:r>
              <a:rPr lang="en-US" altLang="en-US" dirty="0"/>
              <a:t>, the Court ruled in his favor, found an Article 8 violation,n7 and ordered the Swiss government to pay Mr. </a:t>
            </a:r>
            <a:r>
              <a:rPr lang="en-US" altLang="en-US" dirty="0" err="1"/>
              <a:t>Boultif's</a:t>
            </a:r>
            <a:r>
              <a:rPr lang="en-US" altLang="en-US" dirty="0"/>
              <a:t> costs and expenses. N8</a:t>
            </a:r>
          </a:p>
          <a:p>
            <a:endParaRPr lang="en-US" altLang="en-US" dirty="0"/>
          </a:p>
          <a:p>
            <a:r>
              <a:rPr lang="en-US" altLang="en-US" dirty="0" err="1"/>
              <a:t>Uner</a:t>
            </a:r>
            <a:r>
              <a:rPr lang="en-US" altLang="en-US" dirty="0"/>
              <a:t> v. Netherlands criteria for expulsion in case of commission of an offence:</a:t>
            </a:r>
          </a:p>
          <a:p>
            <a:r>
              <a:rPr lang="en-US" altLang="en-US" dirty="0"/>
              <a:t>-  </a:t>
            </a:r>
            <a:r>
              <a:rPr lang="en-US" altLang="en-US" b="1" dirty="0"/>
              <a:t>the nature and seriousness of the offence committed by the applicant;</a:t>
            </a:r>
          </a:p>
          <a:p>
            <a:r>
              <a:rPr lang="en-US" altLang="en-US" b="1" dirty="0"/>
              <a:t>-  the length of the applicant’s stay in the country from which he or she is to be expelled;</a:t>
            </a:r>
          </a:p>
          <a:p>
            <a:r>
              <a:rPr lang="en-US" altLang="en-US" b="1" dirty="0"/>
              <a:t>-  the time elapsed since the offence was committed and the applicant’s conduct during that period;</a:t>
            </a:r>
          </a:p>
          <a:p>
            <a:r>
              <a:rPr lang="en-US" altLang="en-US" b="1" dirty="0"/>
              <a:t>-  the nationalities of the various persons concerned;</a:t>
            </a:r>
          </a:p>
          <a:p>
            <a:r>
              <a:rPr lang="en-US" altLang="en-US" b="1" dirty="0"/>
              <a:t>-  the applicant’s family situation, such as the length of the marriage, and other factors expressing the effectiveness of a couple’s family life;</a:t>
            </a:r>
          </a:p>
          <a:p>
            <a:r>
              <a:rPr lang="en-US" altLang="en-US" b="1" dirty="0"/>
              <a:t>-  whether the spouse knew about the offence at the time when he or she entered into a family relationship;</a:t>
            </a:r>
          </a:p>
          <a:p>
            <a:r>
              <a:rPr lang="en-US" altLang="en-US" b="1" dirty="0"/>
              <a:t>-  whether there are children of the marriage, and if so, their age; and</a:t>
            </a:r>
          </a:p>
          <a:p>
            <a:r>
              <a:rPr lang="en-US" altLang="en-US" b="1" dirty="0"/>
              <a:t>-  the seriousness of the difficulties which the spouse is likely to encounter in the country to which the applicant is to be expelled.</a:t>
            </a:r>
          </a:p>
          <a:p>
            <a:r>
              <a:rPr lang="en-US" altLang="en-US" b="1" dirty="0"/>
              <a:t>- the solidity of social, cultural and family ties with the host country and with the country of destination.”</a:t>
            </a:r>
          </a:p>
          <a:p>
            <a:r>
              <a:rPr lang="en-US" altLang="en-US" b="1" dirty="0"/>
              <a:t> </a:t>
            </a:r>
            <a:br>
              <a:rPr lang="en-US" altLang="en-US" b="1" dirty="0"/>
            </a:br>
            <a:endParaRPr lang="en-US" altLang="en-US" b="1" dirty="0"/>
          </a:p>
          <a:p>
            <a:endParaRPr lang="fr-CH" altLang="en-US" dirty="0"/>
          </a:p>
          <a:p>
            <a:r>
              <a:rPr lang="fr-CH" altLang="en-US" dirty="0"/>
              <a:t>4. </a:t>
            </a:r>
            <a:r>
              <a:rPr lang="en-US" altLang="en-US" b="1" dirty="0"/>
              <a:t>D. v. United Kingdom </a:t>
            </a:r>
            <a:r>
              <a:rPr lang="en-US" altLang="en-US" dirty="0"/>
              <a:t>02/05/1997: </a:t>
            </a:r>
            <a:r>
              <a:rPr lang="en-US" altLang="en-US" b="1" dirty="0"/>
              <a:t>violation of Article 3 </a:t>
            </a:r>
            <a:r>
              <a:rPr lang="en-US" altLang="en-US" dirty="0"/>
              <a:t>if an order for the</a:t>
            </a:r>
          </a:p>
          <a:p>
            <a:r>
              <a:rPr lang="en-US" altLang="en-US" dirty="0"/>
              <a:t>deportation to Saint-Kitts of an Aids sufferer in the last stages of the disease</a:t>
            </a:r>
          </a:p>
          <a:p>
            <a:r>
              <a:rPr lang="en-US" altLang="en-US" dirty="0"/>
              <a:t>were to be enforced.</a:t>
            </a:r>
          </a:p>
          <a:p>
            <a:endParaRPr lang="en-US" altLang="en-US" dirty="0"/>
          </a:p>
          <a:p>
            <a:r>
              <a:rPr lang="en-US" altLang="en-US" b="1" dirty="0"/>
              <a:t>N. v. the United Kingdom </a:t>
            </a:r>
            <a:r>
              <a:rPr lang="en-US" altLang="en-US" dirty="0"/>
              <a:t>(no. 26565/05), 27/05/2008 (Grand Chamber): The</a:t>
            </a:r>
          </a:p>
          <a:p>
            <a:r>
              <a:rPr lang="en-US" altLang="en-US" dirty="0"/>
              <a:t>applicant, a Ugandan national, was admitted to hospital days after she arrived in</a:t>
            </a:r>
          </a:p>
          <a:p>
            <a:r>
              <a:rPr lang="en-US" altLang="en-US" dirty="0"/>
              <a:t>the UK as she was seriously ill and suffering from AIDS-related illnesses. Her</a:t>
            </a:r>
          </a:p>
          <a:p>
            <a:r>
              <a:rPr lang="en-US" altLang="en-US" dirty="0"/>
              <a:t>application for asylum was unsuccessful. She claimed that she would be subjected</a:t>
            </a:r>
          </a:p>
          <a:p>
            <a:r>
              <a:rPr lang="en-US" altLang="en-US" dirty="0"/>
              <a:t>to inhuman or degrading treatment if made to return to Uganda because she</a:t>
            </a:r>
          </a:p>
          <a:p>
            <a:r>
              <a:rPr lang="en-US" altLang="en-US" dirty="0"/>
              <a:t>would not be able to get the necessary medical treatment there.</a:t>
            </a:r>
          </a:p>
          <a:p>
            <a:r>
              <a:rPr lang="en-US" altLang="en-US" dirty="0"/>
              <a:t>The Court noted that the UK authorities had provided the applicant with medical</a:t>
            </a:r>
          </a:p>
          <a:p>
            <a:r>
              <a:rPr lang="en-US" altLang="en-US" dirty="0"/>
              <a:t>treatment during the nine years it had taken for her asylum application and</a:t>
            </a:r>
          </a:p>
          <a:p>
            <a:r>
              <a:rPr lang="en-US" altLang="en-US" dirty="0"/>
              <a:t>claims to be determined by the UK courts and the European Court of Human</a:t>
            </a:r>
          </a:p>
          <a:p>
            <a:r>
              <a:rPr lang="en-US" altLang="en-US" dirty="0"/>
              <a:t>Rights. The Convention did not place an obligation on States parties to account</a:t>
            </a:r>
          </a:p>
          <a:p>
            <a:r>
              <a:rPr lang="en-US" altLang="en-US" dirty="0"/>
              <a:t>for disparities in medical treatment in States not parties to the Convention by</a:t>
            </a:r>
          </a:p>
          <a:p>
            <a:r>
              <a:rPr lang="en-US" altLang="en-US" dirty="0"/>
              <a:t>providing free and unlimited medical treatment to all aliens without a right to stay</a:t>
            </a:r>
          </a:p>
          <a:p>
            <a:r>
              <a:rPr lang="en-US" altLang="en-US" dirty="0"/>
              <a:t>within their jurisdiction. Therefore, the UK did not have the duty to continue to</a:t>
            </a:r>
          </a:p>
          <a:p>
            <a:r>
              <a:rPr lang="en-US" altLang="en-US" dirty="0"/>
              <a:t>provide for the applicant. </a:t>
            </a:r>
            <a:r>
              <a:rPr lang="fr-CH" altLang="en-US" b="1" dirty="0"/>
              <a:t>Non-violation</a:t>
            </a:r>
            <a:endParaRPr lang="fr-CH" altLang="en-US" dirty="0"/>
          </a:p>
          <a:p>
            <a:endParaRPr lang="fr-CH" altLang="en-US" dirty="0"/>
          </a:p>
          <a:p>
            <a:r>
              <a:rPr lang="en-US" altLang="en-US" dirty="0"/>
              <a:t>5. National law may establish a special court to decide on the expulsion of minors</a:t>
            </a:r>
          </a:p>
          <a:p>
            <a:endParaRPr lang="fr-CH" altLang="en-US" dirty="0"/>
          </a:p>
          <a:p>
            <a:r>
              <a:rPr lang="fr-CH" altLang="en-US" dirty="0" err="1"/>
              <a:t>ECtHR</a:t>
            </a:r>
            <a:r>
              <a:rPr lang="fr-CH" altLang="en-US" dirty="0"/>
              <a:t> </a:t>
            </a:r>
            <a:r>
              <a:rPr lang="fr-CH" altLang="en-US" dirty="0" err="1"/>
              <a:t>Anayo</a:t>
            </a:r>
            <a:r>
              <a:rPr lang="fr-CH" altLang="en-US" dirty="0"/>
              <a:t> v. Germany (21 </a:t>
            </a:r>
            <a:r>
              <a:rPr lang="fr-CH" altLang="en-US" dirty="0" err="1"/>
              <a:t>december</a:t>
            </a:r>
            <a:r>
              <a:rPr lang="fr-CH" altLang="en-US" dirty="0"/>
              <a:t> 2011)  and </a:t>
            </a:r>
            <a:r>
              <a:rPr lang="fr-CH" altLang="en-US" dirty="0" err="1"/>
              <a:t>Saleck</a:t>
            </a:r>
            <a:r>
              <a:rPr lang="fr-CH" altLang="en-US" dirty="0"/>
              <a:t> Bardi v. Germany (24 May 2011) – </a:t>
            </a:r>
            <a:r>
              <a:rPr lang="fr-CH" altLang="en-US" b="1" dirty="0" err="1"/>
              <a:t>failure</a:t>
            </a:r>
            <a:r>
              <a:rPr lang="fr-CH" altLang="en-US" b="1" dirty="0"/>
              <a:t> to </a:t>
            </a:r>
            <a:r>
              <a:rPr lang="fr-CH" altLang="en-US" b="1" dirty="0" err="1"/>
              <a:t>consider</a:t>
            </a:r>
            <a:r>
              <a:rPr lang="fr-CH" altLang="en-US" b="1" dirty="0"/>
              <a:t> best </a:t>
            </a:r>
            <a:r>
              <a:rPr lang="fr-CH" altLang="en-US" b="1" dirty="0" err="1"/>
              <a:t>interest</a:t>
            </a:r>
            <a:r>
              <a:rPr lang="fr-CH" altLang="en-US" b="1" dirty="0"/>
              <a:t> </a:t>
            </a:r>
            <a:r>
              <a:rPr lang="fr-CH" altLang="en-US" b="1" dirty="0" err="1"/>
              <a:t>fo</a:t>
            </a:r>
            <a:r>
              <a:rPr lang="fr-CH" altLang="en-US" b="1" dirty="0"/>
              <a:t> the </a:t>
            </a:r>
            <a:r>
              <a:rPr lang="fr-CH" altLang="en-US" b="1" dirty="0" err="1"/>
              <a:t>child</a:t>
            </a:r>
            <a:r>
              <a:rPr lang="fr-CH" altLang="en-US" b="1" dirty="0"/>
              <a:t> in </a:t>
            </a:r>
            <a:r>
              <a:rPr lang="fr-CH" altLang="en-US" b="1" dirty="0" err="1"/>
              <a:t>removal</a:t>
            </a:r>
            <a:r>
              <a:rPr lang="fr-CH" altLang="en-US" b="1" dirty="0"/>
              <a:t> </a:t>
            </a:r>
            <a:r>
              <a:rPr lang="fr-CH" altLang="en-US" b="1" dirty="0" err="1"/>
              <a:t>procedures</a:t>
            </a:r>
            <a:r>
              <a:rPr lang="fr-CH" altLang="en-US" b="1" dirty="0"/>
              <a:t> + </a:t>
            </a:r>
            <a:r>
              <a:rPr lang="fr-CH" altLang="en-US" b="1" dirty="0" err="1"/>
              <a:t>lack</a:t>
            </a:r>
            <a:r>
              <a:rPr lang="fr-CH" altLang="en-US" b="1" dirty="0"/>
              <a:t> of coordination </a:t>
            </a:r>
            <a:r>
              <a:rPr lang="fr-CH" altLang="en-US" b="1" dirty="0" err="1"/>
              <a:t>between</a:t>
            </a:r>
            <a:r>
              <a:rPr lang="fr-CH" altLang="en-US" b="1" dirty="0"/>
              <a:t> </a:t>
            </a:r>
            <a:r>
              <a:rPr lang="fr-CH" altLang="en-US" b="1" dirty="0" err="1"/>
              <a:t>authorities</a:t>
            </a:r>
            <a:r>
              <a:rPr lang="fr-CH" altLang="en-US" b="1" dirty="0"/>
              <a:t> in </a:t>
            </a:r>
            <a:r>
              <a:rPr lang="fr-CH" altLang="en-US" b="1" dirty="0" err="1"/>
              <a:t>determining</a:t>
            </a:r>
            <a:r>
              <a:rPr lang="fr-CH" altLang="en-US" b="1" dirty="0"/>
              <a:t> </a:t>
            </a:r>
            <a:r>
              <a:rPr lang="fr-CH" altLang="en-US" b="1" dirty="0" err="1"/>
              <a:t>such</a:t>
            </a:r>
            <a:r>
              <a:rPr lang="fr-CH" altLang="en-US" b="1" dirty="0"/>
              <a:t> </a:t>
            </a:r>
            <a:r>
              <a:rPr lang="fr-CH" altLang="en-US" b="1" dirty="0" err="1"/>
              <a:t>interest</a:t>
            </a:r>
            <a:r>
              <a:rPr lang="fr-CH" altLang="en-US" b="1" dirty="0"/>
              <a:t>.</a:t>
            </a:r>
          </a:p>
          <a:p>
            <a:endParaRPr lang="fr-CH" altLang="en-US" dirty="0"/>
          </a:p>
          <a:p>
            <a:r>
              <a:rPr lang="en-US" altLang="en-US" dirty="0"/>
              <a:t>“the </a:t>
            </a:r>
            <a:r>
              <a:rPr lang="en-US" altLang="en-US" b="1" dirty="0"/>
              <a:t>best interests and well-being of the children</a:t>
            </a:r>
            <a:r>
              <a:rPr lang="en-US" altLang="en-US" dirty="0"/>
              <a:t>, in particular the seriousness of t</a:t>
            </a:r>
            <a:r>
              <a:rPr lang="en-US" altLang="en-US" u="sng" dirty="0"/>
              <a:t>he difficulties which any children of the applicant are likely to encounter in the country to which the applicant is to be expelled</a:t>
            </a:r>
            <a:r>
              <a:rPr lang="en-US" altLang="en-US" dirty="0"/>
              <a:t>” </a:t>
            </a:r>
            <a:r>
              <a:rPr lang="en-US" altLang="en-US" dirty="0" err="1"/>
              <a:t>Boultif</a:t>
            </a:r>
            <a:r>
              <a:rPr lang="en-US" altLang="en-US" dirty="0"/>
              <a:t> v. Switzerland</a:t>
            </a:r>
          </a:p>
          <a:p>
            <a:endParaRPr lang="fr-CH"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altLang="en-US" dirty="0">
                <a:solidFill>
                  <a:schemeClr val="tx2"/>
                </a:solidFill>
                <a:latin typeface="Gill Sans MT" panose="020B0502020104020203" pitchFamily="34" charset="0"/>
              </a:rPr>
              <a:t>CCPR, </a:t>
            </a:r>
            <a:r>
              <a:rPr lang="fr-CH" altLang="en-US" i="1" dirty="0">
                <a:solidFill>
                  <a:schemeClr val="tx2"/>
                </a:solidFill>
                <a:latin typeface="Gill Sans MT" panose="020B0502020104020203" pitchFamily="34" charset="0"/>
              </a:rPr>
              <a:t>Al-</a:t>
            </a:r>
            <a:r>
              <a:rPr lang="fr-CH" altLang="en-US" i="1" dirty="0" err="1">
                <a:solidFill>
                  <a:schemeClr val="tx2"/>
                </a:solidFill>
                <a:latin typeface="Gill Sans MT" panose="020B0502020104020203" pitchFamily="34" charset="0"/>
              </a:rPr>
              <a:t>Gertani</a:t>
            </a:r>
            <a:r>
              <a:rPr lang="fr-CH" altLang="en-US" i="1" dirty="0">
                <a:solidFill>
                  <a:schemeClr val="tx2"/>
                </a:solidFill>
                <a:latin typeface="Gill Sans MT" panose="020B0502020104020203" pitchFamily="34" charset="0"/>
              </a:rPr>
              <a:t> (Iraqi) v. </a:t>
            </a:r>
            <a:r>
              <a:rPr lang="fr-CH" altLang="en-US" i="1" dirty="0" err="1">
                <a:solidFill>
                  <a:schemeClr val="tx2"/>
                </a:solidFill>
                <a:latin typeface="Gill Sans MT" panose="020B0502020104020203" pitchFamily="34" charset="0"/>
              </a:rPr>
              <a:t>Bosnia</a:t>
            </a:r>
            <a:r>
              <a:rPr lang="fr-CH" altLang="en-US" i="1" dirty="0">
                <a:solidFill>
                  <a:schemeClr val="tx2"/>
                </a:solidFill>
                <a:latin typeface="Gill Sans MT" panose="020B0502020104020203" pitchFamily="34" charset="0"/>
              </a:rPr>
              <a:t> </a:t>
            </a:r>
            <a:r>
              <a:rPr lang="fr-CH" altLang="en-US" i="1" dirty="0" err="1">
                <a:solidFill>
                  <a:schemeClr val="tx2"/>
                </a:solidFill>
                <a:latin typeface="Gill Sans MT" panose="020B0502020104020203" pitchFamily="34" charset="0"/>
              </a:rPr>
              <a:t>Herzegovina</a:t>
            </a:r>
            <a:r>
              <a:rPr lang="fr-CH" altLang="en-US" dirty="0">
                <a:solidFill>
                  <a:schemeClr val="tx2"/>
                </a:solidFill>
                <a:latin typeface="Gill Sans MT" panose="020B0502020104020203" pitchFamily="34" charset="0"/>
              </a:rPr>
              <a:t>, </a:t>
            </a:r>
            <a:r>
              <a:rPr lang="en-GB" dirty="0">
                <a:solidFill>
                  <a:schemeClr val="tx2"/>
                </a:solidFill>
                <a:latin typeface="Gill Sans MT" panose="020B0502020104020203" pitchFamily="34" charset="0"/>
              </a:rPr>
              <a:t>1 November</a:t>
            </a:r>
            <a:r>
              <a:rPr lang="x-none" dirty="0">
                <a:solidFill>
                  <a:schemeClr val="tx2"/>
                </a:solidFill>
                <a:latin typeface="Gill Sans MT" panose="020B0502020104020203" pitchFamily="34" charset="0"/>
              </a:rPr>
              <a:t> 2013</a:t>
            </a:r>
            <a:endParaRPr lang="en-US" dirty="0">
              <a:solidFill>
                <a:schemeClr val="tx2"/>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Communication No. 1955/2010</a:t>
            </a:r>
            <a:endParaRPr lang="en-US" sz="1200" b="1" kern="1200" dirty="0">
              <a:solidFill>
                <a:schemeClr val="tx1"/>
              </a:solidFill>
              <a:effectLst/>
              <a:latin typeface="+mn-lt"/>
              <a:ea typeface="+mn-ea"/>
              <a:cs typeface="+mn-cs"/>
            </a:endParaRPr>
          </a:p>
          <a:p>
            <a:endParaRPr lang="fr-CH" altLang="en-US" dirty="0"/>
          </a:p>
          <a:p>
            <a:endParaRPr lang="fr-CH" altLang="en-US" dirty="0"/>
          </a:p>
          <a:p>
            <a:r>
              <a:rPr lang="x-none" sz="1200" kern="1200" dirty="0">
                <a:solidFill>
                  <a:schemeClr val="tx1"/>
                </a:solidFill>
                <a:effectLst/>
                <a:latin typeface="+mn-lt"/>
                <a:ea typeface="+mn-ea"/>
                <a:cs typeface="+mn-cs"/>
              </a:rPr>
              <a:t>10.7 	The Committee takes note of the author’s claims under articles 17, 23 and 24 of the Covenant that his detention and possible deportation constitute an arbitrary and unlawful interference with his privacy and family life since it would entail splitting up his family, with a negative impact on the well-being of his children. His wife and minor children are nationals of Bosnia and Herzegovina, do not speak Arabic, and have no ties whatsoever to the Iraqi culture. Furthermore, they cannot follow him to a country facing a civil war with a deplorable security situation. The Committee also takes note of the State party’s argument that the right to privacy and family life are not absolute rights and that they may be restricted for reasons of public interest. </a:t>
            </a:r>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10.8 	The Committee recalls its jurisprudence according to which the separation of a person from his family by means of his expulsion constitutes an interference with the family life protected by article 17, paragraph 1, of the Covenant. In cases where one part of a family must leave the territory of the State party while the other part would be entitled to remain, the relevant criteria for assessing whether or not the specific interference with family life amounts to arbitrary interference or can be objectively justified must be considered in the light of, on the one hand, the significance of the State party’s reasons for the removal of the person concerned and, on the other, the degree of hardship the family and its members would encounter as a consequence of such removal.</a:t>
            </a:r>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9</a:t>
            </a:r>
            <a:r>
              <a:rPr lang="x-none" sz="1200" kern="1200" dirty="0">
                <a:solidFill>
                  <a:schemeClr val="tx1"/>
                </a:solidFill>
                <a:effectLst/>
                <a:latin typeface="+mn-lt"/>
                <a:ea typeface="+mn-ea"/>
                <a:cs typeface="+mn-cs"/>
              </a:rPr>
              <a:t> 	In the present case, the Committee observes that the removal of the author would impose considerable hardship on his family. If the author’s wife and minor children were to decide to immigrate to Iraq in order to avoid a separation of the family, they would have to live in a country whose culture and language are unfamiliar. The Committee also observes that when deciding the removal of the author, the Court of Bosnia and Herzegovina and the Constitutional Court limited themselves to referring to the fact that the author was considered a threat to national security without properly assessing this reason for removal. Further, these courts failed to give the author an adequate opportunity to address the alleged security threat in a manner that would enable him to contribute to an appropriate assessment of the effects of his removal on his family situation. In the absence of a clear explanation from the State party as to why the author constitutes a threat to the security of the country or why this information cannot be transmitted, the Committee is of the view that the State party has failed to show that the interference with his family life is justified by serious and objective reasons. Accordingly, the Committee considers that under the circumstances the author’s deportation would constitute a violation of articles 17</a:t>
            </a:r>
            <a:r>
              <a:rPr lang="en-GB" sz="1200" kern="1200" dirty="0">
                <a:solidFill>
                  <a:schemeClr val="tx1"/>
                </a:solidFill>
                <a:effectLst/>
                <a:latin typeface="+mn-lt"/>
                <a:ea typeface="+mn-ea"/>
                <a:cs typeface="+mn-cs"/>
              </a:rPr>
              <a:t> and </a:t>
            </a:r>
            <a:r>
              <a:rPr lang="x-none" sz="1200" kern="1200" dirty="0">
                <a:solidFill>
                  <a:schemeClr val="tx1"/>
                </a:solidFill>
                <a:effectLst/>
                <a:latin typeface="+mn-lt"/>
                <a:ea typeface="+mn-ea"/>
                <a:cs typeface="+mn-cs"/>
              </a:rPr>
              <a:t>23 of the Covenant.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See communication No. 558/1993, </a:t>
            </a:r>
            <a:r>
              <a:rPr lang="x-none" sz="1200" i="1" kern="1200" dirty="0">
                <a:solidFill>
                  <a:schemeClr val="tx1"/>
                </a:solidFill>
                <a:effectLst/>
                <a:latin typeface="+mn-lt"/>
                <a:ea typeface="+mn-ea"/>
                <a:cs typeface="+mn-cs"/>
              </a:rPr>
              <a:t>Canepa v. Canada</a:t>
            </a:r>
            <a:r>
              <a:rPr lang="x-none" sz="1200" kern="1200" dirty="0">
                <a:solidFill>
                  <a:schemeClr val="tx1"/>
                </a:solidFill>
                <a:effectLst/>
                <a:latin typeface="+mn-lt"/>
                <a:ea typeface="+mn-ea"/>
                <a:cs typeface="+mn-cs"/>
              </a:rPr>
              <a:t>, Views adopted on 3 April 1997, para. 11.4.</a:t>
            </a:r>
            <a:endParaRPr lang="en-US"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See communication No. 1011/2001, </a:t>
            </a:r>
            <a:r>
              <a:rPr lang="x-none" sz="1200" i="1" kern="1200" dirty="0">
                <a:solidFill>
                  <a:schemeClr val="tx1"/>
                </a:solidFill>
                <a:effectLst/>
                <a:latin typeface="+mn-lt"/>
                <a:ea typeface="+mn-ea"/>
                <a:cs typeface="+mn-cs"/>
              </a:rPr>
              <a:t>Madafferi v. Australia</a:t>
            </a:r>
            <a:r>
              <a:rPr lang="x-none" sz="1200" kern="1200" dirty="0">
                <a:solidFill>
                  <a:schemeClr val="tx1"/>
                </a:solidFill>
                <a:effectLst/>
                <a:latin typeface="+mn-lt"/>
                <a:ea typeface="+mn-ea"/>
                <a:cs typeface="+mn-cs"/>
              </a:rPr>
              <a:t>, Views adopted on 26 July 2004, para. 9.8. </a:t>
            </a:r>
            <a:endParaRPr lang="en-US" sz="1200" kern="1200" dirty="0">
              <a:solidFill>
                <a:schemeClr val="tx1"/>
              </a:solidFill>
              <a:effectLst/>
              <a:latin typeface="+mn-lt"/>
              <a:ea typeface="+mn-ea"/>
              <a:cs typeface="+mn-cs"/>
            </a:endParaRPr>
          </a:p>
          <a:p>
            <a:endParaRPr lang="en-US" altLang="en-US" dirty="0"/>
          </a:p>
          <a:p>
            <a:endParaRPr lang="fr-CH" altLang="en-US" dirty="0"/>
          </a:p>
          <a:p>
            <a:endParaRPr lang="fr-CH" altLang="en-US" b="1" dirty="0"/>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23</a:t>
            </a:fld>
            <a:endParaRPr lang="en-US"/>
          </a:p>
        </p:txBody>
      </p:sp>
    </p:spTree>
    <p:extLst>
      <p:ext uri="{BB962C8B-B14F-4D97-AF65-F5344CB8AC3E}">
        <p14:creationId xmlns:p14="http://schemas.microsoft.com/office/powerpoint/2010/main" val="833083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a:t>4. </a:t>
            </a:r>
          </a:p>
          <a:p>
            <a:r>
              <a:rPr lang="en-US" altLang="en-US" b="1" i="1" dirty="0" err="1"/>
              <a:t>Gebremedhin</a:t>
            </a:r>
            <a:r>
              <a:rPr lang="en-US" altLang="en-US" b="1" i="1" dirty="0"/>
              <a:t> v. France </a:t>
            </a:r>
            <a:r>
              <a:rPr lang="en-US" altLang="en-US" dirty="0"/>
              <a:t>26/04/2007: the applicant complained that under French law</a:t>
            </a:r>
          </a:p>
          <a:p>
            <a:r>
              <a:rPr lang="en-US" altLang="en-US" dirty="0"/>
              <a:t>there was no remedy with </a:t>
            </a:r>
            <a:r>
              <a:rPr lang="en-US" altLang="en-US" dirty="0" err="1"/>
              <a:t>suspensive</a:t>
            </a:r>
            <a:r>
              <a:rPr lang="en-US" altLang="en-US" dirty="0"/>
              <a:t> effect against decisions refusing leave to enter the</a:t>
            </a:r>
          </a:p>
          <a:p>
            <a:r>
              <a:rPr lang="en-US" altLang="en-US" dirty="0"/>
              <a:t>country or directing removal. </a:t>
            </a:r>
            <a:r>
              <a:rPr lang="en-US" altLang="en-US" b="1" dirty="0"/>
              <a:t>Violation of Article 13 taken in conjunction with</a:t>
            </a:r>
          </a:p>
          <a:p>
            <a:r>
              <a:rPr lang="en-US" altLang="en-US" b="1" dirty="0"/>
              <a:t>Article 3</a:t>
            </a:r>
            <a:r>
              <a:rPr lang="en-US" altLang="en-US" dirty="0"/>
              <a:t>.</a:t>
            </a: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24</a:t>
            </a:fld>
            <a:endParaRPr lang="en-US"/>
          </a:p>
        </p:txBody>
      </p:sp>
    </p:spTree>
    <p:extLst>
      <p:ext uri="{BB962C8B-B14F-4D97-AF65-F5344CB8AC3E}">
        <p14:creationId xmlns:p14="http://schemas.microsoft.com/office/powerpoint/2010/main" val="260639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forcible departure with an escort, and on a number of cases brought to its attention, in particular because of the death of the deported person, the extent of the means of restraint used and/or allegations of ill-treatment.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most cases, the detainee will be in full possession of his/her physical faculties and able to resist handcuffing violently.  In cases where resistance is encountered, escort staff usually immobilise the detainee completely on the ground, face down, in order to put on the handcuffs.  Keeping a detainee in such a position, in particular with escort staff putting their weight on various parts of the body (pressure on the ribcage, knees on the back, immobilisation of the neck) when the person concerned puts up a struggle, entails a risk of positional asphyxia.</a:t>
            </a:r>
            <a:r>
              <a:rPr lang="en-US" dirty="0">
                <a:effectLst/>
              </a:rPr>
              <a:t> </a:t>
            </a:r>
            <a:r>
              <a:rPr lang="en-GB" sz="1200" kern="1200" dirty="0">
                <a:solidFill>
                  <a:schemeClr val="tx1"/>
                </a:solidFill>
                <a:effectLst/>
                <a:latin typeface="+mn-lt"/>
                <a:ea typeface="+mn-ea"/>
                <a:cs typeface="+mn-cs"/>
              </a:rPr>
              <a:t>	See, in particular, “</a:t>
            </a:r>
            <a:r>
              <a:rPr lang="en-GB" sz="1200" b="1" kern="1200" dirty="0">
                <a:solidFill>
                  <a:schemeClr val="tx1"/>
                </a:solidFill>
                <a:effectLst/>
                <a:latin typeface="+mn-lt"/>
                <a:ea typeface="+mn-ea"/>
                <a:cs typeface="+mn-cs"/>
              </a:rPr>
              <a:t>Positional Asphyxia </a:t>
            </a:r>
            <a:r>
              <a:rPr lang="en-GB" sz="1200" kern="1200" dirty="0">
                <a:solidFill>
                  <a:schemeClr val="tx1"/>
                </a:solidFill>
                <a:effectLst/>
                <a:latin typeface="+mn-lt"/>
                <a:ea typeface="+mn-ea"/>
                <a:cs typeface="+mn-cs"/>
              </a:rPr>
              <a:t>– Sudden Death”, US Department of Justice, June 1995, and the proceedings of the “Safer Restraint” Conference held in London in April 2002 under the aegis of the UK Police Complaints Authority (cf. www.pca.gov.uk).</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having been placed on a seat in the aircraft, struggles and the escort staff, by applying force, oblige him/her to bend forward, head between the knees, thus strongly compressing the ribcage. </a:t>
            </a: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25</a:t>
            </a:fld>
            <a:endParaRPr lang="en-US"/>
          </a:p>
        </p:txBody>
      </p:sp>
    </p:spTree>
    <p:extLst>
      <p:ext uri="{BB962C8B-B14F-4D97-AF65-F5344CB8AC3E}">
        <p14:creationId xmlns:p14="http://schemas.microsoft.com/office/powerpoint/2010/main" val="150416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38AB8-F163-4F5D-A9FB-4CA6F9665FBF}" type="slidenum">
              <a:rPr lang="en-US" smtClean="0"/>
              <a:pPr/>
              <a:t>27</a:t>
            </a:fld>
            <a:endParaRPr lang="en-US"/>
          </a:p>
        </p:txBody>
      </p:sp>
    </p:spTree>
    <p:extLst>
      <p:ext uri="{BB962C8B-B14F-4D97-AF65-F5344CB8AC3E}">
        <p14:creationId xmlns:p14="http://schemas.microsoft.com/office/powerpoint/2010/main" val="1073543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The first ever definition of trafficking as trafficking </a:t>
            </a:r>
          </a:p>
          <a:p>
            <a:r>
              <a:rPr lang="en-US" altLang="en-US" dirty="0">
                <a:latin typeface="Arial" pitchFamily="34" charset="0"/>
              </a:rPr>
              <a:t>-The complexity of the definition, or perhaps rather the complex representations of the definition, have brought problems when it has been adopted word for word in national legislation and passed to law enforcement officials as an operational definition of a crime they are supposed to detect or prevent. They consequently resort to various shortcuts to enforce the law and, in doing so, often misapply or misinterpret the definition</a:t>
            </a:r>
          </a:p>
        </p:txBody>
      </p:sp>
      <p:sp>
        <p:nvSpPr>
          <p:cNvPr id="4" name="Slide Number Placeholder 3"/>
          <p:cNvSpPr>
            <a:spLocks noGrp="1"/>
          </p:cNvSpPr>
          <p:nvPr>
            <p:ph type="sldNum" sz="quarter" idx="10"/>
          </p:nvPr>
        </p:nvSpPr>
        <p:spPr/>
        <p:txBody>
          <a:bodyPr/>
          <a:lstStyle/>
          <a:p>
            <a:fld id="{33E38AB8-F163-4F5D-A9FB-4CA6F9665FBF}" type="slidenum">
              <a:rPr lang="en-US" smtClean="0"/>
              <a:pPr/>
              <a:t>28</a:t>
            </a:fld>
            <a:endParaRPr lang="en-US"/>
          </a:p>
        </p:txBody>
      </p:sp>
    </p:spTree>
    <p:extLst>
      <p:ext uri="{BB962C8B-B14F-4D97-AF65-F5344CB8AC3E}">
        <p14:creationId xmlns:p14="http://schemas.microsoft.com/office/powerpoint/2010/main" val="227755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a:t>
            </a:fld>
            <a:endParaRPr lang="en-US"/>
          </a:p>
        </p:txBody>
      </p:sp>
    </p:spTree>
    <p:extLst>
      <p:ext uri="{BB962C8B-B14F-4D97-AF65-F5344CB8AC3E}">
        <p14:creationId xmlns:p14="http://schemas.microsoft.com/office/powerpoint/2010/main" val="425441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29</a:t>
            </a:fld>
            <a:endParaRPr lang="en-US"/>
          </a:p>
        </p:txBody>
      </p:sp>
    </p:spTree>
    <p:extLst>
      <p:ext uri="{BB962C8B-B14F-4D97-AF65-F5344CB8AC3E}">
        <p14:creationId xmlns:p14="http://schemas.microsoft.com/office/powerpoint/2010/main" val="3534695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Note: Remind the participants that traffickers look at existing movements and migratory flows  - including legal ones - to exploit. This means that valid student, work, and tourist visas can all be part of the movement associated with trafficking. </a:t>
            </a:r>
          </a:p>
          <a:p>
            <a:r>
              <a:rPr lang="en-US" altLang="en-US" dirty="0">
                <a:latin typeface="Arial" pitchFamily="34" charset="0"/>
              </a:rPr>
              <a:t>Remind participants that transporting victims of trafficking legally can reduce the risk to traffickers. </a:t>
            </a:r>
          </a:p>
          <a:p>
            <a:endParaRPr lang="en-US" altLang="en-US" dirty="0">
              <a:latin typeface="Arial" pitchFamily="34" charset="0"/>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31</a:t>
            </a:fld>
            <a:endParaRPr lang="en-US"/>
          </a:p>
        </p:txBody>
      </p:sp>
    </p:spTree>
    <p:extLst>
      <p:ext uri="{BB962C8B-B14F-4D97-AF65-F5344CB8AC3E}">
        <p14:creationId xmlns:p14="http://schemas.microsoft.com/office/powerpoint/2010/main" val="4278467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achievement of the Protocol was that, for the first time in a global international instrument, a definition of smuggling of migrants was developed and agreed upon. </a:t>
            </a: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32</a:t>
            </a:fld>
            <a:endParaRPr lang="en-US"/>
          </a:p>
        </p:txBody>
      </p:sp>
    </p:spTree>
    <p:extLst>
      <p:ext uri="{BB962C8B-B14F-4D97-AF65-F5344CB8AC3E}">
        <p14:creationId xmlns:p14="http://schemas.microsoft.com/office/powerpoint/2010/main" val="239386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will is </a:t>
            </a:r>
            <a:r>
              <a:rPr lang="en-US" dirty="0" err="1"/>
              <a:t>contraversial</a:t>
            </a:r>
            <a:r>
              <a:rPr lang="en-US" dirty="0"/>
              <a:t> as it depends on the situation</a:t>
            </a:r>
          </a:p>
          <a:p>
            <a:endParaRPr lang="en-US" dirty="0"/>
          </a:p>
          <a:p>
            <a:r>
              <a:rPr lang="en-US" dirty="0"/>
              <a:t>Note: Reinforce that the purpose is completely different in smuggling of migrants </a:t>
            </a:r>
          </a:p>
          <a:p>
            <a:r>
              <a:rPr lang="en-US" dirty="0"/>
              <a:t>– the financial gain is through the illegal border crossing</a:t>
            </a:r>
          </a:p>
          <a:p>
            <a:endParaRPr lang="en-US" dirty="0"/>
          </a:p>
          <a:p>
            <a:r>
              <a:rPr lang="en-US" dirty="0"/>
              <a:t>Because of financial or</a:t>
            </a:r>
            <a:r>
              <a:rPr lang="en-US" baseline="0" dirty="0"/>
              <a:t> material profit it excludes those who are trying to save someone from persecution out of good will</a:t>
            </a: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33</a:t>
            </a:fld>
            <a:endParaRPr lang="en-US"/>
          </a:p>
        </p:txBody>
      </p:sp>
    </p:spTree>
    <p:extLst>
      <p:ext uri="{BB962C8B-B14F-4D97-AF65-F5344CB8AC3E}">
        <p14:creationId xmlns:p14="http://schemas.microsoft.com/office/powerpoint/2010/main" val="1608519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en-US" dirty="0">
                <a:latin typeface="Arial" pitchFamily="34" charset="0"/>
              </a:rPr>
              <a:t>1: plus </a:t>
            </a:r>
            <a:r>
              <a:rPr lang="en-US" altLang="en-US" dirty="0">
                <a:latin typeface="Arial" pitchFamily="34" charset="0"/>
              </a:rPr>
              <a:t>Aggravating factors</a:t>
            </a:r>
          </a:p>
          <a:p>
            <a:pPr>
              <a:buFont typeface="+mj-lt"/>
              <a:buNone/>
            </a:pPr>
            <a:r>
              <a:rPr lang="en-US" altLang="en-US" dirty="0">
                <a:latin typeface="Arial" pitchFamily="34" charset="0"/>
              </a:rPr>
              <a:t>Endanger to lives and safety;</a:t>
            </a:r>
          </a:p>
          <a:p>
            <a:pPr>
              <a:buFont typeface="+mj-lt"/>
              <a:buNone/>
            </a:pPr>
            <a:r>
              <a:rPr lang="en-US" altLang="en-US" dirty="0">
                <a:latin typeface="Arial" pitchFamily="34" charset="0"/>
              </a:rPr>
              <a:t>Inhuman, degrading treatment and exploitation.  </a:t>
            </a:r>
          </a:p>
          <a:p>
            <a:endParaRPr lang="fr-CH" altLang="en-US" dirty="0">
              <a:latin typeface="Arial" pitchFamily="34" charset="0"/>
            </a:endParaRPr>
          </a:p>
          <a:p>
            <a:r>
              <a:rPr lang="fr-CH" altLang="en-US" dirty="0">
                <a:latin typeface="Arial" pitchFamily="34" charset="0"/>
              </a:rPr>
              <a:t>6: </a:t>
            </a:r>
            <a:r>
              <a:rPr lang="en-US" altLang="en-US" dirty="0">
                <a:latin typeface="Arial" pitchFamily="34" charset="0"/>
              </a:rPr>
              <a:t>Cooperation to prevent and suppress the smuggling of migrants by sea;</a:t>
            </a:r>
          </a:p>
          <a:p>
            <a:r>
              <a:rPr lang="en-US" altLang="en-US" dirty="0">
                <a:latin typeface="Arial" pitchFamily="34" charset="0"/>
              </a:rPr>
              <a:t>Exchange of information;</a:t>
            </a:r>
          </a:p>
          <a:p>
            <a:r>
              <a:rPr lang="en-US" altLang="en-US" dirty="0">
                <a:latin typeface="Arial" pitchFamily="34" charset="0"/>
              </a:rPr>
              <a:t>Border management and cooperation among border control agencies;</a:t>
            </a:r>
          </a:p>
          <a:p>
            <a:r>
              <a:rPr lang="en-US" altLang="en-US" dirty="0">
                <a:latin typeface="Arial" pitchFamily="34" charset="0"/>
              </a:rPr>
              <a:t>Verify travel documents;</a:t>
            </a:r>
          </a:p>
          <a:p>
            <a:r>
              <a:rPr lang="en-US" altLang="en-US" dirty="0">
                <a:latin typeface="Arial" pitchFamily="34" charset="0"/>
              </a:rPr>
              <a:t>Personnel training (Cooperation with organizations, NGOs </a:t>
            </a:r>
            <a:r>
              <a:rPr lang="en-US" altLang="en-US" dirty="0" err="1">
                <a:latin typeface="Arial" pitchFamily="34" charset="0"/>
              </a:rPr>
              <a:t>etc</a:t>
            </a:r>
            <a:r>
              <a:rPr lang="en-US" altLang="en-US" dirty="0">
                <a:latin typeface="Arial" pitchFamily="34" charset="0"/>
              </a:rPr>
              <a:t>)</a:t>
            </a:r>
          </a:p>
          <a:p>
            <a:r>
              <a:rPr lang="en-US" altLang="en-US" dirty="0">
                <a:latin typeface="Arial" pitchFamily="34" charset="0"/>
              </a:rPr>
              <a:t>Return</a:t>
            </a:r>
          </a:p>
          <a:p>
            <a:endParaRPr lang="en-US" alt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34</a:t>
            </a:fld>
            <a:endParaRPr lang="en-US"/>
          </a:p>
        </p:txBody>
      </p:sp>
    </p:spTree>
    <p:extLst>
      <p:ext uri="{BB962C8B-B14F-4D97-AF65-F5344CB8AC3E}">
        <p14:creationId xmlns:p14="http://schemas.microsoft.com/office/powerpoint/2010/main" val="8647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 smuggling but can be guilty to an administrative offence</a:t>
            </a:r>
          </a:p>
        </p:txBody>
      </p:sp>
      <p:sp>
        <p:nvSpPr>
          <p:cNvPr id="4" name="Slide Number Placeholder 3"/>
          <p:cNvSpPr>
            <a:spLocks noGrp="1"/>
          </p:cNvSpPr>
          <p:nvPr>
            <p:ph type="sldNum" sz="quarter" idx="10"/>
          </p:nvPr>
        </p:nvSpPr>
        <p:spPr/>
        <p:txBody>
          <a:bodyPr/>
          <a:lstStyle/>
          <a:p>
            <a:fld id="{33E38AB8-F163-4F5D-A9FB-4CA6F9665FBF}" type="slidenum">
              <a:rPr lang="en-US" smtClean="0"/>
              <a:pPr/>
              <a:t>35</a:t>
            </a:fld>
            <a:endParaRPr lang="en-US"/>
          </a:p>
        </p:txBody>
      </p:sp>
    </p:spTree>
    <p:extLst>
      <p:ext uri="{BB962C8B-B14F-4D97-AF65-F5344CB8AC3E}">
        <p14:creationId xmlns:p14="http://schemas.microsoft.com/office/powerpoint/2010/main" val="8011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38</a:t>
            </a:fld>
            <a:endParaRPr lang="en-US"/>
          </a:p>
        </p:txBody>
      </p:sp>
    </p:spTree>
    <p:extLst>
      <p:ext uri="{BB962C8B-B14F-4D97-AF65-F5344CB8AC3E}">
        <p14:creationId xmlns:p14="http://schemas.microsoft.com/office/powerpoint/2010/main" val="32261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39</a:t>
            </a:fld>
            <a:endParaRPr lang="en-US"/>
          </a:p>
        </p:txBody>
      </p:sp>
    </p:spTree>
    <p:extLst>
      <p:ext uri="{BB962C8B-B14F-4D97-AF65-F5344CB8AC3E}">
        <p14:creationId xmlns:p14="http://schemas.microsoft.com/office/powerpoint/2010/main" val="2848287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40</a:t>
            </a:fld>
            <a:endParaRPr lang="en-US"/>
          </a:p>
        </p:txBody>
      </p:sp>
    </p:spTree>
    <p:extLst>
      <p:ext uri="{BB962C8B-B14F-4D97-AF65-F5344CB8AC3E}">
        <p14:creationId xmlns:p14="http://schemas.microsoft.com/office/powerpoint/2010/main" val="374470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a:lnSpc>
                <a:spcPct val="150000"/>
              </a:lnSpc>
              <a:buNone/>
            </a:pP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41</a:t>
            </a:fld>
            <a:endParaRPr lang="en-US"/>
          </a:p>
        </p:txBody>
      </p:sp>
    </p:spTree>
    <p:extLst>
      <p:ext uri="{BB962C8B-B14F-4D97-AF65-F5344CB8AC3E}">
        <p14:creationId xmlns:p14="http://schemas.microsoft.com/office/powerpoint/2010/main" val="401495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3</a:t>
            </a:fld>
            <a:endParaRPr lang="en-US"/>
          </a:p>
        </p:txBody>
      </p:sp>
    </p:spTree>
    <p:extLst>
      <p:ext uri="{BB962C8B-B14F-4D97-AF65-F5344CB8AC3E}">
        <p14:creationId xmlns:p14="http://schemas.microsoft.com/office/powerpoint/2010/main" val="3013366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8AB8-F163-4F5D-A9FB-4CA6F9665FBF}" type="slidenum">
              <a:rPr lang="en-US" smtClean="0"/>
              <a:pPr/>
              <a:t>42</a:t>
            </a:fld>
            <a:endParaRPr lang="en-US"/>
          </a:p>
        </p:txBody>
      </p:sp>
    </p:spTree>
    <p:extLst>
      <p:ext uri="{BB962C8B-B14F-4D97-AF65-F5344CB8AC3E}">
        <p14:creationId xmlns:p14="http://schemas.microsoft.com/office/powerpoint/2010/main" val="3609041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a:lnSpc>
                <a:spcPct val="150000"/>
              </a:lnSpc>
              <a:buNone/>
            </a:pP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43</a:t>
            </a:fld>
            <a:endParaRPr lang="en-US"/>
          </a:p>
        </p:txBody>
      </p:sp>
    </p:spTree>
    <p:extLst>
      <p:ext uri="{BB962C8B-B14F-4D97-AF65-F5344CB8AC3E}">
        <p14:creationId xmlns:p14="http://schemas.microsoft.com/office/powerpoint/2010/main" val="3053715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a:lnSpc>
                <a:spcPct val="150000"/>
              </a:lnSpc>
              <a:buNone/>
            </a:pP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44</a:t>
            </a:fld>
            <a:endParaRPr lang="en-US"/>
          </a:p>
        </p:txBody>
      </p:sp>
    </p:spTree>
    <p:extLst>
      <p:ext uri="{BB962C8B-B14F-4D97-AF65-F5344CB8AC3E}">
        <p14:creationId xmlns:p14="http://schemas.microsoft.com/office/powerpoint/2010/main" val="357428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a:lnSpc>
                <a:spcPct val="150000"/>
              </a:lnSpc>
              <a:buNone/>
            </a:pP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45</a:t>
            </a:fld>
            <a:endParaRPr lang="en-US"/>
          </a:p>
        </p:txBody>
      </p:sp>
    </p:spTree>
    <p:extLst>
      <p:ext uri="{BB962C8B-B14F-4D97-AF65-F5344CB8AC3E}">
        <p14:creationId xmlns:p14="http://schemas.microsoft.com/office/powerpoint/2010/main" val="4184569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47</a:t>
            </a:fld>
            <a:endParaRPr lang="en-US"/>
          </a:p>
        </p:txBody>
      </p:sp>
    </p:spTree>
    <p:extLst>
      <p:ext uri="{BB962C8B-B14F-4D97-AF65-F5344CB8AC3E}">
        <p14:creationId xmlns:p14="http://schemas.microsoft.com/office/powerpoint/2010/main" val="261768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International borders are not zones of exclusion or exception for human rights obligations. States are entitled to exercise jurisdiction at their international borders, but they must do so in light of their human rights obligations. This means that the human rights of all persons at international borders must be respected in the pursuit of border control, law enforcement and other State objectives, regardless of which authorities perform border governance measures and where such measures take place. Migration discourse is replete with terminology used to categorize people who migrate, such as “unaccompanied or separated children”, “migrants in irregular situations”, “smuggled migrants” or “victims of </a:t>
            </a:r>
            <a:r>
              <a:rPr lang="en-US" dirty="0" err="1"/>
              <a:t>traffi</a:t>
            </a:r>
            <a:r>
              <a:rPr lang="en-US" dirty="0"/>
              <a:t> </a:t>
            </a:r>
            <a:r>
              <a:rPr lang="en-US" dirty="0" err="1"/>
              <a:t>cking</a:t>
            </a:r>
            <a:r>
              <a:rPr lang="en-US" dirty="0"/>
              <a:t> in persons”. In the complex reality of contemporary mobility it can be difficult to neatly separate people into distinct categories as people may simultaneously fi t into several categories, or change from one category to another.</a:t>
            </a:r>
          </a:p>
        </p:txBody>
      </p:sp>
      <p:sp>
        <p:nvSpPr>
          <p:cNvPr id="4" name="Slide Number Placeholder 3"/>
          <p:cNvSpPr>
            <a:spLocks noGrp="1"/>
          </p:cNvSpPr>
          <p:nvPr>
            <p:ph type="sldNum" sz="quarter" idx="5"/>
          </p:nvPr>
        </p:nvSpPr>
        <p:spPr/>
        <p:txBody>
          <a:bodyPr/>
          <a:lstStyle/>
          <a:p>
            <a:fld id="{33E38AB8-F163-4F5D-A9FB-4CA6F9665FBF}" type="slidenum">
              <a:rPr lang="en-US" smtClean="0"/>
              <a:pPr/>
              <a:t>4</a:t>
            </a:fld>
            <a:endParaRPr lang="en-US"/>
          </a:p>
        </p:txBody>
      </p:sp>
    </p:spTree>
    <p:extLst>
      <p:ext uri="{BB962C8B-B14F-4D97-AF65-F5344CB8AC3E}">
        <p14:creationId xmlns:p14="http://schemas.microsoft.com/office/powerpoint/2010/main" val="57216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E38AB8-F163-4F5D-A9FB-4CA6F9665FBF}" type="slidenum">
              <a:rPr lang="en-US" smtClean="0"/>
              <a:pPr/>
              <a:t>6</a:t>
            </a:fld>
            <a:endParaRPr lang="en-US"/>
          </a:p>
        </p:txBody>
      </p:sp>
    </p:spTree>
    <p:extLst>
      <p:ext uri="{BB962C8B-B14F-4D97-AF65-F5344CB8AC3E}">
        <p14:creationId xmlns:p14="http://schemas.microsoft.com/office/powerpoint/2010/main" val="250016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7</a:t>
            </a:fld>
            <a:endParaRPr lang="en-US"/>
          </a:p>
        </p:txBody>
      </p:sp>
    </p:spTree>
    <p:extLst>
      <p:ext uri="{BB962C8B-B14F-4D97-AF65-F5344CB8AC3E}">
        <p14:creationId xmlns:p14="http://schemas.microsoft.com/office/powerpoint/2010/main" val="422919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Entry: as a general principle of international law, it is at the discretion of the State to grant entry to its territory to non-nationals. However in exercising control of their borders, States must act in conformity with their HR obligations. </a:t>
            </a:r>
          </a:p>
          <a:p>
            <a:endParaRPr lang="en-US" dirty="0"/>
          </a:p>
          <a:p>
            <a:r>
              <a:rPr lang="en-US" dirty="0"/>
              <a:t>Issue of jurisdiction: the person will be considered to have entered the State when he or she accesses  its territory. It has also been clearly established that the migrant is within the jurisdiction of the State when he or she is present in an “international zone” or “zone </a:t>
            </a:r>
            <a:r>
              <a:rPr lang="en-US" dirty="0" err="1"/>
              <a:t>d’attente</a:t>
            </a:r>
            <a:r>
              <a:rPr lang="en-US" dirty="0"/>
              <a:t>”. Of an airport ( </a:t>
            </a:r>
            <a:r>
              <a:rPr lang="en-US" dirty="0" err="1"/>
              <a:t>Amuur</a:t>
            </a:r>
            <a:r>
              <a:rPr lang="en-US" dirty="0"/>
              <a:t> v. France ECTHR, 52-53.</a:t>
            </a:r>
          </a:p>
          <a:p>
            <a:endParaRPr lang="en-US" dirty="0"/>
          </a:p>
          <a:p>
            <a:r>
              <a:rPr lang="en-US" dirty="0"/>
              <a:t>However jurisdiction has a wider reach than the national territory of the States. It applies to all persons who falls under the authority or the effective control of the State’s authorities or people acting on its behalf or extra territorial zones , whether of a foreign state or not, where the state exercises effective control ( gen comment 31 CCPR and </a:t>
            </a:r>
            <a:r>
              <a:rPr lang="en-US" dirty="0" err="1"/>
              <a:t>lopez</a:t>
            </a:r>
            <a:r>
              <a:rPr lang="en-US" dirty="0"/>
              <a:t> </a:t>
            </a:r>
            <a:r>
              <a:rPr lang="en-US" dirty="0" err="1"/>
              <a:t>burgo</a:t>
            </a:r>
            <a:r>
              <a:rPr lang="en-US" dirty="0"/>
              <a:t> v. </a:t>
            </a:r>
            <a:r>
              <a:rPr lang="en-US" dirty="0" err="1"/>
              <a:t>Urugay</a:t>
            </a:r>
            <a:r>
              <a:rPr lang="en-US" dirty="0"/>
              <a:t> CCPR Issa and others v. Turkey ECTHR; </a:t>
            </a:r>
            <a:r>
              <a:rPr lang="en-US" dirty="0" err="1"/>
              <a:t>Coard</a:t>
            </a:r>
            <a:r>
              <a:rPr lang="en-US" dirty="0"/>
              <a:t> v. USA IACHR) (e.g., military occupation; where someone is in detention or when s/he is within firing range of the states forces in a border zone. Therefore a State may have obligations to respect and protect the rights of persons who have not entered the territory, but who have otherwise entered areas under the authority and control of the State , or who have been subject to extraterritorial action such as detention.</a:t>
            </a:r>
          </a:p>
          <a:p>
            <a:endParaRPr lang="en-US" dirty="0"/>
          </a:p>
          <a:p>
            <a:r>
              <a:rPr lang="en-US" dirty="0"/>
              <a:t>Of particular relevance for migrants is the fact that states jurisdiction may extend to territorial waters. The IACHR has found that returning asylum seekers intercepted in the high seas to the country of origin  violated their right to seek asylum in a foreign country, as protected by the American declaration of the rights and duties of man and the American convention. The ECHR has clearly stated that measures of interception of boats, including on the high seas, attract the jurisdiction of the State implementing the interception. The same principle apply in the context of operations of rescue at sea. (from the moment of effective control of the boat)</a:t>
            </a:r>
          </a:p>
          <a:p>
            <a:endParaRPr lang="en-US" dirty="0"/>
          </a:p>
          <a:p>
            <a:r>
              <a:rPr lang="en-US" dirty="0"/>
              <a:t>That means for example that irregular migrants entering or attempting to enter the territory must not be arbitrarily deprived of their right to life. By agents of the state.  - states also have positive obligations to protects migrants from deprivation of life by other actors on entry to the territory, such as smugglers or traffickers. No torture, no excessive physical restraints, cruel treatment etc. (e.g. excessive body searches, compulsory medical testing) </a:t>
            </a:r>
          </a:p>
          <a:p>
            <a:r>
              <a:rPr lang="en-US" dirty="0"/>
              <a:t>But limited procedural rights for migrants entering a country: right to a fair hearing is unlikely to apply to decisions on entry. It has been expressly excluded by the ECHR </a:t>
            </a:r>
            <a:r>
              <a:rPr lang="en-US" dirty="0" err="1"/>
              <a:t>Maaouia</a:t>
            </a:r>
            <a:r>
              <a:rPr lang="en-US" dirty="0"/>
              <a:t> v. France). The UN human rights committee has left the question open…</a:t>
            </a:r>
          </a:p>
          <a:p>
            <a:endParaRPr lang="en-US" dirty="0"/>
          </a:p>
          <a:p>
            <a:r>
              <a:rPr lang="en-US" dirty="0"/>
              <a:t>NO discrimination upon entry. CCPR gen comment 15. Both the committee and the ECHR found that legislation that limited the right to enter and immunity from deportation to the wives of male citizens and not to the husbands of female citizen violated the prohibition of discrimination on grounds of sex ( </a:t>
            </a:r>
            <a:r>
              <a:rPr lang="en-US" dirty="0" err="1"/>
              <a:t>mautitanian</a:t>
            </a:r>
            <a:r>
              <a:rPr lang="en-US" dirty="0"/>
              <a:t> women case; </a:t>
            </a:r>
            <a:r>
              <a:rPr lang="en-US" dirty="0" err="1"/>
              <a:t>abdulaziz</a:t>
            </a:r>
            <a:r>
              <a:rPr lang="en-US" dirty="0"/>
              <a:t>, </a:t>
            </a:r>
            <a:r>
              <a:rPr lang="en-US" dirty="0" err="1"/>
              <a:t>Cabales</a:t>
            </a:r>
            <a:r>
              <a:rPr lang="en-US" dirty="0"/>
              <a:t> and B v. UK.</a:t>
            </a:r>
          </a:p>
        </p:txBody>
      </p:sp>
      <p:sp>
        <p:nvSpPr>
          <p:cNvPr id="4" name="Slide Number Placeholder 3"/>
          <p:cNvSpPr>
            <a:spLocks noGrp="1"/>
          </p:cNvSpPr>
          <p:nvPr>
            <p:ph type="sldNum" sz="quarter" idx="10"/>
          </p:nvPr>
        </p:nvSpPr>
        <p:spPr/>
        <p:txBody>
          <a:bodyPr/>
          <a:lstStyle/>
          <a:p>
            <a:fld id="{33E38AB8-F163-4F5D-A9FB-4CA6F9665FBF}" type="slidenum">
              <a:rPr lang="en-US" smtClean="0"/>
              <a:pPr/>
              <a:t>8</a:t>
            </a:fld>
            <a:endParaRPr lang="en-US"/>
          </a:p>
        </p:txBody>
      </p:sp>
    </p:spTree>
    <p:extLst>
      <p:ext uri="{BB962C8B-B14F-4D97-AF65-F5344CB8AC3E}">
        <p14:creationId xmlns:p14="http://schemas.microsoft.com/office/powerpoint/2010/main" val="345464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9</a:t>
            </a:fld>
            <a:endParaRPr lang="en-US"/>
          </a:p>
        </p:txBody>
      </p:sp>
    </p:spTree>
    <p:extLst>
      <p:ext uri="{BB962C8B-B14F-4D97-AF65-F5344CB8AC3E}">
        <p14:creationId xmlns:p14="http://schemas.microsoft.com/office/powerpoint/2010/main" val="379998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8AB8-F163-4F5D-A9FB-4CA6F9665FBF}" type="slidenum">
              <a:rPr lang="en-US" smtClean="0"/>
              <a:pPr/>
              <a:t>10</a:t>
            </a:fld>
            <a:endParaRPr lang="en-US"/>
          </a:p>
        </p:txBody>
      </p:sp>
    </p:spTree>
    <p:extLst>
      <p:ext uri="{BB962C8B-B14F-4D97-AF65-F5344CB8AC3E}">
        <p14:creationId xmlns:p14="http://schemas.microsoft.com/office/powerpoint/2010/main" val="7479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349554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115548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44937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183" y="156505"/>
            <a:ext cx="7871791" cy="1024595"/>
          </a:xfrm>
          <a:solidFill>
            <a:schemeClr val="bg1">
              <a:lumMod val="95000"/>
            </a:schemeClr>
          </a:solidFill>
        </p:spPr>
        <p:txBody>
          <a:bodyPr lIns="182880" tIns="182880" rIns="182880" anchor="t"/>
          <a:lstStyle>
            <a:lvl1pPr>
              <a:lnSpc>
                <a:spcPct val="75000"/>
              </a:lnSpc>
              <a:defRPr>
                <a:solidFill>
                  <a:srgbClr val="0061AA"/>
                </a:solidFill>
                <a:latin typeface="Gill Sans MT" panose="020B0502020104020203"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113182" y="1391478"/>
            <a:ext cx="7871791" cy="53273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1113183" y="1207884"/>
            <a:ext cx="7871791" cy="0"/>
          </a:xfrm>
          <a:prstGeom prst="line">
            <a:avLst/>
          </a:prstGeom>
          <a:ln w="57150">
            <a:solidFill>
              <a:srgbClr val="0061AA"/>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a:ext>
            </a:extLst>
          </a:blip>
          <a:srcRect/>
          <a:stretch/>
        </p:blipFill>
        <p:spPr>
          <a:xfrm>
            <a:off x="4565375" y="4375563"/>
            <a:ext cx="4678357" cy="2489063"/>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8125" y="262834"/>
            <a:ext cx="640732" cy="611809"/>
          </a:xfrm>
          <a:prstGeom prst="rect">
            <a:avLst/>
          </a:prstGeom>
        </p:spPr>
      </p:pic>
    </p:spTree>
    <p:extLst>
      <p:ext uri="{BB962C8B-B14F-4D97-AF65-F5344CB8AC3E}">
        <p14:creationId xmlns:p14="http://schemas.microsoft.com/office/powerpoint/2010/main" val="80124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136857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634F4B-BC0C-4800-9969-E52267F02DB4}"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32166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a:t>Click to edit Master title style</a:t>
            </a:r>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3888" y="2193926"/>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248" y="1489075"/>
            <a:ext cx="386834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2248" y="2193926"/>
            <a:ext cx="386834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634F4B-BC0C-4800-9969-E52267F02DB4}"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183893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634F4B-BC0C-4800-9969-E52267F02DB4}"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198434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34F4B-BC0C-4800-9969-E52267F02DB4}"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58951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634F4B-BC0C-4800-9969-E52267F02DB4}"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82905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634F4B-BC0C-4800-9969-E52267F02DB4}"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321576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34F4B-BC0C-4800-9969-E52267F02DB4}" type="datetimeFigureOut">
              <a:rPr lang="en-US" smtClean="0"/>
              <a:pPr/>
              <a:t>2/8/2022</a:t>
            </a:fld>
            <a:endParaRPr lang="en-US"/>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281F7D-BED5-47D2-998E-7A95E2E5D341}" type="slidenum">
              <a:rPr lang="en-US" smtClean="0"/>
              <a:pPr/>
              <a:t>‹#›</a:t>
            </a:fld>
            <a:endParaRPr lang="en-US"/>
          </a:p>
        </p:txBody>
      </p:sp>
    </p:spTree>
    <p:extLst>
      <p:ext uri="{BB962C8B-B14F-4D97-AF65-F5344CB8AC3E}">
        <p14:creationId xmlns:p14="http://schemas.microsoft.com/office/powerpoint/2010/main" val="26378634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ml@iom.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1" y="3140301"/>
            <a:ext cx="9144000" cy="3717699"/>
          </a:xfrm>
          <a:prstGeom prst="rect">
            <a:avLst/>
          </a:prstGeom>
          <a:gradFill>
            <a:gsLst>
              <a:gs pos="0">
                <a:schemeClr val="accent1">
                  <a:lumMod val="5000"/>
                  <a:lumOff val="95000"/>
                  <a:alpha val="0"/>
                </a:schemeClr>
              </a:gs>
              <a:gs pos="7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0" y="3509682"/>
            <a:ext cx="9143999" cy="738664"/>
          </a:xfrm>
          <a:prstGeom prst="rect">
            <a:avLst/>
          </a:prstGeom>
          <a:solidFill>
            <a:schemeClr val="bg1">
              <a:lumMod val="85000"/>
            </a:schemeClr>
          </a:solidFill>
        </p:spPr>
        <p:txBody>
          <a:bodyPr wrap="square" tIns="182880" bIns="182880" rtlCol="0">
            <a:spAutoFit/>
          </a:bodyPr>
          <a:lstStyle/>
          <a:p>
            <a:pPr algn="ctr">
              <a:defRPr/>
            </a:pPr>
            <a:r>
              <a:rPr lang="en-US" sz="2400" b="1" dirty="0">
                <a:solidFill>
                  <a:schemeClr val="tx2"/>
                </a:solidFill>
                <a:latin typeface="+mj-lt"/>
              </a:rPr>
              <a:t>Human Rights at International Borders</a:t>
            </a:r>
          </a:p>
        </p:txBody>
      </p:sp>
      <p:sp>
        <p:nvSpPr>
          <p:cNvPr id="16" name="Text Box 6"/>
          <p:cNvSpPr txBox="1">
            <a:spLocks noChangeArrowheads="1"/>
          </p:cNvSpPr>
          <p:nvPr/>
        </p:nvSpPr>
        <p:spPr bwMode="auto">
          <a:xfrm>
            <a:off x="611980" y="4884015"/>
            <a:ext cx="79200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H" sz="2000" dirty="0">
                <a:solidFill>
                  <a:schemeClr val="tx2"/>
                </a:solidFill>
                <a:latin typeface="+mj-lt"/>
              </a:rPr>
              <a:t>Dr. Gianna Sanchez Moretti</a:t>
            </a:r>
          </a:p>
          <a:p>
            <a:pPr algn="ctr" eaLnBrk="1" hangingPunct="1"/>
            <a:r>
              <a:rPr lang="fr-CH" sz="2000" dirty="0">
                <a:solidFill>
                  <a:schemeClr val="tx2"/>
                </a:solidFill>
                <a:latin typeface="+mj-lt"/>
              </a:rPr>
              <a:t>International Migration Law </a:t>
            </a:r>
            <a:r>
              <a:rPr lang="fr-CH" sz="2000" dirty="0" err="1">
                <a:solidFill>
                  <a:schemeClr val="tx2"/>
                </a:solidFill>
                <a:latin typeface="+mj-lt"/>
              </a:rPr>
              <a:t>Officer</a:t>
            </a:r>
            <a:endParaRPr lang="fr-CH" sz="2000" dirty="0">
              <a:solidFill>
                <a:schemeClr val="tx2"/>
              </a:solidFill>
              <a:latin typeface="+mj-lt"/>
            </a:endParaRPr>
          </a:p>
          <a:p>
            <a:pPr algn="ctr" eaLnBrk="1" hangingPunct="1"/>
            <a:r>
              <a:rPr lang="fr-CH" sz="2000" dirty="0">
                <a:solidFill>
                  <a:schemeClr val="tx2"/>
                </a:solidFill>
                <a:latin typeface="+mj-lt"/>
              </a:rPr>
              <a:t>International Migration Law Unit (IML)</a:t>
            </a:r>
          </a:p>
          <a:p>
            <a:pPr algn="ctr" eaLnBrk="1" hangingPunct="1"/>
            <a:r>
              <a:rPr lang="fr-CH" sz="2000" dirty="0">
                <a:solidFill>
                  <a:schemeClr val="tx2"/>
                </a:solidFill>
                <a:latin typeface="+mj-lt"/>
                <a:hlinkClick r:id="rId3"/>
              </a:rPr>
              <a:t>iml@iom.int</a:t>
            </a:r>
            <a:endParaRPr lang="fr-CH" sz="2000" dirty="0">
              <a:solidFill>
                <a:schemeClr val="tx2"/>
              </a:solidFill>
              <a:latin typeface="+mj-lt"/>
            </a:endParaRPr>
          </a:p>
          <a:p>
            <a:pPr algn="ctr" eaLnBrk="1" hangingPunct="1"/>
            <a:r>
              <a:rPr lang="fr-CH" sz="2000" dirty="0">
                <a:solidFill>
                  <a:schemeClr val="tx2"/>
                </a:solidFill>
                <a:latin typeface="+mj-lt"/>
              </a:rPr>
              <a:t>IOM, HQ</a:t>
            </a:r>
            <a:endParaRPr lang="en-US" sz="2000" dirty="0">
              <a:solidFill>
                <a:schemeClr val="tx2"/>
              </a:solidFill>
              <a:latin typeface="+mj-lt"/>
            </a:endParaRPr>
          </a:p>
          <a:p>
            <a:pPr algn="ctr" eaLnBrk="1" hangingPunct="1"/>
            <a:endParaRPr lang="en-US" sz="2800" dirty="0">
              <a:solidFill>
                <a:schemeClr val="accent2"/>
              </a:solidFill>
              <a:latin typeface="+mj-lt"/>
            </a:endParaRPr>
          </a:p>
        </p:txBody>
      </p:sp>
      <p:pic>
        <p:nvPicPr>
          <p:cNvPr id="3" name="Picture 2" descr="Logo, company name&#10;&#10;Description automatically generated">
            <a:extLst>
              <a:ext uri="{FF2B5EF4-FFF2-40B4-BE49-F238E27FC236}">
                <a16:creationId xmlns:a16="http://schemas.microsoft.com/office/drawing/2014/main" id="{0169AFFC-446F-4BB7-B3D9-004DA24DE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037" y="754605"/>
            <a:ext cx="4687824" cy="2346960"/>
          </a:xfrm>
          <a:prstGeom prst="rect">
            <a:avLst/>
          </a:prstGeom>
        </p:spPr>
      </p:pic>
    </p:spTree>
    <p:extLst>
      <p:ext uri="{BB962C8B-B14F-4D97-AF65-F5344CB8AC3E}">
        <p14:creationId xmlns:p14="http://schemas.microsoft.com/office/powerpoint/2010/main" val="411791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4820F-CE6B-4374-BA1B-3C26DF3E2237}"/>
              </a:ext>
            </a:extLst>
          </p:cNvPr>
          <p:cNvSpPr>
            <a:spLocks noGrp="1"/>
          </p:cNvSpPr>
          <p:nvPr>
            <p:ph idx="1"/>
          </p:nvPr>
        </p:nvSpPr>
        <p:spPr>
          <a:xfrm>
            <a:off x="2279156" y="1590340"/>
            <a:ext cx="6616879" cy="5471029"/>
          </a:xfrm>
        </p:spPr>
        <p:txBody>
          <a:bodyPr>
            <a:normAutofit/>
          </a:bodyPr>
          <a:lstStyle/>
          <a:p>
            <a:pPr>
              <a:lnSpc>
                <a:spcPct val="110000"/>
              </a:lnSpc>
              <a:spcBef>
                <a:spcPts val="0"/>
              </a:spcBef>
              <a:buFont typeface="Wingdings" panose="05000000000000000000" pitchFamily="2" charset="2"/>
              <a:buChar char="ü"/>
            </a:pPr>
            <a:r>
              <a:rPr lang="en-US" sz="2200" dirty="0"/>
              <a:t>  Non-discrimination (also for the right to life and rescue - immediate assistance)</a:t>
            </a:r>
          </a:p>
          <a:p>
            <a:pPr>
              <a:lnSpc>
                <a:spcPct val="110000"/>
              </a:lnSpc>
              <a:spcBef>
                <a:spcPts val="0"/>
              </a:spcBef>
              <a:buFont typeface="Wingdings" panose="05000000000000000000" pitchFamily="2" charset="2"/>
              <a:buChar char="ü"/>
            </a:pPr>
            <a:r>
              <a:rPr lang="en-US" sz="2200" dirty="0"/>
              <a:t>  Cross-border rights-based governance (right to leave any country including one's own, non-criminalization, humanitarian assistance)</a:t>
            </a:r>
          </a:p>
          <a:p>
            <a:pPr>
              <a:lnSpc>
                <a:spcPct val="110000"/>
              </a:lnSpc>
              <a:spcBef>
                <a:spcPts val="0"/>
              </a:spcBef>
              <a:buFont typeface="Wingdings" panose="05000000000000000000" pitchFamily="2" charset="2"/>
              <a:buChar char="ü"/>
            </a:pPr>
            <a:r>
              <a:rPr lang="en-US" sz="2200" dirty="0"/>
              <a:t>  Identification, detection, and orientation/referral</a:t>
            </a:r>
          </a:p>
          <a:p>
            <a:pPr>
              <a:lnSpc>
                <a:spcPct val="110000"/>
              </a:lnSpc>
              <a:spcBef>
                <a:spcPts val="0"/>
              </a:spcBef>
              <a:buFont typeface="Wingdings" panose="05000000000000000000" pitchFamily="2" charset="2"/>
              <a:buChar char="ü"/>
            </a:pPr>
            <a:r>
              <a:rPr lang="en-US" sz="2200" dirty="0"/>
              <a:t>  Access to protection systems, in particular asylum</a:t>
            </a:r>
          </a:p>
          <a:p>
            <a:pPr>
              <a:lnSpc>
                <a:spcPct val="110000"/>
              </a:lnSpc>
              <a:spcBef>
                <a:spcPts val="0"/>
              </a:spcBef>
              <a:buFont typeface="Wingdings" panose="05000000000000000000" pitchFamily="2" charset="2"/>
              <a:buChar char="ü"/>
            </a:pPr>
            <a:r>
              <a:rPr lang="en-US" sz="2200" dirty="0"/>
              <a:t>  No detention - Alternatives to detention - except when necessary and with limits</a:t>
            </a:r>
          </a:p>
          <a:p>
            <a:pPr>
              <a:lnSpc>
                <a:spcPct val="110000"/>
              </a:lnSpc>
              <a:spcBef>
                <a:spcPts val="0"/>
              </a:spcBef>
              <a:buFont typeface="Wingdings" panose="05000000000000000000" pitchFamily="2" charset="2"/>
              <a:buChar char="ü"/>
            </a:pPr>
            <a:r>
              <a:rPr lang="en-US" sz="2200" dirty="0"/>
              <a:t>  Family unity above all</a:t>
            </a:r>
          </a:p>
          <a:p>
            <a:pPr>
              <a:lnSpc>
                <a:spcPct val="110000"/>
              </a:lnSpc>
              <a:spcBef>
                <a:spcPts val="0"/>
              </a:spcBef>
              <a:buFont typeface="Wingdings" panose="05000000000000000000" pitchFamily="2" charset="2"/>
              <a:buChar char="ü"/>
            </a:pPr>
            <a:r>
              <a:rPr lang="en-US" sz="2200" dirty="0"/>
              <a:t>  Best interests of the child</a:t>
            </a:r>
          </a:p>
          <a:p>
            <a:pPr marL="0" indent="0" algn="r">
              <a:lnSpc>
                <a:spcPct val="110000"/>
              </a:lnSpc>
              <a:spcBef>
                <a:spcPts val="0"/>
              </a:spcBef>
              <a:buNone/>
            </a:pPr>
            <a:r>
              <a:rPr lang="en-US" sz="2200" dirty="0" err="1"/>
              <a:t>Cont</a:t>
            </a:r>
            <a:r>
              <a:rPr lang="en-US" sz="2200" dirty="0"/>
              <a:t> ...</a:t>
            </a:r>
            <a:endParaRPr lang="fr-FR" sz="2200" dirty="0"/>
          </a:p>
        </p:txBody>
      </p:sp>
      <p:pic>
        <p:nvPicPr>
          <p:cNvPr id="26" name="Graphic 25" descr="Medical">
            <a:extLst>
              <a:ext uri="{FF2B5EF4-FFF2-40B4-BE49-F238E27FC236}">
                <a16:creationId xmlns:a16="http://schemas.microsoft.com/office/drawing/2014/main" id="{A9B9486D-EDDD-44E0-A6CF-DE7A2311F1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181" y="1512501"/>
            <a:ext cx="1635351" cy="1635351"/>
          </a:xfrm>
          <a:prstGeom prst="rect">
            <a:avLst/>
          </a:prstGeom>
        </p:spPr>
      </p:pic>
      <p:pic>
        <p:nvPicPr>
          <p:cNvPr id="7" name="Graphic 6" descr="Police">
            <a:extLst>
              <a:ext uri="{FF2B5EF4-FFF2-40B4-BE49-F238E27FC236}">
                <a16:creationId xmlns:a16="http://schemas.microsoft.com/office/drawing/2014/main" id="{8E328A2E-EBEE-4353-9C61-B568BE0DA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749" y="3172992"/>
            <a:ext cx="1594214" cy="1594214"/>
          </a:xfrm>
          <a:prstGeom prst="rect">
            <a:avLst/>
          </a:prstGeom>
        </p:spPr>
      </p:pic>
      <p:pic>
        <p:nvPicPr>
          <p:cNvPr id="11" name="Graphic 10" descr="Universal Access">
            <a:extLst>
              <a:ext uri="{FF2B5EF4-FFF2-40B4-BE49-F238E27FC236}">
                <a16:creationId xmlns:a16="http://schemas.microsoft.com/office/drawing/2014/main" id="{06A891BF-2DFD-490A-89B3-4CA9CA334F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185" y="4581226"/>
            <a:ext cx="1586535" cy="1586535"/>
          </a:xfrm>
          <a:prstGeom prst="rect">
            <a:avLst/>
          </a:prstGeom>
          <a:effectLst/>
        </p:spPr>
      </p:pic>
      <p:sp>
        <p:nvSpPr>
          <p:cNvPr id="4" name="TextBox 3">
            <a:extLst>
              <a:ext uri="{FF2B5EF4-FFF2-40B4-BE49-F238E27FC236}">
                <a16:creationId xmlns:a16="http://schemas.microsoft.com/office/drawing/2014/main" id="{6E892A53-80FA-4034-8836-9F10EEF1735A}"/>
              </a:ext>
            </a:extLst>
          </p:cNvPr>
          <p:cNvSpPr txBox="1"/>
          <p:nvPr/>
        </p:nvSpPr>
        <p:spPr>
          <a:xfrm>
            <a:off x="270897" y="111946"/>
            <a:ext cx="8785558" cy="1077218"/>
          </a:xfrm>
          <a:prstGeom prst="rect">
            <a:avLst/>
          </a:prstGeom>
          <a:noFill/>
        </p:spPr>
        <p:txBody>
          <a:bodyPr wrap="square" rtlCol="0">
            <a:spAutoFit/>
          </a:bodyPr>
          <a:lstStyle/>
          <a:p>
            <a:pPr algn="ctr"/>
            <a:r>
              <a:rPr lang="en-US" sz="3200" b="1" dirty="0">
                <a:solidFill>
                  <a:srgbClr val="0061AA"/>
                </a:solidFill>
                <a:latin typeface="+mj-lt"/>
              </a:rPr>
              <a:t>Borders are not lawless areas,</a:t>
            </a:r>
            <a:br>
              <a:rPr lang="en-US" sz="3200" b="1" dirty="0">
                <a:solidFill>
                  <a:srgbClr val="0061AA"/>
                </a:solidFill>
                <a:latin typeface="+mj-lt"/>
              </a:rPr>
            </a:br>
            <a:r>
              <a:rPr lang="en-US" sz="3200" b="1" dirty="0">
                <a:solidFill>
                  <a:srgbClr val="0061AA"/>
                </a:solidFill>
                <a:latin typeface="+mj-lt"/>
              </a:rPr>
              <a:t>including transit areas</a:t>
            </a:r>
            <a:endParaRPr lang="en-US" sz="3200" dirty="0">
              <a:solidFill>
                <a:srgbClr val="0061AA"/>
              </a:solidFill>
              <a:latin typeface="+mj-lt"/>
            </a:endParaRPr>
          </a:p>
        </p:txBody>
      </p:sp>
    </p:spTree>
    <p:extLst>
      <p:ext uri="{BB962C8B-B14F-4D97-AF65-F5344CB8AC3E}">
        <p14:creationId xmlns:p14="http://schemas.microsoft.com/office/powerpoint/2010/main" val="403844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4820F-CE6B-4374-BA1B-3C26DF3E2237}"/>
              </a:ext>
            </a:extLst>
          </p:cNvPr>
          <p:cNvSpPr>
            <a:spLocks noGrp="1"/>
          </p:cNvSpPr>
          <p:nvPr>
            <p:ph idx="1"/>
          </p:nvPr>
        </p:nvSpPr>
        <p:spPr>
          <a:xfrm>
            <a:off x="2738989" y="2031691"/>
            <a:ext cx="6084169" cy="5471029"/>
          </a:xfrm>
        </p:spPr>
        <p:txBody>
          <a:bodyPr>
            <a:normAutofit/>
          </a:bodyPr>
          <a:lstStyle/>
          <a:p>
            <a:pPr>
              <a:lnSpc>
                <a:spcPct val="110000"/>
              </a:lnSpc>
              <a:spcBef>
                <a:spcPts val="0"/>
              </a:spcBef>
              <a:buFont typeface="Wingdings" panose="05000000000000000000" pitchFamily="2" charset="2"/>
              <a:buChar char="ü"/>
            </a:pPr>
            <a:r>
              <a:rPr lang="en-US" sz="2400" dirty="0"/>
              <a:t>  Principle of non-refoulement</a:t>
            </a:r>
          </a:p>
          <a:p>
            <a:pPr>
              <a:lnSpc>
                <a:spcPct val="110000"/>
              </a:lnSpc>
              <a:spcBef>
                <a:spcPts val="0"/>
              </a:spcBef>
              <a:buFont typeface="Wingdings" panose="05000000000000000000" pitchFamily="2" charset="2"/>
              <a:buChar char="ü"/>
            </a:pPr>
            <a:r>
              <a:rPr lang="en-US" sz="2400" dirty="0"/>
              <a:t>  Prohibition of collective expulsions</a:t>
            </a:r>
          </a:p>
          <a:p>
            <a:pPr>
              <a:lnSpc>
                <a:spcPct val="110000"/>
              </a:lnSpc>
              <a:spcBef>
                <a:spcPts val="0"/>
              </a:spcBef>
              <a:buFont typeface="Wingdings" panose="05000000000000000000" pitchFamily="2" charset="2"/>
              <a:buChar char="ü"/>
            </a:pPr>
            <a:r>
              <a:rPr lang="en-US" sz="2400" dirty="0"/>
              <a:t>  Protection against excessive use of force</a:t>
            </a:r>
          </a:p>
          <a:p>
            <a:pPr>
              <a:lnSpc>
                <a:spcPct val="110000"/>
              </a:lnSpc>
              <a:spcBef>
                <a:spcPts val="0"/>
              </a:spcBef>
              <a:buFont typeface="Wingdings" panose="05000000000000000000" pitchFamily="2" charset="2"/>
              <a:buChar char="ü"/>
            </a:pPr>
            <a:r>
              <a:rPr lang="en-US" sz="2400" dirty="0"/>
              <a:t>  Non-confiscation of personal property</a:t>
            </a:r>
          </a:p>
          <a:p>
            <a:pPr>
              <a:lnSpc>
                <a:spcPct val="110000"/>
              </a:lnSpc>
              <a:spcBef>
                <a:spcPts val="0"/>
              </a:spcBef>
              <a:buFont typeface="Wingdings" panose="05000000000000000000" pitchFamily="2" charset="2"/>
              <a:buChar char="ü"/>
            </a:pPr>
            <a:r>
              <a:rPr lang="en-US" sz="2400" dirty="0"/>
              <a:t>  Investigation of rights violation</a:t>
            </a:r>
          </a:p>
          <a:p>
            <a:pPr>
              <a:lnSpc>
                <a:spcPct val="110000"/>
              </a:lnSpc>
              <a:spcBef>
                <a:spcPts val="0"/>
              </a:spcBef>
              <a:buFont typeface="Wingdings" panose="05000000000000000000" pitchFamily="2" charset="2"/>
              <a:buChar char="ü"/>
            </a:pPr>
            <a:r>
              <a:rPr lang="en-US" sz="2400" dirty="0"/>
              <a:t>  Access to justice</a:t>
            </a:r>
          </a:p>
          <a:p>
            <a:pPr>
              <a:lnSpc>
                <a:spcPct val="110000"/>
              </a:lnSpc>
              <a:spcBef>
                <a:spcPts val="0"/>
              </a:spcBef>
              <a:buFont typeface="Wingdings" panose="05000000000000000000" pitchFamily="2" charset="2"/>
              <a:buChar char="ü"/>
            </a:pPr>
            <a:r>
              <a:rPr lang="en-US" sz="2400" dirty="0"/>
              <a:t>  State jurisdiction and effective control</a:t>
            </a:r>
          </a:p>
          <a:p>
            <a:pPr>
              <a:lnSpc>
                <a:spcPct val="110000"/>
              </a:lnSpc>
              <a:spcBef>
                <a:spcPts val="0"/>
              </a:spcBef>
              <a:buFont typeface="Wingdings" panose="05000000000000000000" pitchFamily="2" charset="2"/>
              <a:buChar char="ü"/>
            </a:pPr>
            <a:r>
              <a:rPr lang="en-US" sz="2400" dirty="0"/>
              <a:t>  Border controls and security</a:t>
            </a:r>
            <a:endParaRPr lang="fr-FR" sz="1200" dirty="0"/>
          </a:p>
        </p:txBody>
      </p:sp>
      <p:pic>
        <p:nvPicPr>
          <p:cNvPr id="26" name="Graphic 25" descr="Medical">
            <a:extLst>
              <a:ext uri="{FF2B5EF4-FFF2-40B4-BE49-F238E27FC236}">
                <a16:creationId xmlns:a16="http://schemas.microsoft.com/office/drawing/2014/main" id="{A9B9486D-EDDD-44E0-A6CF-DE7A2311F1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601" y="1512501"/>
            <a:ext cx="1635351" cy="1635351"/>
          </a:xfrm>
          <a:prstGeom prst="rect">
            <a:avLst/>
          </a:prstGeom>
        </p:spPr>
      </p:pic>
      <p:pic>
        <p:nvPicPr>
          <p:cNvPr id="7" name="Graphic 6" descr="Police">
            <a:extLst>
              <a:ext uri="{FF2B5EF4-FFF2-40B4-BE49-F238E27FC236}">
                <a16:creationId xmlns:a16="http://schemas.microsoft.com/office/drawing/2014/main" id="{8E328A2E-EBEE-4353-9C61-B568BE0DA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169" y="3172992"/>
            <a:ext cx="1594214" cy="1594214"/>
          </a:xfrm>
          <a:prstGeom prst="rect">
            <a:avLst/>
          </a:prstGeom>
        </p:spPr>
      </p:pic>
      <p:pic>
        <p:nvPicPr>
          <p:cNvPr id="11" name="Graphic 10" descr="Universal Access">
            <a:extLst>
              <a:ext uri="{FF2B5EF4-FFF2-40B4-BE49-F238E27FC236}">
                <a16:creationId xmlns:a16="http://schemas.microsoft.com/office/drawing/2014/main" id="{06A891BF-2DFD-490A-89B3-4CA9CA334F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605" y="4581226"/>
            <a:ext cx="1586535" cy="1586535"/>
          </a:xfrm>
          <a:prstGeom prst="rect">
            <a:avLst/>
          </a:prstGeom>
          <a:effectLst/>
        </p:spPr>
      </p:pic>
      <p:sp>
        <p:nvSpPr>
          <p:cNvPr id="5" name="Title 4">
            <a:extLst>
              <a:ext uri="{FF2B5EF4-FFF2-40B4-BE49-F238E27FC236}">
                <a16:creationId xmlns:a16="http://schemas.microsoft.com/office/drawing/2014/main" id="{5655490C-EB52-4C25-A981-5A337D0A635D}"/>
              </a:ext>
            </a:extLst>
          </p:cNvPr>
          <p:cNvSpPr>
            <a:spLocks noGrp="1"/>
          </p:cNvSpPr>
          <p:nvPr>
            <p:ph type="title"/>
          </p:nvPr>
        </p:nvSpPr>
        <p:spPr/>
        <p:txBody>
          <a:bodyPr>
            <a:normAutofit/>
          </a:bodyPr>
          <a:lstStyle/>
          <a:p>
            <a:r>
              <a:rPr lang="en-US" sz="2800" dirty="0" err="1">
                <a:latin typeface="+mn-lt"/>
              </a:rPr>
              <a:t>Cont</a:t>
            </a:r>
            <a:r>
              <a:rPr lang="en-US" sz="2800" dirty="0">
                <a:latin typeface="+mn-lt"/>
              </a:rPr>
              <a:t>…</a:t>
            </a:r>
          </a:p>
        </p:txBody>
      </p:sp>
    </p:spTree>
    <p:extLst>
      <p:ext uri="{BB962C8B-B14F-4D97-AF65-F5344CB8AC3E}">
        <p14:creationId xmlns:p14="http://schemas.microsoft.com/office/powerpoint/2010/main" val="359194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DED5F-69BE-4EAC-B7D6-4ACE3F1C6969}"/>
              </a:ext>
            </a:extLst>
          </p:cNvPr>
          <p:cNvSpPr>
            <a:spLocks noGrp="1"/>
          </p:cNvSpPr>
          <p:nvPr>
            <p:ph idx="1"/>
          </p:nvPr>
        </p:nvSpPr>
        <p:spPr>
          <a:xfrm>
            <a:off x="528628" y="1038935"/>
            <a:ext cx="8262446" cy="5464506"/>
          </a:xfrm>
        </p:spPr>
        <p:txBody>
          <a:bodyPr anchor="ctr">
            <a:normAutofit/>
          </a:bodyPr>
          <a:lstStyle/>
          <a:p>
            <a:pPr marL="0" indent="0">
              <a:lnSpc>
                <a:spcPct val="100000"/>
              </a:lnSpc>
              <a:spcBef>
                <a:spcPts val="0"/>
              </a:spcBef>
              <a:buNone/>
            </a:pPr>
            <a:r>
              <a:rPr lang="en-US" sz="2200" dirty="0"/>
              <a:t>Migration officials who are most likely to encounter victims are in a key position to:</a:t>
            </a:r>
          </a:p>
          <a:p>
            <a:pPr marL="0" indent="0">
              <a:lnSpc>
                <a:spcPct val="100000"/>
              </a:lnSpc>
              <a:spcBef>
                <a:spcPts val="0"/>
              </a:spcBef>
              <a:buNone/>
            </a:pPr>
            <a:endParaRPr lang="en-US" sz="2200" dirty="0"/>
          </a:p>
          <a:p>
            <a:pPr>
              <a:lnSpc>
                <a:spcPct val="100000"/>
              </a:lnSpc>
              <a:spcBef>
                <a:spcPts val="0"/>
              </a:spcBef>
              <a:buFont typeface="Wingdings" panose="05000000000000000000" pitchFamily="2" charset="2"/>
              <a:buChar char="ü"/>
            </a:pPr>
            <a:r>
              <a:rPr lang="en-US" sz="2200" dirty="0"/>
              <a:t> Respond quickly to complaints</a:t>
            </a:r>
          </a:p>
          <a:p>
            <a:pPr>
              <a:lnSpc>
                <a:spcPct val="100000"/>
              </a:lnSpc>
              <a:spcBef>
                <a:spcPts val="0"/>
              </a:spcBef>
              <a:buFont typeface="Wingdings" panose="05000000000000000000" pitchFamily="2" charset="2"/>
              <a:buChar char="ü"/>
            </a:pPr>
            <a:r>
              <a:rPr lang="en-US" sz="2200" dirty="0"/>
              <a:t> Inform victims about the available support structures</a:t>
            </a:r>
            <a:br>
              <a:rPr lang="en-US" sz="2200" dirty="0"/>
            </a:br>
            <a:r>
              <a:rPr lang="en-US" sz="2200" dirty="0"/>
              <a:t>(legal, material, medical, psychological, and social)</a:t>
            </a:r>
          </a:p>
          <a:p>
            <a:pPr>
              <a:lnSpc>
                <a:spcPct val="100000"/>
              </a:lnSpc>
              <a:spcBef>
                <a:spcPts val="0"/>
              </a:spcBef>
              <a:buFont typeface="Wingdings" panose="05000000000000000000" pitchFamily="2" charset="2"/>
              <a:buChar char="ü"/>
            </a:pPr>
            <a:r>
              <a:rPr lang="en-US" sz="2200" dirty="0"/>
              <a:t> Investigate, report with care and professionalism</a:t>
            </a:r>
          </a:p>
          <a:p>
            <a:pPr>
              <a:lnSpc>
                <a:spcPct val="100000"/>
              </a:lnSpc>
              <a:spcBef>
                <a:spcPts val="0"/>
              </a:spcBef>
              <a:buFont typeface="Wingdings" panose="05000000000000000000" pitchFamily="2" charset="2"/>
              <a:buChar char="ü"/>
            </a:pPr>
            <a:r>
              <a:rPr lang="en-US" sz="2200" dirty="0"/>
              <a:t> Keep the contact file close at hand, with information</a:t>
            </a:r>
            <a:br>
              <a:rPr lang="en-US" sz="2200" dirty="0"/>
            </a:br>
            <a:r>
              <a:rPr lang="en-US" sz="2200" dirty="0"/>
              <a:t>on help structures</a:t>
            </a:r>
          </a:p>
          <a:p>
            <a:pPr>
              <a:lnSpc>
                <a:spcPct val="100000"/>
              </a:lnSpc>
              <a:spcBef>
                <a:spcPts val="0"/>
              </a:spcBef>
              <a:buFont typeface="Wingdings" panose="05000000000000000000" pitchFamily="2" charset="2"/>
              <a:buChar char="ü"/>
            </a:pPr>
            <a:r>
              <a:rPr lang="en-US" sz="2200" dirty="0"/>
              <a:t> Establish cooperation procedures with aid structures</a:t>
            </a:r>
            <a:br>
              <a:rPr lang="en-US" sz="2200" dirty="0"/>
            </a:br>
            <a:r>
              <a:rPr lang="en-US" sz="2200" dirty="0"/>
              <a:t>(medical, social, legal)</a:t>
            </a:r>
          </a:p>
          <a:p>
            <a:pPr marL="0" indent="0" algn="r">
              <a:lnSpc>
                <a:spcPct val="100000"/>
              </a:lnSpc>
              <a:spcBef>
                <a:spcPts val="0"/>
              </a:spcBef>
              <a:buNone/>
            </a:pPr>
            <a:r>
              <a:rPr lang="en-US" sz="2200" dirty="0" err="1"/>
              <a:t>Cont</a:t>
            </a:r>
            <a:r>
              <a:rPr lang="en-US" sz="2200" dirty="0"/>
              <a:t> ...</a:t>
            </a:r>
            <a:endParaRPr lang="fr-FR" sz="2200" dirty="0"/>
          </a:p>
        </p:txBody>
      </p:sp>
      <p:sp>
        <p:nvSpPr>
          <p:cNvPr id="4" name="TextBox 3">
            <a:extLst>
              <a:ext uri="{FF2B5EF4-FFF2-40B4-BE49-F238E27FC236}">
                <a16:creationId xmlns:a16="http://schemas.microsoft.com/office/drawing/2014/main" id="{A22CE31F-1648-4ACC-A860-ADE3B22AA4E8}"/>
              </a:ext>
            </a:extLst>
          </p:cNvPr>
          <p:cNvSpPr txBox="1"/>
          <p:nvPr/>
        </p:nvSpPr>
        <p:spPr>
          <a:xfrm>
            <a:off x="2106623" y="354559"/>
            <a:ext cx="5480603" cy="646331"/>
          </a:xfrm>
          <a:prstGeom prst="rect">
            <a:avLst/>
          </a:prstGeom>
          <a:noFill/>
        </p:spPr>
        <p:txBody>
          <a:bodyPr wrap="none" rtlCol="0">
            <a:spAutoFit/>
          </a:bodyPr>
          <a:lstStyle/>
          <a:p>
            <a:r>
              <a:rPr lang="en-US" sz="3600" b="1" dirty="0">
                <a:solidFill>
                  <a:srgbClr val="0061AA"/>
                </a:solidFill>
                <a:latin typeface="+mj-lt"/>
              </a:rPr>
              <a:t>Migrants victims of violations</a:t>
            </a:r>
            <a:endParaRPr lang="en-US" sz="3600" dirty="0">
              <a:latin typeface="+mj-lt"/>
            </a:endParaRPr>
          </a:p>
        </p:txBody>
      </p:sp>
      <p:pic>
        <p:nvPicPr>
          <p:cNvPr id="5" name="Graphic 4" descr="Police">
            <a:extLst>
              <a:ext uri="{FF2B5EF4-FFF2-40B4-BE49-F238E27FC236}">
                <a16:creationId xmlns:a16="http://schemas.microsoft.com/office/drawing/2014/main" id="{07CE7221-F979-4217-AD7D-13E5E12238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786" y="2587605"/>
            <a:ext cx="1183583" cy="1183583"/>
          </a:xfrm>
          <a:prstGeom prst="rect">
            <a:avLst/>
          </a:prstGeom>
        </p:spPr>
      </p:pic>
    </p:spTree>
    <p:extLst>
      <p:ext uri="{BB962C8B-B14F-4D97-AF65-F5344CB8AC3E}">
        <p14:creationId xmlns:p14="http://schemas.microsoft.com/office/powerpoint/2010/main" val="324461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DED5F-69BE-4EAC-B7D6-4ACE3F1C6969}"/>
              </a:ext>
            </a:extLst>
          </p:cNvPr>
          <p:cNvSpPr>
            <a:spLocks noGrp="1"/>
          </p:cNvSpPr>
          <p:nvPr>
            <p:ph idx="1"/>
          </p:nvPr>
        </p:nvSpPr>
        <p:spPr>
          <a:xfrm>
            <a:off x="1113183" y="1181100"/>
            <a:ext cx="7581663" cy="4917496"/>
          </a:xfrm>
        </p:spPr>
        <p:txBody>
          <a:bodyPr anchor="ctr">
            <a:normAutofit/>
          </a:bodyPr>
          <a:lstStyle/>
          <a:p>
            <a:pPr>
              <a:lnSpc>
                <a:spcPct val="100000"/>
              </a:lnSpc>
              <a:spcBef>
                <a:spcPts val="0"/>
              </a:spcBef>
              <a:buFont typeface="Wingdings" panose="05000000000000000000" pitchFamily="2" charset="2"/>
              <a:buChar char="ü"/>
            </a:pPr>
            <a:r>
              <a:rPr lang="en-US" sz="2400" dirty="0"/>
              <a:t>  Ensure that a female agent is present during all</a:t>
            </a:r>
            <a:br>
              <a:rPr lang="en-US" sz="2400" dirty="0"/>
            </a:br>
            <a:r>
              <a:rPr lang="en-US" sz="2400" dirty="0"/>
              <a:t>contact with female victims</a:t>
            </a:r>
          </a:p>
          <a:p>
            <a:pPr>
              <a:lnSpc>
                <a:spcPct val="100000"/>
              </a:lnSpc>
              <a:spcBef>
                <a:spcPts val="0"/>
              </a:spcBef>
              <a:buFont typeface="Wingdings" panose="05000000000000000000" pitchFamily="2" charset="2"/>
              <a:buChar char="ü"/>
            </a:pPr>
            <a:r>
              <a:rPr lang="en-US" sz="2400" dirty="0"/>
              <a:t>  Explain to victims what their rights, roles and</a:t>
            </a:r>
            <a:br>
              <a:rPr lang="en-US" sz="2400" dirty="0"/>
            </a:br>
            <a:r>
              <a:rPr lang="en-US" sz="2400" dirty="0"/>
              <a:t>the nature of the proceedings are</a:t>
            </a:r>
          </a:p>
          <a:p>
            <a:pPr>
              <a:lnSpc>
                <a:spcPct val="100000"/>
              </a:lnSpc>
              <a:spcBef>
                <a:spcPts val="0"/>
              </a:spcBef>
              <a:buFont typeface="Wingdings" panose="05000000000000000000" pitchFamily="2" charset="2"/>
              <a:buChar char="ü"/>
            </a:pPr>
            <a:r>
              <a:rPr lang="en-US" sz="2400" dirty="0"/>
              <a:t>  Provide transportation to a safe location</a:t>
            </a:r>
          </a:p>
          <a:p>
            <a:pPr>
              <a:lnSpc>
                <a:spcPct val="100000"/>
              </a:lnSpc>
              <a:spcBef>
                <a:spcPts val="0"/>
              </a:spcBef>
              <a:buFont typeface="Wingdings" panose="05000000000000000000" pitchFamily="2" charset="2"/>
              <a:buChar char="ü"/>
            </a:pPr>
            <a:r>
              <a:rPr lang="en-US" sz="2400" dirty="0"/>
              <a:t>  Secure files and protect the privacy of victims</a:t>
            </a:r>
          </a:p>
          <a:p>
            <a:pPr>
              <a:lnSpc>
                <a:spcPct val="100000"/>
              </a:lnSpc>
              <a:spcBef>
                <a:spcPts val="0"/>
              </a:spcBef>
              <a:buFont typeface="Wingdings" panose="05000000000000000000" pitchFamily="2" charset="2"/>
              <a:buChar char="ü"/>
            </a:pPr>
            <a:r>
              <a:rPr lang="en-US" sz="2400" dirty="0"/>
              <a:t>  Establish guidelines on victim assistance</a:t>
            </a:r>
          </a:p>
          <a:p>
            <a:pPr>
              <a:lnSpc>
                <a:spcPct val="100000"/>
              </a:lnSpc>
              <a:spcBef>
                <a:spcPts val="0"/>
              </a:spcBef>
              <a:buFont typeface="Wingdings" panose="05000000000000000000" pitchFamily="2" charset="2"/>
              <a:buChar char="ü"/>
            </a:pPr>
            <a:r>
              <a:rPr lang="en-US" sz="2400" dirty="0"/>
              <a:t>  Access to justice</a:t>
            </a:r>
            <a:endParaRPr lang="fr-FR" sz="2400" dirty="0"/>
          </a:p>
        </p:txBody>
      </p:sp>
      <p:sp>
        <p:nvSpPr>
          <p:cNvPr id="7" name="Title 6">
            <a:extLst>
              <a:ext uri="{FF2B5EF4-FFF2-40B4-BE49-F238E27FC236}">
                <a16:creationId xmlns:a16="http://schemas.microsoft.com/office/drawing/2014/main" id="{3E4A7F1D-9218-4B9F-B3BF-A8348A03F9B2}"/>
              </a:ext>
            </a:extLst>
          </p:cNvPr>
          <p:cNvSpPr>
            <a:spLocks noGrp="1"/>
          </p:cNvSpPr>
          <p:nvPr>
            <p:ph type="title"/>
          </p:nvPr>
        </p:nvSpPr>
        <p:spPr/>
        <p:txBody>
          <a:bodyPr>
            <a:normAutofit/>
          </a:bodyPr>
          <a:lstStyle/>
          <a:p>
            <a:r>
              <a:rPr lang="en-US" sz="3200" dirty="0" err="1"/>
              <a:t>Cont</a:t>
            </a:r>
            <a:r>
              <a:rPr lang="en-US" sz="3200" dirty="0"/>
              <a:t>…</a:t>
            </a:r>
          </a:p>
        </p:txBody>
      </p:sp>
      <p:pic>
        <p:nvPicPr>
          <p:cNvPr id="4" name="Graphic 3" descr="Police">
            <a:extLst>
              <a:ext uri="{FF2B5EF4-FFF2-40B4-BE49-F238E27FC236}">
                <a16:creationId xmlns:a16="http://schemas.microsoft.com/office/drawing/2014/main" id="{66967755-A85A-4171-9C25-760ED817B5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409" y="4621454"/>
            <a:ext cx="1492612" cy="1492612"/>
          </a:xfrm>
          <a:prstGeom prst="rect">
            <a:avLst/>
          </a:prstGeom>
        </p:spPr>
      </p:pic>
    </p:spTree>
    <p:extLst>
      <p:ext uri="{BB962C8B-B14F-4D97-AF65-F5344CB8AC3E}">
        <p14:creationId xmlns:p14="http://schemas.microsoft.com/office/powerpoint/2010/main" val="222805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Principle of </a:t>
            </a:r>
            <a:r>
              <a:rPr lang="en-US" b="1" i="1" dirty="0">
                <a:latin typeface="+mn-lt"/>
              </a:rPr>
              <a:t>non-refoulement</a:t>
            </a:r>
            <a:br>
              <a:rPr lang="en-US" b="1" i="1" dirty="0">
                <a:latin typeface="+mn-lt"/>
              </a:rPr>
            </a:br>
            <a:r>
              <a:rPr lang="en-US" b="1" i="1" dirty="0">
                <a:latin typeface="+mn-lt"/>
              </a:rPr>
              <a:t>jus cogens</a:t>
            </a:r>
            <a:endParaRPr lang="en-US" b="1" dirty="0">
              <a:latin typeface="+mn-lt"/>
            </a:endParaRPr>
          </a:p>
        </p:txBody>
      </p:sp>
      <p:sp>
        <p:nvSpPr>
          <p:cNvPr id="3" name="Content Placeholder 2"/>
          <p:cNvSpPr>
            <a:spLocks noGrp="1"/>
          </p:cNvSpPr>
          <p:nvPr>
            <p:ph idx="1"/>
          </p:nvPr>
        </p:nvSpPr>
        <p:spPr>
          <a:xfrm>
            <a:off x="385012" y="1391478"/>
            <a:ext cx="8599962" cy="5327367"/>
          </a:xfrm>
        </p:spPr>
        <p:txBody>
          <a:bodyPr>
            <a:noAutofit/>
          </a:bodyPr>
          <a:lstStyle/>
          <a:p>
            <a:pPr>
              <a:lnSpc>
                <a:spcPct val="100000"/>
              </a:lnSpc>
              <a:spcBef>
                <a:spcPts val="0"/>
              </a:spcBef>
              <a:defRPr/>
            </a:pPr>
            <a:r>
              <a:rPr lang="en-US" altLang="en-US" sz="2000" b="1" u="sng" dirty="0">
                <a:solidFill>
                  <a:srgbClr val="0061AA"/>
                </a:solidFill>
              </a:rPr>
              <a:t>Art. 33.1, 1951 Refugee Convention</a:t>
            </a:r>
            <a:r>
              <a:rPr lang="en-US" altLang="en-US" sz="2000" b="1" dirty="0">
                <a:solidFill>
                  <a:srgbClr val="0061AA"/>
                </a:solidFill>
              </a:rPr>
              <a:t>: </a:t>
            </a:r>
            <a:r>
              <a:rPr lang="en-US" altLang="en-US" sz="2000" dirty="0"/>
              <a:t>Prohibition of expulsion or return</a:t>
            </a:r>
          </a:p>
          <a:p>
            <a:pPr marL="0" indent="0">
              <a:lnSpc>
                <a:spcPct val="100000"/>
              </a:lnSpc>
              <a:spcBef>
                <a:spcPts val="0"/>
              </a:spcBef>
              <a:buNone/>
              <a:defRPr/>
            </a:pPr>
            <a:r>
              <a:rPr lang="en-US" altLang="en-US" sz="2000" dirty="0"/>
              <a:t>“No Contracting State shall expel or return ("</a:t>
            </a:r>
            <a:r>
              <a:rPr lang="en-US" altLang="en-US" sz="2000" dirty="0" err="1"/>
              <a:t>refouler</a:t>
            </a:r>
            <a:r>
              <a:rPr lang="en-US" altLang="en-US" sz="2000" dirty="0"/>
              <a:t>") a refugee in any manner whatsoever to the frontiers of territories where </a:t>
            </a:r>
            <a:r>
              <a:rPr lang="en-US" altLang="en-US" sz="2000" b="1" dirty="0"/>
              <a:t>his life or freedom </a:t>
            </a:r>
            <a:r>
              <a:rPr lang="en-US" altLang="en-US" sz="2000" dirty="0"/>
              <a:t>would be threatened </a:t>
            </a:r>
            <a:r>
              <a:rPr lang="en-US" altLang="en-US" sz="2000" b="1" dirty="0"/>
              <a:t>on account of his race, religion, nationality, membership of a particular social group or political opinion</a:t>
            </a:r>
            <a:r>
              <a:rPr lang="en-US" altLang="en-US" sz="2000" dirty="0"/>
              <a:t>”</a:t>
            </a:r>
          </a:p>
          <a:p>
            <a:pPr marL="0" indent="0">
              <a:lnSpc>
                <a:spcPct val="100000"/>
              </a:lnSpc>
              <a:spcBef>
                <a:spcPts val="0"/>
              </a:spcBef>
              <a:buNone/>
              <a:defRPr/>
            </a:pPr>
            <a:endParaRPr lang="en-US" altLang="en-US" sz="2000" dirty="0"/>
          </a:p>
          <a:p>
            <a:pPr>
              <a:lnSpc>
                <a:spcPct val="100000"/>
              </a:lnSpc>
              <a:spcBef>
                <a:spcPts val="0"/>
              </a:spcBef>
              <a:defRPr/>
            </a:pPr>
            <a:r>
              <a:rPr lang="en-US" altLang="en-US" sz="2000" u="sng" dirty="0">
                <a:solidFill>
                  <a:srgbClr val="0061AA"/>
                </a:solidFill>
              </a:rPr>
              <a:t> </a:t>
            </a:r>
            <a:r>
              <a:rPr lang="en-US" altLang="en-US" sz="2000" b="1" u="sng" dirty="0">
                <a:solidFill>
                  <a:srgbClr val="0061AA"/>
                </a:solidFill>
              </a:rPr>
              <a:t>Art. 3, Convention against Torture</a:t>
            </a:r>
            <a:r>
              <a:rPr lang="en-US" altLang="en-US" sz="2000" b="1" dirty="0">
                <a:solidFill>
                  <a:srgbClr val="0061AA"/>
                </a:solidFill>
              </a:rPr>
              <a:t>: </a:t>
            </a:r>
            <a:r>
              <a:rPr lang="en-US" altLang="en-US" sz="2000" dirty="0"/>
              <a:t>“No State Party shall expel, return ("</a:t>
            </a:r>
            <a:r>
              <a:rPr lang="en-US" altLang="en-US" sz="2000" dirty="0" err="1"/>
              <a:t>refouler</a:t>
            </a:r>
            <a:r>
              <a:rPr lang="en-US" altLang="en-US" sz="2000" dirty="0"/>
              <a:t>") or extradite a person to another State where there are </a:t>
            </a:r>
            <a:r>
              <a:rPr lang="en-US" altLang="en-US" sz="2000" b="1" dirty="0"/>
              <a:t>substantial grounds for believing that he would be in danger of being subjected to torture</a:t>
            </a:r>
            <a:r>
              <a:rPr lang="en-US" altLang="en-US" sz="2000" dirty="0"/>
              <a:t>.”</a:t>
            </a:r>
          </a:p>
          <a:p>
            <a:pPr marL="0" indent="0">
              <a:lnSpc>
                <a:spcPct val="100000"/>
              </a:lnSpc>
              <a:spcBef>
                <a:spcPts val="0"/>
              </a:spcBef>
              <a:buNone/>
              <a:defRPr/>
            </a:pPr>
            <a:endParaRPr lang="en-US" altLang="en-US" sz="2000" b="1" u="sng" dirty="0">
              <a:solidFill>
                <a:srgbClr val="0061AA"/>
              </a:solidFill>
            </a:endParaRPr>
          </a:p>
          <a:p>
            <a:pPr marL="0" indent="0">
              <a:lnSpc>
                <a:spcPct val="100000"/>
              </a:lnSpc>
              <a:spcBef>
                <a:spcPts val="0"/>
              </a:spcBef>
              <a:buNone/>
              <a:defRPr/>
            </a:pPr>
            <a:r>
              <a:rPr lang="en-US" altLang="en-US" sz="2000" b="1" u="sng" dirty="0">
                <a:solidFill>
                  <a:srgbClr val="0061AA"/>
                </a:solidFill>
              </a:rPr>
              <a:t>+ HUMAN RIGHTS:</a:t>
            </a:r>
          </a:p>
          <a:p>
            <a:pPr marL="0" indent="0">
              <a:lnSpc>
                <a:spcPct val="100000"/>
              </a:lnSpc>
              <a:spcBef>
                <a:spcPts val="0"/>
              </a:spcBef>
              <a:buNone/>
              <a:defRPr/>
            </a:pPr>
            <a:r>
              <a:rPr lang="en-US" altLang="en-US" sz="2000" dirty="0"/>
              <a:t>- prohibition of torture, </a:t>
            </a:r>
            <a:r>
              <a:rPr lang="en-US" altLang="en-US" sz="2000" b="1" dirty="0"/>
              <a:t>inhumane and degrading treatment.</a:t>
            </a:r>
          </a:p>
          <a:p>
            <a:pPr>
              <a:lnSpc>
                <a:spcPct val="100000"/>
              </a:lnSpc>
              <a:spcBef>
                <a:spcPts val="0"/>
              </a:spcBef>
              <a:buFontTx/>
              <a:buChar char="-"/>
              <a:defRPr/>
            </a:pPr>
            <a:r>
              <a:rPr lang="en-US" altLang="en-US" sz="2000" b="1" dirty="0"/>
              <a:t>the right to life and physical integrity.</a:t>
            </a:r>
          </a:p>
          <a:p>
            <a:pPr lvl="1">
              <a:lnSpc>
                <a:spcPct val="100000"/>
              </a:lnSpc>
              <a:spcBef>
                <a:spcPts val="0"/>
              </a:spcBef>
              <a:defRPr/>
            </a:pPr>
            <a:r>
              <a:rPr lang="en-US" sz="2000" dirty="0"/>
              <a:t>person directly targeted, group exposed to ill-treatment practices, indiscriminate violence, degrading living and detention conditions, health conditions, forced labor or slavery, conditions surrounding a death penalty.</a:t>
            </a:r>
          </a:p>
        </p:txBody>
      </p:sp>
      <p:pic>
        <p:nvPicPr>
          <p:cNvPr id="5" name="Graphic 4" descr="Badge 1 with solid fill">
            <a:extLst>
              <a:ext uri="{FF2B5EF4-FFF2-40B4-BE49-F238E27FC236}">
                <a16:creationId xmlns:a16="http://schemas.microsoft.com/office/drawing/2014/main" id="{0C6DDA0B-A680-4720-9BBC-2ECDA518BB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1474" y="256464"/>
            <a:ext cx="914400" cy="914400"/>
          </a:xfrm>
          <a:prstGeom prst="rect">
            <a:avLst/>
          </a:prstGeom>
        </p:spPr>
      </p:pic>
      <p:sp>
        <p:nvSpPr>
          <p:cNvPr id="6" name="TextBox 5">
            <a:extLst>
              <a:ext uri="{FF2B5EF4-FFF2-40B4-BE49-F238E27FC236}">
                <a16:creationId xmlns:a16="http://schemas.microsoft.com/office/drawing/2014/main" id="{59C3E928-BAA2-47A5-AD17-89278B18D229}"/>
              </a:ext>
            </a:extLst>
          </p:cNvPr>
          <p:cNvSpPr txBox="1"/>
          <p:nvPr/>
        </p:nvSpPr>
        <p:spPr>
          <a:xfrm>
            <a:off x="873457" y="2274838"/>
            <a:ext cx="7397086" cy="2308324"/>
          </a:xfrm>
          <a:prstGeom prst="rect">
            <a:avLst/>
          </a:prstGeom>
          <a:solidFill>
            <a:srgbClr val="0070C0"/>
          </a:solidFill>
        </p:spPr>
        <p:txBody>
          <a:bodyPr wrap="square" rtlCol="0">
            <a:spAutoFit/>
          </a:bodyPr>
          <a:lstStyle/>
          <a:p>
            <a:pPr algn="ctr"/>
            <a:r>
              <a:rPr lang="en-US" sz="3600" dirty="0">
                <a:solidFill>
                  <a:schemeClr val="bg1"/>
                </a:solidFill>
              </a:rPr>
              <a:t>Non-refoulement principle also applies to migrants, because they have human rights (so there are rights protection concerns to look into first).</a:t>
            </a:r>
          </a:p>
        </p:txBody>
      </p:sp>
    </p:spTree>
    <p:extLst>
      <p:ext uri="{BB962C8B-B14F-4D97-AF65-F5344CB8AC3E}">
        <p14:creationId xmlns:p14="http://schemas.microsoft.com/office/powerpoint/2010/main" val="38488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4C1-7BF8-4863-92FA-6B24A237725B}"/>
              </a:ext>
            </a:extLst>
          </p:cNvPr>
          <p:cNvSpPr>
            <a:spLocks noGrp="1"/>
          </p:cNvSpPr>
          <p:nvPr>
            <p:ph type="title"/>
          </p:nvPr>
        </p:nvSpPr>
        <p:spPr/>
        <p:txBody>
          <a:bodyPr/>
          <a:lstStyle/>
          <a:p>
            <a:pPr algn="ctr"/>
            <a:r>
              <a:rPr lang="en-US" dirty="0">
                <a:latin typeface="+mn-lt"/>
              </a:rPr>
              <a:t>Children &amp; Non-refoulement</a:t>
            </a:r>
            <a:endParaRPr lang="en-CH" dirty="0">
              <a:latin typeface="+mn-lt"/>
            </a:endParaRPr>
          </a:p>
        </p:txBody>
      </p:sp>
      <p:sp>
        <p:nvSpPr>
          <p:cNvPr id="3" name="Content Placeholder 2">
            <a:extLst>
              <a:ext uri="{FF2B5EF4-FFF2-40B4-BE49-F238E27FC236}">
                <a16:creationId xmlns:a16="http://schemas.microsoft.com/office/drawing/2014/main" id="{8943B414-33F4-4DB1-9084-FA6D3A7A2E6A}"/>
              </a:ext>
            </a:extLst>
          </p:cNvPr>
          <p:cNvSpPr>
            <a:spLocks noGrp="1"/>
          </p:cNvSpPr>
          <p:nvPr>
            <p:ph idx="1"/>
          </p:nvPr>
        </p:nvSpPr>
        <p:spPr>
          <a:xfrm>
            <a:off x="960782" y="1530633"/>
            <a:ext cx="7871791" cy="5327367"/>
          </a:xfrm>
        </p:spPr>
        <p:txBody>
          <a:bodyPr>
            <a:normAutofit/>
          </a:bodyPr>
          <a:lstStyle/>
          <a:p>
            <a:pPr marL="0" indent="0" algn="ctr">
              <a:buNone/>
            </a:pPr>
            <a:r>
              <a:rPr lang="en-US" sz="1800" dirty="0">
                <a:latin typeface="+mj-lt"/>
              </a:rPr>
              <a:t>“</a:t>
            </a:r>
            <a:r>
              <a:rPr lang="en-US" sz="2400" b="1" dirty="0">
                <a:latin typeface="+mj-lt"/>
              </a:rPr>
              <a:t>State obligations </a:t>
            </a:r>
            <a:r>
              <a:rPr lang="en-US" sz="2400" dirty="0">
                <a:latin typeface="+mj-lt"/>
              </a:rPr>
              <a:t>under the Convention </a:t>
            </a:r>
            <a:r>
              <a:rPr lang="en-US" sz="2400" b="1" dirty="0">
                <a:latin typeface="+mj-lt"/>
              </a:rPr>
              <a:t>apply within the borders of a State, including</a:t>
            </a:r>
            <a:r>
              <a:rPr lang="en-US" sz="2400" dirty="0">
                <a:latin typeface="+mj-lt"/>
              </a:rPr>
              <a:t> with respect to those children who come under the State’s jurisdiction </a:t>
            </a:r>
            <a:r>
              <a:rPr lang="en-US" sz="2400" b="1" dirty="0">
                <a:latin typeface="+mj-lt"/>
              </a:rPr>
              <a:t>while attempting to enter the country’s territory</a:t>
            </a:r>
            <a:r>
              <a:rPr lang="en-US" sz="2400" dirty="0">
                <a:latin typeface="+mj-lt"/>
              </a:rPr>
              <a:t>. Therefore, </a:t>
            </a:r>
            <a:r>
              <a:rPr lang="en-US" sz="2400" u="sng" dirty="0">
                <a:latin typeface="+mj-lt"/>
              </a:rPr>
              <a:t>the enjoyment of rights stipulated in the Convention is not limited to children who are citizens of a State</a:t>
            </a:r>
            <a:r>
              <a:rPr lang="en-US" sz="2400" dirty="0">
                <a:latin typeface="+mj-lt"/>
              </a:rPr>
              <a:t> party and must therefore, if not explicitly stated otherwise in the Convention, also </a:t>
            </a:r>
            <a:r>
              <a:rPr lang="en-US" sz="2400" b="1" u="sng" dirty="0">
                <a:latin typeface="+mj-lt"/>
              </a:rPr>
              <a:t>be available to all children – including asylum-seeking, refugee and migrant children – irrespective of their nationality, immigration status or statelessness</a:t>
            </a:r>
            <a:r>
              <a:rPr lang="en-US" sz="2400" dirty="0">
                <a:latin typeface="+mj-lt"/>
              </a:rPr>
              <a:t>”.</a:t>
            </a:r>
          </a:p>
          <a:p>
            <a:pPr marL="0" indent="0" algn="ctr">
              <a:buNone/>
            </a:pPr>
            <a:endParaRPr lang="en-US" sz="1800" dirty="0">
              <a:latin typeface="+mj-lt"/>
            </a:endParaRPr>
          </a:p>
          <a:p>
            <a:pPr marL="0" indent="0" algn="r">
              <a:buNone/>
            </a:pPr>
            <a:r>
              <a:rPr lang="en-US" sz="2000" dirty="0">
                <a:latin typeface="+mj-lt"/>
              </a:rPr>
              <a:t>(CRC General Comment No. 6: “Treatment of unaccompanied and separated children outside their country of origin”)</a:t>
            </a:r>
          </a:p>
          <a:p>
            <a:endParaRPr lang="en-CH" sz="2000" dirty="0">
              <a:latin typeface="+mj-lt"/>
            </a:endParaRPr>
          </a:p>
        </p:txBody>
      </p:sp>
      <p:sp>
        <p:nvSpPr>
          <p:cNvPr id="4" name="TextBox 3">
            <a:extLst>
              <a:ext uri="{FF2B5EF4-FFF2-40B4-BE49-F238E27FC236}">
                <a16:creationId xmlns:a16="http://schemas.microsoft.com/office/drawing/2014/main" id="{3358584A-8823-47C0-994D-FCD986EBC0CA}"/>
              </a:ext>
            </a:extLst>
          </p:cNvPr>
          <p:cNvSpPr txBox="1"/>
          <p:nvPr/>
        </p:nvSpPr>
        <p:spPr>
          <a:xfrm>
            <a:off x="1555845" y="2060812"/>
            <a:ext cx="6318913" cy="2862322"/>
          </a:xfrm>
          <a:prstGeom prst="rect">
            <a:avLst/>
          </a:prstGeom>
          <a:solidFill>
            <a:srgbClr val="0070C0"/>
          </a:solidFill>
        </p:spPr>
        <p:txBody>
          <a:bodyPr wrap="square" rtlCol="0">
            <a:spAutoFit/>
          </a:bodyPr>
          <a:lstStyle/>
          <a:p>
            <a:pPr algn="ctr"/>
            <a:r>
              <a:rPr lang="en-US" sz="3600" dirty="0">
                <a:solidFill>
                  <a:schemeClr val="bg1"/>
                </a:solidFill>
              </a:rPr>
              <a:t>Above all, a child is a child (below 18 years) regardless of migration status &gt; entitled to same rights and treatment as national children.</a:t>
            </a:r>
          </a:p>
        </p:txBody>
      </p:sp>
    </p:spTree>
    <p:extLst>
      <p:ext uri="{BB962C8B-B14F-4D97-AF65-F5344CB8AC3E}">
        <p14:creationId xmlns:p14="http://schemas.microsoft.com/office/powerpoint/2010/main" val="21036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15BE5-ADB2-417D-B2B0-445BC43EF03B}"/>
              </a:ext>
            </a:extLst>
          </p:cNvPr>
          <p:cNvPicPr>
            <a:picLocks noChangeAspect="1"/>
          </p:cNvPicPr>
          <p:nvPr/>
        </p:nvPicPr>
        <p:blipFill rotWithShape="1">
          <a:blip r:embed="rId2"/>
          <a:srcRect l="7039" t="9880" r="7080" b="15708"/>
          <a:stretch/>
        </p:blipFill>
        <p:spPr>
          <a:xfrm>
            <a:off x="7091265" y="1337027"/>
            <a:ext cx="1893709" cy="1548882"/>
          </a:xfrm>
          <a:prstGeom prst="rect">
            <a:avLst/>
          </a:prstGeom>
        </p:spPr>
      </p:pic>
      <p:sp>
        <p:nvSpPr>
          <p:cNvPr id="2" name="Title 1">
            <a:extLst>
              <a:ext uri="{FF2B5EF4-FFF2-40B4-BE49-F238E27FC236}">
                <a16:creationId xmlns:a16="http://schemas.microsoft.com/office/drawing/2014/main" id="{F5699B2E-2615-4103-AAFB-9083EA874AE3}"/>
              </a:ext>
            </a:extLst>
          </p:cNvPr>
          <p:cNvSpPr>
            <a:spLocks noGrp="1"/>
          </p:cNvSpPr>
          <p:nvPr>
            <p:ph type="title"/>
          </p:nvPr>
        </p:nvSpPr>
        <p:spPr/>
        <p:txBody>
          <a:bodyPr/>
          <a:lstStyle/>
          <a:p>
            <a:pPr algn="ctr"/>
            <a:r>
              <a:rPr lang="fr-CH" dirty="0"/>
              <a:t>Global Compact for Migration</a:t>
            </a:r>
            <a:br>
              <a:rPr lang="fr-CH" dirty="0"/>
            </a:br>
            <a:endParaRPr lang="en-US" dirty="0"/>
          </a:p>
        </p:txBody>
      </p:sp>
      <p:sp>
        <p:nvSpPr>
          <p:cNvPr id="3" name="Content Placeholder 2">
            <a:extLst>
              <a:ext uri="{FF2B5EF4-FFF2-40B4-BE49-F238E27FC236}">
                <a16:creationId xmlns:a16="http://schemas.microsoft.com/office/drawing/2014/main" id="{06E05D9A-6031-4A39-93CC-4E1BEB97EDE8}"/>
              </a:ext>
            </a:extLst>
          </p:cNvPr>
          <p:cNvSpPr>
            <a:spLocks noGrp="1"/>
          </p:cNvSpPr>
          <p:nvPr>
            <p:ph idx="1"/>
          </p:nvPr>
        </p:nvSpPr>
        <p:spPr>
          <a:xfrm>
            <a:off x="528196" y="1516566"/>
            <a:ext cx="6847963" cy="5082434"/>
          </a:xfrm>
        </p:spPr>
        <p:txBody>
          <a:bodyPr>
            <a:normAutofit/>
          </a:bodyPr>
          <a:lstStyle/>
          <a:p>
            <a:pPr marL="0" indent="0">
              <a:lnSpc>
                <a:spcPct val="120000"/>
              </a:lnSpc>
              <a:spcBef>
                <a:spcPts val="0"/>
              </a:spcBef>
              <a:buNone/>
            </a:pPr>
            <a:r>
              <a:rPr lang="en-US" b="1" dirty="0">
                <a:latin typeface="+mj-lt"/>
              </a:rPr>
              <a:t>Objective 21: Cooperate in facilitating safe and dignified return and readmission, as well as sustainable reintegration</a:t>
            </a:r>
          </a:p>
          <a:p>
            <a:pPr marL="0" indent="0">
              <a:lnSpc>
                <a:spcPct val="120000"/>
              </a:lnSpc>
              <a:spcBef>
                <a:spcPts val="0"/>
              </a:spcBef>
              <a:buNone/>
            </a:pPr>
            <a:endParaRPr lang="en-US" b="1" dirty="0">
              <a:latin typeface="+mj-lt"/>
            </a:endParaRPr>
          </a:p>
          <a:p>
            <a:pPr marL="0" indent="0">
              <a:lnSpc>
                <a:spcPct val="120000"/>
              </a:lnSpc>
              <a:spcBef>
                <a:spcPts val="0"/>
              </a:spcBef>
              <a:buNone/>
            </a:pPr>
            <a:r>
              <a:rPr lang="en-US" dirty="0">
                <a:latin typeface="+mj-lt"/>
              </a:rPr>
              <a:t>Para. 37 “We commit to facilitate and cooperate for safe and dignified return and to guarantee due process, individual assessment and effective remedy, by </a:t>
            </a:r>
            <a:r>
              <a:rPr lang="en-US" u="sng" dirty="0">
                <a:latin typeface="+mj-lt"/>
              </a:rPr>
              <a:t>upholding the </a:t>
            </a:r>
            <a:r>
              <a:rPr lang="en-US" b="1" u="sng" dirty="0">
                <a:latin typeface="+mj-lt"/>
              </a:rPr>
              <a:t>prohibition of collective expulsion </a:t>
            </a:r>
            <a:r>
              <a:rPr lang="en-US" u="sng" dirty="0">
                <a:latin typeface="+mj-lt"/>
              </a:rPr>
              <a:t>and of returning migrants when </a:t>
            </a:r>
            <a:r>
              <a:rPr lang="en-US" b="1" u="sng" dirty="0">
                <a:latin typeface="+mj-lt"/>
              </a:rPr>
              <a:t>there is a real and foreseeable risk of death, torture, and other cruel, inhuman, and degrading treatment or punishment, or other irreparable harm</a:t>
            </a:r>
            <a:r>
              <a:rPr lang="en-US" u="sng" dirty="0">
                <a:latin typeface="+mj-lt"/>
              </a:rPr>
              <a:t>, in accordance with our obligations under international </a:t>
            </a:r>
            <a:r>
              <a:rPr lang="en-US" b="1" u="sng" dirty="0">
                <a:latin typeface="+mj-lt"/>
              </a:rPr>
              <a:t>human rights law</a:t>
            </a:r>
            <a:r>
              <a:rPr lang="en-US" dirty="0">
                <a:latin typeface="+mj-lt"/>
              </a:rPr>
              <a:t>.”</a:t>
            </a:r>
          </a:p>
          <a:p>
            <a:pPr marL="0" indent="0" algn="ctr">
              <a:lnSpc>
                <a:spcPct val="120000"/>
              </a:lnSpc>
              <a:spcBef>
                <a:spcPts val="0"/>
              </a:spcBef>
              <a:buNone/>
            </a:pPr>
            <a:endParaRPr lang="en-US" dirty="0">
              <a:latin typeface="+mj-lt"/>
            </a:endParaRPr>
          </a:p>
        </p:txBody>
      </p:sp>
      <p:sp>
        <p:nvSpPr>
          <p:cNvPr id="4" name="TextBox 3">
            <a:extLst>
              <a:ext uri="{FF2B5EF4-FFF2-40B4-BE49-F238E27FC236}">
                <a16:creationId xmlns:a16="http://schemas.microsoft.com/office/drawing/2014/main" id="{6A534720-7BF5-4ED4-8F0E-30E321ABFA4E}"/>
              </a:ext>
            </a:extLst>
          </p:cNvPr>
          <p:cNvSpPr txBox="1"/>
          <p:nvPr/>
        </p:nvSpPr>
        <p:spPr>
          <a:xfrm>
            <a:off x="1113183" y="15165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9133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1113183" y="156504"/>
            <a:ext cx="7871791" cy="1024596"/>
          </a:xfrm>
          <a:prstGeom prst="rect">
            <a:avLst/>
          </a:prstGeom>
        </p:spPr>
        <p:txBody>
          <a:bodyPr/>
          <a:lstStyle/>
          <a:p>
            <a:pPr lvl="0" algn="ctr">
              <a:defRPr sz="1800">
                <a:solidFill>
                  <a:srgbClr val="000000"/>
                </a:solidFill>
              </a:defRPr>
            </a:pPr>
            <a:r>
              <a:rPr sz="3300" dirty="0">
                <a:solidFill>
                  <a:srgbClr val="0061AA"/>
                </a:solidFill>
              </a:rPr>
              <a:t>Family Reunification	</a:t>
            </a:r>
          </a:p>
        </p:txBody>
      </p:sp>
      <p:sp>
        <p:nvSpPr>
          <p:cNvPr id="101" name="Shape 101"/>
          <p:cNvSpPr>
            <a:spLocks noGrp="1"/>
          </p:cNvSpPr>
          <p:nvPr>
            <p:ph type="body" idx="1"/>
          </p:nvPr>
        </p:nvSpPr>
        <p:spPr>
          <a:xfrm>
            <a:off x="368969" y="1670899"/>
            <a:ext cx="6320590" cy="5030597"/>
          </a:xfrm>
          <a:prstGeom prst="rect">
            <a:avLst/>
          </a:prstGeom>
        </p:spPr>
        <p:txBody>
          <a:bodyPr>
            <a:normAutofit/>
          </a:bodyPr>
          <a:lstStyle/>
          <a:p>
            <a:pPr marL="0" indent="0">
              <a:lnSpc>
                <a:spcPct val="100000"/>
              </a:lnSpc>
              <a:spcBef>
                <a:spcPts val="0"/>
              </a:spcBef>
              <a:buClr>
                <a:srgbClr val="44546A"/>
              </a:buClr>
              <a:buNone/>
              <a:defRPr sz="1800"/>
            </a:pPr>
            <a:r>
              <a:rPr lang="en-US" sz="2000" dirty="0">
                <a:latin typeface="+mj-lt"/>
              </a:rPr>
              <a:t>Set </a:t>
            </a:r>
            <a:r>
              <a:rPr sz="2000" dirty="0">
                <a:latin typeface="+mj-lt"/>
              </a:rPr>
              <a:t>out </a:t>
            </a:r>
            <a:r>
              <a:rPr lang="en-US" sz="2000" dirty="0">
                <a:latin typeface="+mj-lt"/>
              </a:rPr>
              <a:t>for</a:t>
            </a:r>
            <a:r>
              <a:rPr sz="2000" dirty="0">
                <a:latin typeface="+mj-lt"/>
              </a:rPr>
              <a:t> regular migrant workers i</a:t>
            </a:r>
            <a:r>
              <a:rPr lang="en-US" sz="2000" dirty="0">
                <a:latin typeface="+mj-lt"/>
              </a:rPr>
              <a:t>n A</a:t>
            </a:r>
            <a:r>
              <a:rPr sz="2000" dirty="0">
                <a:latin typeface="+mj-lt"/>
              </a:rPr>
              <a:t>rt. 44 ICRMW</a:t>
            </a:r>
            <a:r>
              <a:rPr lang="en-US" sz="2000" dirty="0">
                <a:latin typeface="+mj-lt"/>
              </a:rPr>
              <a:t>:</a:t>
            </a:r>
          </a:p>
          <a:p>
            <a:pPr>
              <a:lnSpc>
                <a:spcPct val="100000"/>
              </a:lnSpc>
              <a:spcBef>
                <a:spcPts val="0"/>
              </a:spcBef>
              <a:buClr>
                <a:srgbClr val="44546A"/>
              </a:buClr>
              <a:defRPr sz="1800"/>
            </a:pPr>
            <a:endParaRPr lang="en-US" sz="2000" dirty="0">
              <a:latin typeface="+mj-lt"/>
            </a:endParaRPr>
          </a:p>
          <a:p>
            <a:pPr marL="0" indent="0" algn="ctr">
              <a:lnSpc>
                <a:spcPct val="100000"/>
              </a:lnSpc>
              <a:spcBef>
                <a:spcPts val="0"/>
              </a:spcBef>
              <a:buClr>
                <a:srgbClr val="44546A"/>
              </a:buClr>
              <a:buNone/>
              <a:defRPr sz="1800"/>
            </a:pPr>
            <a:r>
              <a:rPr lang="en-US" sz="1900" dirty="0">
                <a:latin typeface="+mj-lt"/>
              </a:rPr>
              <a:t>“the family is the </a:t>
            </a:r>
            <a:r>
              <a:rPr lang="en-US" sz="1900" b="1" dirty="0">
                <a:latin typeface="+mj-lt"/>
              </a:rPr>
              <a:t>natural and fundamental group unit of society</a:t>
            </a:r>
            <a:r>
              <a:rPr lang="en-US" sz="1900" dirty="0">
                <a:latin typeface="+mj-lt"/>
              </a:rPr>
              <a:t> and is entitled to protection by society and the State, shall take </a:t>
            </a:r>
            <a:r>
              <a:rPr lang="en-US" sz="1900" b="1" dirty="0">
                <a:latin typeface="+mj-lt"/>
              </a:rPr>
              <a:t>appropriate measures to ensure the protection of the unity of the families of migrant workers</a:t>
            </a:r>
            <a:r>
              <a:rPr lang="en-US" sz="1900" dirty="0">
                <a:latin typeface="+mj-lt"/>
              </a:rPr>
              <a:t>...take measures that they deem appropriate and that fall within their </a:t>
            </a:r>
            <a:r>
              <a:rPr lang="en-US" sz="1900" b="1" dirty="0">
                <a:latin typeface="+mj-lt"/>
              </a:rPr>
              <a:t>competence</a:t>
            </a:r>
            <a:r>
              <a:rPr lang="en-US" sz="1900" dirty="0">
                <a:latin typeface="+mj-lt"/>
              </a:rPr>
              <a:t> to </a:t>
            </a:r>
            <a:r>
              <a:rPr lang="en-US" sz="1900" b="1" dirty="0">
                <a:latin typeface="+mj-lt"/>
              </a:rPr>
              <a:t>facilitate the reunification of migrant workers with their spouses or persons </a:t>
            </a:r>
            <a:r>
              <a:rPr lang="en-US" sz="1900" dirty="0">
                <a:latin typeface="+mj-lt"/>
              </a:rPr>
              <a:t>who have with the migrant worker a </a:t>
            </a:r>
            <a:r>
              <a:rPr lang="en-US" sz="1900" b="1" dirty="0">
                <a:latin typeface="+mj-lt"/>
              </a:rPr>
              <a:t>relationship</a:t>
            </a:r>
            <a:r>
              <a:rPr lang="en-US" sz="1900" dirty="0">
                <a:latin typeface="+mj-lt"/>
              </a:rPr>
              <a:t>…”</a:t>
            </a:r>
          </a:p>
          <a:p>
            <a:pPr>
              <a:lnSpc>
                <a:spcPct val="100000"/>
              </a:lnSpc>
              <a:spcBef>
                <a:spcPts val="0"/>
              </a:spcBef>
              <a:buClr>
                <a:srgbClr val="44546A"/>
              </a:buClr>
              <a:defRPr sz="1800"/>
            </a:pPr>
            <a:endParaRPr lang="fr-CH" sz="2000" dirty="0">
              <a:latin typeface="+mj-lt"/>
            </a:endParaRPr>
          </a:p>
          <a:p>
            <a:pPr>
              <a:lnSpc>
                <a:spcPct val="100000"/>
              </a:lnSpc>
              <a:spcBef>
                <a:spcPts val="0"/>
              </a:spcBef>
              <a:buClr>
                <a:srgbClr val="44546A"/>
              </a:buClr>
              <a:defRPr sz="1800"/>
            </a:pPr>
            <a:r>
              <a:rPr lang="en-US" sz="2000" dirty="0">
                <a:latin typeface="+mj-lt"/>
              </a:rPr>
              <a:t>Possibility to relocate abroad (case by case)</a:t>
            </a:r>
            <a:endParaRPr sz="2000" dirty="0">
              <a:latin typeface="+mj-lt"/>
            </a:endParaRPr>
          </a:p>
          <a:p>
            <a:pPr>
              <a:lnSpc>
                <a:spcPct val="100000"/>
              </a:lnSpc>
              <a:spcBef>
                <a:spcPts val="0"/>
              </a:spcBef>
              <a:buClr>
                <a:srgbClr val="44546A"/>
              </a:buClr>
              <a:defRPr sz="1800"/>
            </a:pPr>
            <a:r>
              <a:rPr sz="2000" dirty="0">
                <a:latin typeface="+mj-lt"/>
              </a:rPr>
              <a:t>Particular attention to children, </a:t>
            </a:r>
            <a:r>
              <a:rPr lang="en-US" sz="2000" dirty="0">
                <a:latin typeface="+mj-lt"/>
              </a:rPr>
              <a:t>A</a:t>
            </a:r>
            <a:r>
              <a:rPr sz="2000" dirty="0">
                <a:latin typeface="+mj-lt"/>
              </a:rPr>
              <a:t>rt. 10 CRC</a:t>
            </a:r>
          </a:p>
          <a:p>
            <a:pPr>
              <a:lnSpc>
                <a:spcPct val="100000"/>
              </a:lnSpc>
              <a:spcBef>
                <a:spcPts val="0"/>
              </a:spcBef>
              <a:buClr>
                <a:srgbClr val="44546A"/>
              </a:buClr>
              <a:defRPr sz="1800"/>
            </a:pPr>
            <a:r>
              <a:rPr sz="2000" dirty="0">
                <a:latin typeface="+mj-lt"/>
              </a:rPr>
              <a:t>Principle of non-discrimination if the right is granted to certain categories of</a:t>
            </a:r>
            <a:r>
              <a:rPr lang="en-US" sz="2000" dirty="0">
                <a:latin typeface="+mj-lt"/>
              </a:rPr>
              <a:t> migrants</a:t>
            </a:r>
            <a:endParaRPr sz="2000" dirty="0">
              <a:latin typeface="+mj-lt"/>
            </a:endParaRPr>
          </a:p>
          <a:p>
            <a:pPr>
              <a:lnSpc>
                <a:spcPct val="100000"/>
              </a:lnSpc>
              <a:spcBef>
                <a:spcPts val="0"/>
              </a:spcBef>
              <a:buClr>
                <a:srgbClr val="44546A"/>
              </a:buClr>
              <a:defRPr sz="1800"/>
            </a:pPr>
            <a:r>
              <a:rPr sz="2000" dirty="0">
                <a:latin typeface="+mj-lt"/>
              </a:rPr>
              <a:t>Requirements not too restrictive (period of residence, language test, suitable housing) </a:t>
            </a:r>
          </a:p>
        </p:txBody>
      </p:sp>
      <p:pic>
        <p:nvPicPr>
          <p:cNvPr id="3" name="Picture 2" descr="A person standing in front of a store&#10;&#10;Description automatically generated">
            <a:extLst>
              <a:ext uri="{FF2B5EF4-FFF2-40B4-BE49-F238E27FC236}">
                <a16:creationId xmlns:a16="http://schemas.microsoft.com/office/drawing/2014/main" id="{D2710ED9-4B67-4595-B17E-D75D3B0A4324}"/>
              </a:ext>
            </a:extLst>
          </p:cNvPr>
          <p:cNvPicPr>
            <a:picLocks noChangeAspect="1"/>
          </p:cNvPicPr>
          <p:nvPr/>
        </p:nvPicPr>
        <p:blipFill rotWithShape="1">
          <a:blip r:embed="rId3">
            <a:extLst>
              <a:ext uri="{28A0092B-C50C-407E-A947-70E740481C1C}">
                <a14:useLocalDpi xmlns:a14="http://schemas.microsoft.com/office/drawing/2010/main" val="0"/>
              </a:ext>
            </a:extLst>
          </a:blip>
          <a:srcRect l="33228" r="33822"/>
          <a:stretch/>
        </p:blipFill>
        <p:spPr>
          <a:xfrm>
            <a:off x="7074567" y="1181100"/>
            <a:ext cx="2873795" cy="5765975"/>
          </a:xfrm>
          <a:prstGeom prst="rect">
            <a:avLst/>
          </a:prstGeom>
        </p:spPr>
      </p:pic>
    </p:spTree>
    <p:extLst>
      <p:ext uri="{BB962C8B-B14F-4D97-AF65-F5344CB8AC3E}">
        <p14:creationId xmlns:p14="http://schemas.microsoft.com/office/powerpoint/2010/main" val="27662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Members of the Family</a:t>
            </a:r>
          </a:p>
        </p:txBody>
      </p:sp>
      <p:sp>
        <p:nvSpPr>
          <p:cNvPr id="4" name="Rectangle 3"/>
          <p:cNvSpPr/>
          <p:nvPr/>
        </p:nvSpPr>
        <p:spPr>
          <a:xfrm>
            <a:off x="3543665" y="1426265"/>
            <a:ext cx="5189482" cy="5232202"/>
          </a:xfrm>
          <a:prstGeom prst="rect">
            <a:avLst/>
          </a:prstGeom>
        </p:spPr>
        <p:txBody>
          <a:bodyPr wrap="square">
            <a:spAutoFit/>
          </a:bodyPr>
          <a:lstStyle/>
          <a:p>
            <a:r>
              <a:rPr lang="en-US" sz="2000" dirty="0">
                <a:latin typeface="+mj-lt"/>
              </a:rPr>
              <a:t>Art. 4, ICRMW:</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dirty="0">
                <a:latin typeface="+mj-lt"/>
              </a:rPr>
              <a:t>persons </a:t>
            </a:r>
            <a:r>
              <a:rPr lang="en-US" sz="2000" b="1" u="sng" dirty="0">
                <a:latin typeface="+mj-lt"/>
              </a:rPr>
              <a:t>married</a:t>
            </a:r>
            <a:r>
              <a:rPr lang="en-US" sz="2000" u="sng" dirty="0">
                <a:latin typeface="+mj-lt"/>
              </a:rPr>
              <a:t> to migrant workers</a:t>
            </a:r>
            <a:r>
              <a:rPr lang="en-US" sz="2000" dirty="0">
                <a:latin typeface="+mj-lt"/>
              </a:rPr>
              <a:t> or having with them a relationship that, according to applicable law, produces effects equivalent to marriage;</a:t>
            </a:r>
          </a:p>
          <a:p>
            <a:pPr marL="342900" indent="-342900">
              <a:buFont typeface="Arial" panose="020B0604020202020204" pitchFamily="34" charset="0"/>
              <a:buChar char="•"/>
            </a:pPr>
            <a:endParaRPr lang="en-US" sz="2000" u="sng" dirty="0">
              <a:latin typeface="+mj-lt"/>
            </a:endParaRPr>
          </a:p>
          <a:p>
            <a:pPr marL="342900" indent="-342900">
              <a:buFont typeface="Arial" panose="020B0604020202020204" pitchFamily="34" charset="0"/>
              <a:buChar char="•"/>
            </a:pPr>
            <a:r>
              <a:rPr lang="en-US" sz="2000" u="sng" dirty="0">
                <a:latin typeface="+mj-lt"/>
              </a:rPr>
              <a:t>dependent </a:t>
            </a:r>
            <a:r>
              <a:rPr lang="en-US" sz="2000" b="1" u="sng" dirty="0">
                <a:latin typeface="+mj-lt"/>
              </a:rPr>
              <a:t>children</a:t>
            </a:r>
            <a:r>
              <a:rPr lang="en-US" sz="2000" dirty="0">
                <a:latin typeface="+mj-lt"/>
              </a:rPr>
              <a:t>; and </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u="sng" dirty="0">
                <a:latin typeface="+mj-lt"/>
              </a:rPr>
              <a:t>other </a:t>
            </a:r>
            <a:r>
              <a:rPr lang="en-US" sz="2000" b="1" u="sng" dirty="0">
                <a:latin typeface="+mj-lt"/>
              </a:rPr>
              <a:t>dependent</a:t>
            </a:r>
            <a:r>
              <a:rPr lang="en-US" sz="2000" u="sng" dirty="0">
                <a:latin typeface="+mj-lt"/>
              </a:rPr>
              <a:t> persons</a:t>
            </a:r>
            <a:r>
              <a:rPr lang="en-US" sz="2000" dirty="0">
                <a:latin typeface="+mj-lt"/>
              </a:rPr>
              <a:t> who are recognized as members of the family by applicable legislation or applicable bilateral or multilateral agreements between the States concerned. </a:t>
            </a:r>
            <a:endParaRPr lang="en-US" dirty="0">
              <a:latin typeface="+mj-lt"/>
            </a:endParaRPr>
          </a:p>
          <a:p>
            <a:endParaRPr lang="en-US" dirty="0">
              <a:latin typeface="+mj-lt"/>
            </a:endParaRPr>
          </a:p>
          <a:p>
            <a:endParaRPr lang="en-US" dirty="0">
              <a:latin typeface="+mj-lt"/>
            </a:endParaRPr>
          </a:p>
          <a:p>
            <a:endParaRPr lang="en-US" dirty="0">
              <a:latin typeface="+mj-lt"/>
            </a:endParaRPr>
          </a:p>
        </p:txBody>
      </p:sp>
      <p:pic>
        <p:nvPicPr>
          <p:cNvPr id="7" name="Picture 6" descr="A person standing in front of a store&#10;&#10;Description automatically generated">
            <a:extLst>
              <a:ext uri="{FF2B5EF4-FFF2-40B4-BE49-F238E27FC236}">
                <a16:creationId xmlns:a16="http://schemas.microsoft.com/office/drawing/2014/main" id="{5F0237F7-31B1-41CF-A3BD-5BC7852B7DEC}"/>
              </a:ext>
            </a:extLst>
          </p:cNvPr>
          <p:cNvPicPr>
            <a:picLocks noChangeAspect="1"/>
          </p:cNvPicPr>
          <p:nvPr/>
        </p:nvPicPr>
        <p:blipFill rotWithShape="1">
          <a:blip r:embed="rId3">
            <a:extLst>
              <a:ext uri="{28A0092B-C50C-407E-A947-70E740481C1C}">
                <a14:useLocalDpi xmlns:a14="http://schemas.microsoft.com/office/drawing/2010/main" val="0"/>
              </a:ext>
            </a:extLst>
          </a:blip>
          <a:srcRect l="29733" t="3889" r="33822"/>
          <a:stretch/>
        </p:blipFill>
        <p:spPr>
          <a:xfrm>
            <a:off x="-166978" y="1181100"/>
            <a:ext cx="3458817" cy="6030308"/>
          </a:xfrm>
          <a:prstGeom prst="rect">
            <a:avLst/>
          </a:prstGeom>
        </p:spPr>
      </p:pic>
    </p:spTree>
    <p:extLst>
      <p:ext uri="{BB962C8B-B14F-4D97-AF65-F5344CB8AC3E}">
        <p14:creationId xmlns:p14="http://schemas.microsoft.com/office/powerpoint/2010/main" val="408406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15BE5-ADB2-417D-B2B0-445BC43EF03B}"/>
              </a:ext>
            </a:extLst>
          </p:cNvPr>
          <p:cNvPicPr>
            <a:picLocks noChangeAspect="1"/>
          </p:cNvPicPr>
          <p:nvPr/>
        </p:nvPicPr>
        <p:blipFill rotWithShape="1">
          <a:blip r:embed="rId2"/>
          <a:srcRect l="7039" t="9880" r="7080" b="15708"/>
          <a:stretch/>
        </p:blipFill>
        <p:spPr>
          <a:xfrm>
            <a:off x="6714821" y="1442152"/>
            <a:ext cx="2429179" cy="1986848"/>
          </a:xfrm>
          <a:prstGeom prst="rect">
            <a:avLst/>
          </a:prstGeom>
        </p:spPr>
      </p:pic>
      <p:sp>
        <p:nvSpPr>
          <p:cNvPr id="2" name="Title 1">
            <a:extLst>
              <a:ext uri="{FF2B5EF4-FFF2-40B4-BE49-F238E27FC236}">
                <a16:creationId xmlns:a16="http://schemas.microsoft.com/office/drawing/2014/main" id="{F5699B2E-2615-4103-AAFB-9083EA874AE3}"/>
              </a:ext>
            </a:extLst>
          </p:cNvPr>
          <p:cNvSpPr>
            <a:spLocks noGrp="1"/>
          </p:cNvSpPr>
          <p:nvPr>
            <p:ph type="title"/>
          </p:nvPr>
        </p:nvSpPr>
        <p:spPr/>
        <p:txBody>
          <a:bodyPr/>
          <a:lstStyle/>
          <a:p>
            <a:pPr algn="ctr"/>
            <a:r>
              <a:rPr lang="fr-CH" dirty="0"/>
              <a:t>Global Compact for Migration</a:t>
            </a:r>
            <a:br>
              <a:rPr lang="fr-CH" dirty="0"/>
            </a:br>
            <a:endParaRPr lang="en-US" dirty="0"/>
          </a:p>
        </p:txBody>
      </p:sp>
      <p:sp>
        <p:nvSpPr>
          <p:cNvPr id="4" name="TextBox 3">
            <a:extLst>
              <a:ext uri="{FF2B5EF4-FFF2-40B4-BE49-F238E27FC236}">
                <a16:creationId xmlns:a16="http://schemas.microsoft.com/office/drawing/2014/main" id="{6A534720-7BF5-4ED4-8F0E-30E321ABFA4E}"/>
              </a:ext>
            </a:extLst>
          </p:cNvPr>
          <p:cNvSpPr txBox="1"/>
          <p:nvPr/>
        </p:nvSpPr>
        <p:spPr>
          <a:xfrm>
            <a:off x="1113183" y="1516566"/>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6DAF619D-FF32-4F07-AB12-0D7F7C5EBE5E}"/>
              </a:ext>
            </a:extLst>
          </p:cNvPr>
          <p:cNvSpPr txBox="1"/>
          <p:nvPr/>
        </p:nvSpPr>
        <p:spPr>
          <a:xfrm>
            <a:off x="787276" y="1516566"/>
            <a:ext cx="6401612" cy="4493538"/>
          </a:xfrm>
          <a:prstGeom prst="rect">
            <a:avLst/>
          </a:prstGeom>
          <a:noFill/>
        </p:spPr>
        <p:txBody>
          <a:bodyPr wrap="square" rtlCol="0">
            <a:spAutoFit/>
          </a:bodyPr>
          <a:lstStyle/>
          <a:p>
            <a:pPr defTabSz="685800"/>
            <a:r>
              <a:rPr lang="en-US" sz="2200" b="1" dirty="0">
                <a:latin typeface="+mj-lt"/>
              </a:rPr>
              <a:t>Objective 5: Enhance availability and flexibility of pathways for regular migration</a:t>
            </a:r>
          </a:p>
          <a:p>
            <a:pPr defTabSz="685800"/>
            <a:endParaRPr lang="en-US" sz="2200" b="1" dirty="0">
              <a:latin typeface="+mj-lt"/>
            </a:endParaRPr>
          </a:p>
          <a:p>
            <a:pPr defTabSz="685800"/>
            <a:r>
              <a:rPr lang="en-US" sz="2200" dirty="0">
                <a:latin typeface="+mj-lt"/>
              </a:rPr>
              <a:t>Para. 21 g) Develop or build on existing national and regional practices for </a:t>
            </a:r>
            <a:r>
              <a:rPr lang="en-US" sz="2200" b="1" u="sng" dirty="0">
                <a:latin typeface="+mj-lt"/>
              </a:rPr>
              <a:t>admission and stay of appropriate duration based on compassionate, humanitarian or other considerations</a:t>
            </a:r>
            <a:r>
              <a:rPr lang="en-US" sz="2200" dirty="0">
                <a:latin typeface="+mj-lt"/>
              </a:rPr>
              <a:t> </a:t>
            </a:r>
            <a:r>
              <a:rPr lang="en-US" sz="2200" b="1" dirty="0">
                <a:latin typeface="+mj-lt"/>
              </a:rPr>
              <a:t>for migrants compelled to leave their countries of origin, due to sudden-onset natural disasters and other precarious situations</a:t>
            </a:r>
            <a:r>
              <a:rPr lang="en-US" sz="2200" dirty="0">
                <a:latin typeface="+mj-lt"/>
              </a:rPr>
              <a:t>, such as by providing </a:t>
            </a:r>
            <a:r>
              <a:rPr lang="en-US" sz="2200" b="1" dirty="0">
                <a:latin typeface="+mj-lt"/>
              </a:rPr>
              <a:t>humanitarian visas, private sponsorships, access to education for children, and temporary work permits</a:t>
            </a:r>
            <a:r>
              <a:rPr lang="en-US" sz="2200" dirty="0">
                <a:latin typeface="+mj-lt"/>
              </a:rPr>
              <a:t>, while adaptation in or return to their country of origin is not possible.</a:t>
            </a:r>
          </a:p>
        </p:txBody>
      </p:sp>
    </p:spTree>
    <p:extLst>
      <p:ext uri="{BB962C8B-B14F-4D97-AF65-F5344CB8AC3E}">
        <p14:creationId xmlns:p14="http://schemas.microsoft.com/office/powerpoint/2010/main" val="157377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Learning Objectives</a:t>
            </a:r>
            <a:endParaRPr lang="en-US" dirty="0"/>
          </a:p>
        </p:txBody>
      </p:sp>
      <p:sp>
        <p:nvSpPr>
          <p:cNvPr id="10" name="TextBox 9"/>
          <p:cNvSpPr txBox="1"/>
          <p:nvPr/>
        </p:nvSpPr>
        <p:spPr>
          <a:xfrm>
            <a:off x="1995338" y="1855807"/>
            <a:ext cx="6723286" cy="3046988"/>
          </a:xfrm>
          <a:prstGeom prst="rect">
            <a:avLst/>
          </a:prstGeom>
          <a:noFill/>
        </p:spPr>
        <p:txBody>
          <a:bodyPr wrap="square" rtlCol="0">
            <a:spAutoFit/>
          </a:bodyPr>
          <a:lstStyle/>
          <a:p>
            <a:pPr>
              <a:defRPr/>
            </a:pPr>
            <a:r>
              <a:rPr lang="en-US" altLang="en-US" sz="2400" dirty="0">
                <a:latin typeface="+mj-lt"/>
              </a:rPr>
              <a:t>By the end of this session, you will be able to:</a:t>
            </a:r>
          </a:p>
          <a:p>
            <a:pPr>
              <a:defRPr/>
            </a:pPr>
            <a:endParaRPr lang="en-US" altLang="en-US" sz="2400" dirty="0">
              <a:latin typeface="+mj-lt"/>
            </a:endParaRPr>
          </a:p>
          <a:p>
            <a:pPr marL="457200" indent="-457200">
              <a:buFont typeface="Arial" panose="020B0604020202020204" pitchFamily="34" charset="0"/>
              <a:buChar char="•"/>
              <a:defRPr/>
            </a:pPr>
            <a:r>
              <a:rPr lang="en-US" altLang="en-US" sz="2400" dirty="0">
                <a:latin typeface="+mj-lt"/>
              </a:rPr>
              <a:t>Describe the competence of States (sovereignty) regarding migration governance;</a:t>
            </a:r>
          </a:p>
          <a:p>
            <a:pPr marL="457200" indent="-457200">
              <a:buFont typeface="Arial" panose="020B0604020202020204" pitchFamily="34" charset="0"/>
              <a:buChar char="•"/>
              <a:defRPr/>
            </a:pPr>
            <a:r>
              <a:rPr lang="en-US" altLang="en-US" sz="2400" dirty="0">
                <a:latin typeface="+mj-lt"/>
              </a:rPr>
              <a:t>Identify the principles that limit States’ authority at borders; and</a:t>
            </a:r>
          </a:p>
          <a:p>
            <a:pPr marL="457200" indent="-457200">
              <a:buFont typeface="Arial" panose="020B0604020202020204" pitchFamily="34" charset="0"/>
              <a:buChar char="•"/>
              <a:defRPr/>
            </a:pPr>
            <a:r>
              <a:rPr lang="en-US" altLang="en-US" sz="2400" dirty="0">
                <a:latin typeface="+mj-lt"/>
              </a:rPr>
              <a:t>Name the human rights and principles of migrants at borders.</a:t>
            </a:r>
          </a:p>
        </p:txBody>
      </p:sp>
      <p:pic>
        <p:nvPicPr>
          <p:cNvPr id="4" name="Graphic 3" descr="Bullseye">
            <a:extLst>
              <a:ext uri="{FF2B5EF4-FFF2-40B4-BE49-F238E27FC236}">
                <a16:creationId xmlns:a16="http://schemas.microsoft.com/office/drawing/2014/main" id="{58467221-F9FB-463B-BA84-0B4DDC83F2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77" y="1572808"/>
            <a:ext cx="1375611" cy="1375611"/>
          </a:xfrm>
          <a:prstGeom prst="rect">
            <a:avLst/>
          </a:prstGeom>
        </p:spPr>
      </p:pic>
    </p:spTree>
    <p:extLst>
      <p:ext uri="{BB962C8B-B14F-4D97-AF65-F5344CB8AC3E}">
        <p14:creationId xmlns:p14="http://schemas.microsoft.com/office/powerpoint/2010/main" val="176511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plane, airplane, transport&#10;&#10;Description automatically generated">
            <a:extLst>
              <a:ext uri="{FF2B5EF4-FFF2-40B4-BE49-F238E27FC236}">
                <a16:creationId xmlns:a16="http://schemas.microsoft.com/office/drawing/2014/main" id="{64984743-06A0-4F21-9021-7B9195A135D3}"/>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33603" b="6227"/>
          <a:stretch/>
        </p:blipFill>
        <p:spPr>
          <a:xfrm>
            <a:off x="-106684" y="-1755401"/>
            <a:ext cx="9311643" cy="733044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3414" y="3091928"/>
            <a:ext cx="6808922" cy="2387600"/>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5700" b="1">
                <a:latin typeface="+mj-lt"/>
                <a:ea typeface="+mj-ea"/>
                <a:cs typeface="+mj-cs"/>
              </a:rPr>
              <a:t>Exit and Return</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p:cNvSpPr txBox="1">
            <a:spLocks noChangeArrowheads="1"/>
          </p:cNvSpPr>
          <p:nvPr/>
        </p:nvSpPr>
        <p:spPr bwMode="auto">
          <a:xfrm>
            <a:off x="611980" y="4884015"/>
            <a:ext cx="7920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800" dirty="0">
              <a:solidFill>
                <a:schemeClr val="accent2"/>
              </a:solidFill>
            </a:endParaRPr>
          </a:p>
        </p:txBody>
      </p:sp>
    </p:spTree>
    <p:extLst>
      <p:ext uri="{BB962C8B-B14F-4D97-AF65-F5344CB8AC3E}">
        <p14:creationId xmlns:p14="http://schemas.microsoft.com/office/powerpoint/2010/main" val="391638677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3" y="156505"/>
            <a:ext cx="8030817" cy="1024595"/>
          </a:xfrm>
        </p:spPr>
        <p:txBody>
          <a:bodyPr/>
          <a:lstStyle/>
          <a:p>
            <a:pPr algn="ctr"/>
            <a:r>
              <a:rPr lang="fr-CH" dirty="0"/>
              <a:t>Collective expulsions</a:t>
            </a:r>
            <a:endParaRPr lang="en-US" dirty="0"/>
          </a:p>
        </p:txBody>
      </p:sp>
      <p:sp>
        <p:nvSpPr>
          <p:cNvPr id="3" name="Content Placeholder 2"/>
          <p:cNvSpPr>
            <a:spLocks noGrp="1"/>
          </p:cNvSpPr>
          <p:nvPr>
            <p:ph idx="1"/>
          </p:nvPr>
        </p:nvSpPr>
        <p:spPr>
          <a:xfrm>
            <a:off x="520672" y="1530633"/>
            <a:ext cx="6297224" cy="5327367"/>
          </a:xfrm>
        </p:spPr>
        <p:txBody>
          <a:bodyPr>
            <a:normAutofit fontScale="92500" lnSpcReduction="20000"/>
          </a:bodyPr>
          <a:lstStyle/>
          <a:p>
            <a:pPr>
              <a:lnSpc>
                <a:spcPct val="120000"/>
              </a:lnSpc>
              <a:spcBef>
                <a:spcPts val="0"/>
              </a:spcBef>
            </a:pPr>
            <a:r>
              <a:rPr lang="en-US" sz="2400" dirty="0">
                <a:latin typeface="+mj-lt"/>
                <a:ea typeface="Calibri"/>
                <a:cs typeface="Calibri"/>
                <a:sym typeface="Calibri"/>
              </a:rPr>
              <a:t>Any measure of the competent authority compelling migrants </a:t>
            </a:r>
            <a:r>
              <a:rPr lang="en-US" sz="2400" u="sng" dirty="0">
                <a:latin typeface="+mj-lt"/>
                <a:ea typeface="Calibri"/>
                <a:cs typeface="Calibri"/>
                <a:sym typeface="Calibri"/>
              </a:rPr>
              <a:t>as a group </a:t>
            </a:r>
            <a:r>
              <a:rPr lang="en-US" sz="2400" dirty="0">
                <a:latin typeface="+mj-lt"/>
                <a:ea typeface="Calibri"/>
                <a:cs typeface="Calibri"/>
                <a:sym typeface="Calibri"/>
              </a:rPr>
              <a:t>to leave the country, “except where such a measure is taken after and on the basis of a </a:t>
            </a:r>
            <a:r>
              <a:rPr lang="en-US" sz="2400" u="sng" dirty="0">
                <a:latin typeface="+mj-lt"/>
                <a:ea typeface="Calibri"/>
                <a:cs typeface="Calibri"/>
                <a:sym typeface="Calibri"/>
              </a:rPr>
              <a:t>reasonable and objective examination</a:t>
            </a:r>
            <a:r>
              <a:rPr lang="en-US" sz="2400" dirty="0">
                <a:latin typeface="+mj-lt"/>
                <a:ea typeface="Calibri"/>
                <a:cs typeface="Calibri"/>
                <a:sym typeface="Calibri"/>
              </a:rPr>
              <a:t> of the particular cases of each individual alien of the group” (ECtHR, </a:t>
            </a:r>
            <a:r>
              <a:rPr lang="en-US" sz="2400" i="1" dirty="0" err="1">
                <a:latin typeface="+mj-lt"/>
                <a:ea typeface="Calibri"/>
                <a:cs typeface="Calibri"/>
                <a:sym typeface="Calibri"/>
              </a:rPr>
              <a:t>Čonka</a:t>
            </a:r>
            <a:r>
              <a:rPr lang="en-US" sz="2400" i="1" dirty="0">
                <a:latin typeface="+mj-lt"/>
                <a:ea typeface="Calibri"/>
                <a:cs typeface="Calibri"/>
                <a:sym typeface="Calibri"/>
              </a:rPr>
              <a:t> v. Belgium</a:t>
            </a:r>
            <a:r>
              <a:rPr lang="en-US" sz="2400" dirty="0">
                <a:latin typeface="+mj-lt"/>
                <a:ea typeface="Calibri"/>
                <a:cs typeface="Calibri"/>
                <a:sym typeface="Calibri"/>
              </a:rPr>
              <a:t>, 2002</a:t>
            </a:r>
            <a:r>
              <a:rPr lang="en-US" sz="2400" i="1" dirty="0">
                <a:latin typeface="+mj-lt"/>
                <a:ea typeface="Calibri"/>
                <a:cs typeface="Calibri"/>
                <a:sym typeface="Calibri"/>
              </a:rPr>
              <a:t>)</a:t>
            </a:r>
          </a:p>
          <a:p>
            <a:pPr>
              <a:lnSpc>
                <a:spcPct val="120000"/>
              </a:lnSpc>
              <a:spcBef>
                <a:spcPts val="0"/>
              </a:spcBef>
            </a:pPr>
            <a:endParaRPr lang="en-US" sz="2400" dirty="0">
              <a:latin typeface="+mj-lt"/>
              <a:ea typeface="Calibri"/>
              <a:cs typeface="Calibri"/>
              <a:sym typeface="Calibri"/>
            </a:endParaRPr>
          </a:p>
          <a:p>
            <a:pPr>
              <a:lnSpc>
                <a:spcPct val="120000"/>
              </a:lnSpc>
              <a:spcBef>
                <a:spcPts val="0"/>
              </a:spcBef>
            </a:pPr>
            <a:r>
              <a:rPr lang="en-US" sz="2400" dirty="0">
                <a:latin typeface="+mj-lt"/>
                <a:ea typeface="Calibri"/>
                <a:cs typeface="Calibri"/>
                <a:sym typeface="Calibri"/>
              </a:rPr>
              <a:t>Migrants’ human dignity &amp; human rights</a:t>
            </a:r>
            <a:endParaRPr lang="en-US" altLang="en-US" sz="2400" dirty="0">
              <a:latin typeface="+mj-lt"/>
            </a:endParaRPr>
          </a:p>
          <a:p>
            <a:pPr>
              <a:lnSpc>
                <a:spcPct val="120000"/>
              </a:lnSpc>
              <a:spcBef>
                <a:spcPts val="0"/>
              </a:spcBef>
            </a:pPr>
            <a:r>
              <a:rPr lang="en-US" altLang="en-US" sz="2400" dirty="0">
                <a:latin typeface="+mj-lt"/>
              </a:rPr>
              <a:t>Procedural guarantees</a:t>
            </a:r>
          </a:p>
          <a:p>
            <a:pPr>
              <a:lnSpc>
                <a:spcPct val="120000"/>
              </a:lnSpc>
              <a:spcBef>
                <a:spcPts val="0"/>
              </a:spcBef>
            </a:pPr>
            <a:r>
              <a:rPr lang="en-US" altLang="en-US" sz="2400" dirty="0">
                <a:latin typeface="+mj-lt"/>
              </a:rPr>
              <a:t>Identify needs of special protection or</a:t>
            </a:r>
            <a:br>
              <a:rPr lang="en-US" altLang="en-US" sz="2400" dirty="0">
                <a:latin typeface="+mj-lt"/>
              </a:rPr>
            </a:br>
            <a:r>
              <a:rPr lang="en-US" altLang="en-US" sz="2400" dirty="0">
                <a:latin typeface="+mj-lt"/>
              </a:rPr>
              <a:t>other reasons not to be returned (family reunification/unity)</a:t>
            </a:r>
          </a:p>
          <a:p>
            <a:pPr>
              <a:lnSpc>
                <a:spcPct val="120000"/>
              </a:lnSpc>
              <a:spcBef>
                <a:spcPts val="0"/>
              </a:spcBef>
            </a:pPr>
            <a:r>
              <a:rPr lang="en-US" altLang="en-US" sz="2400" dirty="0">
                <a:latin typeface="+mj-lt"/>
              </a:rPr>
              <a:t>Art. 22 ICRMW and Art. 22.9 </a:t>
            </a:r>
            <a:r>
              <a:rPr lang="en-US" altLang="en-US" sz="2400" dirty="0" err="1">
                <a:latin typeface="+mj-lt"/>
              </a:rPr>
              <a:t>AmCHR</a:t>
            </a:r>
            <a:r>
              <a:rPr lang="en-US" altLang="en-US" sz="2400" dirty="0">
                <a:latin typeface="+mj-lt"/>
              </a:rPr>
              <a:t> +</a:t>
            </a:r>
          </a:p>
          <a:p>
            <a:pPr>
              <a:lnSpc>
                <a:spcPct val="120000"/>
              </a:lnSpc>
              <a:spcBef>
                <a:spcPts val="0"/>
              </a:spcBef>
            </a:pPr>
            <a:r>
              <a:rPr lang="en-US" altLang="en-US" sz="2400" dirty="0">
                <a:latin typeface="+mj-lt"/>
              </a:rPr>
              <a:t>Mass expulsion of national, racial, ethnic</a:t>
            </a:r>
            <a:br>
              <a:rPr lang="en-US" altLang="en-US" sz="2400" dirty="0">
                <a:latin typeface="+mj-lt"/>
              </a:rPr>
            </a:br>
            <a:r>
              <a:rPr lang="en-US" altLang="en-US" sz="2400" dirty="0">
                <a:latin typeface="+mj-lt"/>
              </a:rPr>
              <a:t>or religious groups (Art. 12.5 </a:t>
            </a:r>
            <a:r>
              <a:rPr lang="en-US" altLang="en-US" sz="2400" dirty="0" err="1">
                <a:latin typeface="+mj-lt"/>
              </a:rPr>
              <a:t>AfCHPR</a:t>
            </a:r>
            <a:r>
              <a:rPr lang="en-US" altLang="en-US" sz="2400" dirty="0">
                <a:latin typeface="+mj-lt"/>
              </a:rPr>
              <a:t>)</a:t>
            </a:r>
          </a:p>
          <a:p>
            <a:pPr>
              <a:lnSpc>
                <a:spcPct val="120000"/>
              </a:lnSpc>
              <a:spcBef>
                <a:spcPts val="0"/>
              </a:spcBef>
            </a:pPr>
            <a:endParaRPr lang="en-US" dirty="0">
              <a:latin typeface="+mj-lt"/>
            </a:endParaRPr>
          </a:p>
        </p:txBody>
      </p:sp>
      <p:pic>
        <p:nvPicPr>
          <p:cNvPr id="5" name="Picture 4" descr="A picture containing outdoor, several, crowd&#10;&#10;Description automatically generated">
            <a:extLst>
              <a:ext uri="{FF2B5EF4-FFF2-40B4-BE49-F238E27FC236}">
                <a16:creationId xmlns:a16="http://schemas.microsoft.com/office/drawing/2014/main" id="{05FC5F70-B82D-4FF3-8619-A6825539B6CA}"/>
              </a:ext>
            </a:extLst>
          </p:cNvPr>
          <p:cNvPicPr>
            <a:picLocks noChangeAspect="1"/>
          </p:cNvPicPr>
          <p:nvPr/>
        </p:nvPicPr>
        <p:blipFill rotWithShape="1">
          <a:blip r:embed="rId2">
            <a:extLst>
              <a:ext uri="{28A0092B-C50C-407E-A947-70E740481C1C}">
                <a14:useLocalDpi xmlns:a14="http://schemas.microsoft.com/office/drawing/2010/main" val="0"/>
              </a:ext>
            </a:extLst>
          </a:blip>
          <a:srcRect l="73509"/>
          <a:stretch/>
        </p:blipFill>
        <p:spPr>
          <a:xfrm>
            <a:off x="6962274" y="1181100"/>
            <a:ext cx="2422358" cy="6847840"/>
          </a:xfrm>
          <a:prstGeom prst="rect">
            <a:avLst/>
          </a:prstGeom>
        </p:spPr>
      </p:pic>
    </p:spTree>
    <p:extLst>
      <p:ext uri="{BB962C8B-B14F-4D97-AF65-F5344CB8AC3E}">
        <p14:creationId xmlns:p14="http://schemas.microsoft.com/office/powerpoint/2010/main" val="253297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u="sng" dirty="0"/>
              <a:t>Collective</a:t>
            </a:r>
            <a:r>
              <a:rPr lang="en-US" sz="2800" dirty="0"/>
              <a:t> expulsions:  “Group”</a:t>
            </a:r>
            <a:br>
              <a:rPr lang="en-US" sz="2800" dirty="0"/>
            </a:br>
            <a:r>
              <a:rPr lang="en-US" sz="2800" dirty="0"/>
              <a:t>Case N.D. and N.T. v. Spain (ECtHR, 2020)</a:t>
            </a:r>
          </a:p>
        </p:txBody>
      </p:sp>
      <p:sp>
        <p:nvSpPr>
          <p:cNvPr id="3" name="Content Placeholder 2"/>
          <p:cNvSpPr>
            <a:spLocks noGrp="1"/>
          </p:cNvSpPr>
          <p:nvPr>
            <p:ph idx="1"/>
          </p:nvPr>
        </p:nvSpPr>
        <p:spPr>
          <a:xfrm>
            <a:off x="502188" y="1872741"/>
            <a:ext cx="7871791" cy="5327367"/>
          </a:xfrm>
        </p:spPr>
        <p:txBody>
          <a:bodyPr>
            <a:normAutofit/>
          </a:bodyPr>
          <a:lstStyle/>
          <a:p>
            <a:pPr marL="0" indent="0" algn="ctr">
              <a:buNone/>
            </a:pPr>
            <a:r>
              <a:rPr lang="en-US" sz="2200" dirty="0">
                <a:latin typeface="+mj-lt"/>
              </a:rPr>
              <a:t>“The </a:t>
            </a:r>
            <a:r>
              <a:rPr lang="en-US" sz="2200" b="1" u="sng" dirty="0">
                <a:latin typeface="+mj-lt"/>
              </a:rPr>
              <a:t>group does not have to comprise a minimum number of individuals</a:t>
            </a:r>
            <a:r>
              <a:rPr lang="en-US" sz="2200" b="1" dirty="0">
                <a:latin typeface="+mj-lt"/>
              </a:rPr>
              <a:t> </a:t>
            </a:r>
            <a:r>
              <a:rPr lang="en-US" sz="2200" dirty="0">
                <a:latin typeface="+mj-lt"/>
              </a:rPr>
              <a:t>below which the collective nature of the expulsion would be called into question...</a:t>
            </a:r>
            <a:r>
              <a:rPr lang="en-US" sz="2200" b="1" dirty="0">
                <a:latin typeface="+mj-lt"/>
              </a:rPr>
              <a:t>the number of persons affected by a given measure is irrelevant </a:t>
            </a:r>
            <a:r>
              <a:rPr lang="en-US" sz="2200" dirty="0">
                <a:latin typeface="+mj-lt"/>
              </a:rPr>
              <a:t>in determining whether or not there has been a violation of Article 4 of Protocol No. 4 [prohibition of collective expulsions]….the Court has never hitherto required that the collective nature of an expulsion should be determined by </a:t>
            </a:r>
            <a:r>
              <a:rPr lang="en-US" sz="2200" b="1" dirty="0">
                <a:latin typeface="+mj-lt"/>
              </a:rPr>
              <a:t>membership of a particular group </a:t>
            </a:r>
            <a:r>
              <a:rPr lang="en-US" sz="2200" dirty="0">
                <a:latin typeface="+mj-lt"/>
              </a:rPr>
              <a:t>or one defined by specific characteristics such as </a:t>
            </a:r>
            <a:r>
              <a:rPr lang="en-US" sz="2200" b="1" dirty="0">
                <a:latin typeface="+mj-lt"/>
              </a:rPr>
              <a:t>origin, nationality, beliefs or any other factor</a:t>
            </a:r>
            <a:r>
              <a:rPr lang="en-US" sz="2200" dirty="0">
                <a:latin typeface="+mj-lt"/>
              </a:rPr>
              <a:t>, in order for Article 4 of Protocol No. 4 to come into play. The decisive</a:t>
            </a:r>
            <a:r>
              <a:rPr lang="en-US" sz="2200" b="1" dirty="0">
                <a:latin typeface="+mj-lt"/>
              </a:rPr>
              <a:t> criterion in order for an expulsion to be </a:t>
            </a:r>
            <a:r>
              <a:rPr lang="en-US" sz="2200" b="1" dirty="0" err="1">
                <a:latin typeface="+mj-lt"/>
              </a:rPr>
              <a:t>characterised</a:t>
            </a:r>
            <a:r>
              <a:rPr lang="en-US" sz="2200" b="1" dirty="0">
                <a:latin typeface="+mj-lt"/>
              </a:rPr>
              <a:t> as “collective” is the </a:t>
            </a:r>
            <a:r>
              <a:rPr lang="en-US" sz="2200" b="1" u="sng" dirty="0">
                <a:latin typeface="+mj-lt"/>
              </a:rPr>
              <a:t>absence of “a reasonable and objective examination of the particular case of each individual alien of the group” </a:t>
            </a:r>
          </a:p>
        </p:txBody>
      </p:sp>
    </p:spTree>
    <p:extLst>
      <p:ext uri="{BB962C8B-B14F-4D97-AF65-F5344CB8AC3E}">
        <p14:creationId xmlns:p14="http://schemas.microsoft.com/office/powerpoint/2010/main" val="22506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a:t>Limitations on Expulsions</a:t>
            </a:r>
            <a:endParaRPr lang="en-US" dirty="0"/>
          </a:p>
        </p:txBody>
      </p:sp>
      <p:sp>
        <p:nvSpPr>
          <p:cNvPr id="4" name="TextBox 3">
            <a:extLst>
              <a:ext uri="{FF2B5EF4-FFF2-40B4-BE49-F238E27FC236}">
                <a16:creationId xmlns:a16="http://schemas.microsoft.com/office/drawing/2014/main" id="{D26DB278-ADFE-4F69-A8E1-8B97C4837341}"/>
              </a:ext>
            </a:extLst>
          </p:cNvPr>
          <p:cNvSpPr txBox="1"/>
          <p:nvPr/>
        </p:nvSpPr>
        <p:spPr>
          <a:xfrm>
            <a:off x="713993" y="1735494"/>
            <a:ext cx="7871791" cy="4893647"/>
          </a:xfrm>
          <a:prstGeom prst="rect">
            <a:avLst/>
          </a:prstGeom>
          <a:noFill/>
        </p:spPr>
        <p:txBody>
          <a:bodyPr wrap="square" rtlCol="0">
            <a:spAutoFit/>
          </a:bodyPr>
          <a:lstStyle/>
          <a:p>
            <a:r>
              <a:rPr lang="en-US" sz="2400" b="1" dirty="0">
                <a:latin typeface="+mj-lt"/>
              </a:rPr>
              <a:t>Competence: </a:t>
            </a:r>
            <a:r>
              <a:rPr lang="en-US" sz="2400" dirty="0">
                <a:latin typeface="+mj-lt"/>
              </a:rPr>
              <a:t>The State has the competence to decide who must leave the country.</a:t>
            </a:r>
          </a:p>
          <a:p>
            <a:endParaRPr lang="en-US" sz="2400" dirty="0">
              <a:latin typeface="+mj-lt"/>
            </a:endParaRPr>
          </a:p>
          <a:p>
            <a:r>
              <a:rPr lang="en-US" sz="2400" b="1" dirty="0">
                <a:latin typeface="+mj-lt"/>
              </a:rPr>
              <a:t>Limitations:</a:t>
            </a:r>
          </a:p>
          <a:p>
            <a:pPr marL="285750" indent="-285750">
              <a:buFont typeface="Arial" panose="020B0604020202020204" pitchFamily="34" charset="0"/>
              <a:buChar char="•"/>
            </a:pPr>
            <a:r>
              <a:rPr lang="en-US" sz="2400" dirty="0">
                <a:latin typeface="+mj-lt"/>
              </a:rPr>
              <a:t>Principle of non-refoulement </a:t>
            </a:r>
          </a:p>
          <a:p>
            <a:pPr marL="285750" indent="-285750">
              <a:buFont typeface="Arial" panose="020B0604020202020204" pitchFamily="34" charset="0"/>
              <a:buChar char="•"/>
            </a:pPr>
            <a:r>
              <a:rPr lang="en-US" sz="2400" dirty="0">
                <a:latin typeface="+mj-lt"/>
              </a:rPr>
              <a:t>Prohibition of collective/mass expulsion (Art 22.1 ICRMW, Art. 12.5. ACHPR, </a:t>
            </a:r>
            <a:r>
              <a:rPr lang="en-US" sz="2400" dirty="0" err="1">
                <a:latin typeface="+mj-lt"/>
              </a:rPr>
              <a:t>ACmHPR</a:t>
            </a:r>
            <a:r>
              <a:rPr lang="en-US" sz="2400" dirty="0">
                <a:latin typeface="+mj-lt"/>
              </a:rPr>
              <a:t>)</a:t>
            </a:r>
          </a:p>
          <a:p>
            <a:pPr marL="285750" indent="-285750">
              <a:buFont typeface="Arial" panose="020B0604020202020204" pitchFamily="34" charset="0"/>
              <a:buChar char="•"/>
            </a:pPr>
            <a:r>
              <a:rPr lang="en-US" sz="2400" dirty="0">
                <a:latin typeface="+mj-lt"/>
              </a:rPr>
              <a:t>Right to respect for private and family life (Art. 17 ICCPR, Art. 9.1 CRC)</a:t>
            </a:r>
          </a:p>
          <a:p>
            <a:pPr marL="285750" indent="-285750">
              <a:buFont typeface="Arial" panose="020B0604020202020204" pitchFamily="34" charset="0"/>
              <a:buChar char="•"/>
            </a:pPr>
            <a:r>
              <a:rPr lang="en-US" sz="2400" dirty="0">
                <a:latin typeface="+mj-lt"/>
              </a:rPr>
              <a:t>Best interests of the child (Art. 3 CRC) – wellbeing</a:t>
            </a:r>
          </a:p>
          <a:p>
            <a:pPr marL="285750" indent="-285750">
              <a:buFont typeface="Arial" panose="020B0604020202020204" pitchFamily="34" charset="0"/>
              <a:buChar char="•"/>
            </a:pPr>
            <a:r>
              <a:rPr lang="en-US" sz="2400" dirty="0">
                <a:latin typeface="+mj-lt"/>
              </a:rPr>
              <a:t>A State cannot expel its own nationals/its own country (Art.12.4 ICCPR)</a:t>
            </a:r>
          </a:p>
          <a:p>
            <a:pPr marL="285750" indent="-285750">
              <a:buFont typeface="Arial" panose="020B0604020202020204" pitchFamily="34" charset="0"/>
              <a:buChar char="•"/>
            </a:pPr>
            <a:r>
              <a:rPr lang="en-US" sz="2400" dirty="0">
                <a:latin typeface="+mj-lt"/>
              </a:rPr>
              <a:t>Procedural guarantees…</a:t>
            </a:r>
          </a:p>
        </p:txBody>
      </p:sp>
    </p:spTree>
    <p:extLst>
      <p:ext uri="{BB962C8B-B14F-4D97-AF65-F5344CB8AC3E}">
        <p14:creationId xmlns:p14="http://schemas.microsoft.com/office/powerpoint/2010/main" val="246869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Expulsions: Procedural Guarantees </a:t>
            </a:r>
          </a:p>
        </p:txBody>
      </p:sp>
      <p:sp>
        <p:nvSpPr>
          <p:cNvPr id="3" name="Content Placeholder 2"/>
          <p:cNvSpPr>
            <a:spLocks noGrp="1"/>
          </p:cNvSpPr>
          <p:nvPr>
            <p:ph idx="1"/>
          </p:nvPr>
        </p:nvSpPr>
        <p:spPr>
          <a:xfrm>
            <a:off x="1113183" y="1802959"/>
            <a:ext cx="7276838" cy="4338762"/>
          </a:xfrm>
        </p:spPr>
        <p:txBody>
          <a:bodyPr>
            <a:noAutofit/>
          </a:bodyPr>
          <a:lstStyle/>
          <a:p>
            <a:pPr marL="0" lvl="1" indent="0" defTabSz="914400" eaLnBrk="0" fontAlgn="base" hangingPunct="0">
              <a:lnSpc>
                <a:spcPct val="100000"/>
              </a:lnSpc>
              <a:spcBef>
                <a:spcPts val="0"/>
              </a:spcBef>
              <a:buNone/>
              <a:defRPr/>
            </a:pPr>
            <a:r>
              <a:rPr lang="en-US" sz="2200" b="1" kern="0" dirty="0">
                <a:latin typeface="+mj-lt"/>
              </a:rPr>
              <a:t>Procedural guarantees </a:t>
            </a:r>
            <a:r>
              <a:rPr lang="en-US" sz="2200" kern="0" dirty="0">
                <a:latin typeface="+mj-lt"/>
              </a:rPr>
              <a:t>(Art. 22 ICRMW – Art. 13 ICCPR only for migrants in a regular situation): </a:t>
            </a:r>
          </a:p>
          <a:p>
            <a:pPr marL="0" lvl="1" indent="0" defTabSz="914400" eaLnBrk="0" fontAlgn="base" hangingPunct="0">
              <a:lnSpc>
                <a:spcPct val="100000"/>
              </a:lnSpc>
              <a:spcBef>
                <a:spcPts val="0"/>
              </a:spcBef>
              <a:buNone/>
              <a:defRPr/>
            </a:pPr>
            <a:endParaRPr lang="en-US" sz="2200" kern="0" dirty="0">
              <a:latin typeface="+mj-lt"/>
            </a:endParaRPr>
          </a:p>
          <a:p>
            <a:pPr marL="800100" lvl="1" indent="-342900" defTabSz="914400" eaLnBrk="0" fontAlgn="base" hangingPunct="0">
              <a:lnSpc>
                <a:spcPct val="100000"/>
              </a:lnSpc>
              <a:spcBef>
                <a:spcPts val="0"/>
              </a:spcBef>
              <a:defRPr/>
            </a:pPr>
            <a:r>
              <a:rPr lang="en-US" sz="2200" kern="0" dirty="0">
                <a:latin typeface="+mj-lt"/>
              </a:rPr>
              <a:t>Principle of Legality (in pursuance of a decision taken by the </a:t>
            </a:r>
            <a:r>
              <a:rPr lang="en-US" sz="2200" b="1" kern="0" dirty="0">
                <a:latin typeface="+mj-lt"/>
              </a:rPr>
              <a:t>competent authority in accordance with law</a:t>
            </a:r>
            <a:r>
              <a:rPr lang="en-US" sz="2200" kern="0" dirty="0">
                <a:latin typeface="+mj-lt"/>
              </a:rPr>
              <a:t>)</a:t>
            </a:r>
          </a:p>
          <a:p>
            <a:pPr marL="800100" lvl="1" indent="-342900" defTabSz="914400" eaLnBrk="0" fontAlgn="base" hangingPunct="0">
              <a:lnSpc>
                <a:spcPct val="100000"/>
              </a:lnSpc>
              <a:spcBef>
                <a:spcPts val="0"/>
              </a:spcBef>
              <a:defRPr/>
            </a:pPr>
            <a:r>
              <a:rPr lang="en-US" sz="2200" kern="0" dirty="0">
                <a:latin typeface="+mj-lt"/>
              </a:rPr>
              <a:t>Right to submit </a:t>
            </a:r>
            <a:r>
              <a:rPr lang="en-US" sz="2200" b="1" kern="0" dirty="0">
                <a:latin typeface="+mj-lt"/>
              </a:rPr>
              <a:t>reasons against the expulsion +</a:t>
            </a:r>
          </a:p>
          <a:p>
            <a:pPr marL="800100" lvl="1" indent="-342900" defTabSz="914400" eaLnBrk="0" fontAlgn="base" hangingPunct="0">
              <a:lnSpc>
                <a:spcPct val="100000"/>
              </a:lnSpc>
              <a:spcBef>
                <a:spcPts val="0"/>
              </a:spcBef>
              <a:defRPr/>
            </a:pPr>
            <a:r>
              <a:rPr lang="en-US" sz="2200" kern="0" dirty="0">
                <a:latin typeface="+mj-lt"/>
              </a:rPr>
              <a:t>If found by a court unlawful: Right to seek compensation and </a:t>
            </a:r>
            <a:r>
              <a:rPr lang="en-US" sz="2200" b="1" kern="0" dirty="0">
                <a:latin typeface="+mj-lt"/>
              </a:rPr>
              <a:t>right to re-enter</a:t>
            </a:r>
            <a:r>
              <a:rPr lang="en-US" sz="2200" kern="0" dirty="0">
                <a:latin typeface="+mj-lt"/>
              </a:rPr>
              <a:t>.</a:t>
            </a:r>
          </a:p>
          <a:p>
            <a:pPr marL="800100" lvl="1" indent="-342900" defTabSz="914400" eaLnBrk="0" fontAlgn="base" hangingPunct="0">
              <a:lnSpc>
                <a:spcPct val="100000"/>
              </a:lnSpc>
              <a:spcBef>
                <a:spcPts val="0"/>
              </a:spcBef>
              <a:defRPr/>
            </a:pPr>
            <a:r>
              <a:rPr lang="fr-CH" sz="2200" kern="0" dirty="0">
                <a:latin typeface="+mj-lt"/>
              </a:rPr>
              <a:t>Time </a:t>
            </a:r>
            <a:r>
              <a:rPr lang="en-US" sz="2200" kern="0" dirty="0">
                <a:latin typeface="+mj-lt"/>
              </a:rPr>
              <a:t>to settle wages</a:t>
            </a:r>
          </a:p>
          <a:p>
            <a:pPr marL="800100" lvl="1" indent="-342900" defTabSz="914400" eaLnBrk="0" fontAlgn="base" hangingPunct="0">
              <a:lnSpc>
                <a:spcPct val="100000"/>
              </a:lnSpc>
              <a:spcBef>
                <a:spcPts val="0"/>
              </a:spcBef>
              <a:defRPr/>
            </a:pPr>
            <a:r>
              <a:rPr lang="en-US" sz="2200" b="1" kern="0" dirty="0">
                <a:latin typeface="+mj-lt"/>
              </a:rPr>
              <a:t>Cost of expulsion </a:t>
            </a:r>
            <a:r>
              <a:rPr lang="en-US" sz="2200" kern="0" dirty="0">
                <a:latin typeface="+mj-lt"/>
              </a:rPr>
              <a:t>(excluding the travel) shall not be borne by the migrant</a:t>
            </a:r>
          </a:p>
        </p:txBody>
      </p:sp>
    </p:spTree>
    <p:extLst>
      <p:ext uri="{BB962C8B-B14F-4D97-AF65-F5344CB8AC3E}">
        <p14:creationId xmlns:p14="http://schemas.microsoft.com/office/powerpoint/2010/main" val="201136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a:t>Expulsions: Conditions</a:t>
            </a:r>
            <a:endParaRPr lang="en-US" dirty="0"/>
          </a:p>
        </p:txBody>
      </p:sp>
      <p:sp>
        <p:nvSpPr>
          <p:cNvPr id="3" name="Content Placeholder 2"/>
          <p:cNvSpPr>
            <a:spLocks noGrp="1"/>
          </p:cNvSpPr>
          <p:nvPr>
            <p:ph idx="1"/>
          </p:nvPr>
        </p:nvSpPr>
        <p:spPr>
          <a:xfrm>
            <a:off x="636104" y="1728361"/>
            <a:ext cx="7871791" cy="5327367"/>
          </a:xfrm>
        </p:spPr>
        <p:txBody>
          <a:bodyPr>
            <a:normAutofit/>
          </a:bodyPr>
          <a:lstStyle/>
          <a:p>
            <a:pPr>
              <a:spcBef>
                <a:spcPts val="1200"/>
              </a:spcBef>
              <a:spcAft>
                <a:spcPts val="1200"/>
              </a:spcAft>
            </a:pPr>
            <a:r>
              <a:rPr lang="en-US" altLang="en-US" sz="2400" dirty="0">
                <a:latin typeface="+mj-lt"/>
              </a:rPr>
              <a:t>No specific instrument – general provisions apply (prohibition on degrading and inhumane treatment)</a:t>
            </a:r>
            <a:endParaRPr lang="fr-CH" altLang="en-US" sz="2400" dirty="0">
              <a:latin typeface="+mj-lt"/>
            </a:endParaRPr>
          </a:p>
          <a:p>
            <a:pPr>
              <a:spcBef>
                <a:spcPts val="1200"/>
              </a:spcBef>
              <a:spcAft>
                <a:spcPts val="1200"/>
              </a:spcAft>
            </a:pPr>
            <a:r>
              <a:rPr lang="fr-CH" altLang="en-US" sz="2400" dirty="0">
                <a:latin typeface="+mj-lt"/>
              </a:rPr>
              <a:t>Time to </a:t>
            </a:r>
            <a:r>
              <a:rPr lang="fr-CH" altLang="en-US" sz="2400" dirty="0" err="1">
                <a:latin typeface="+mj-lt"/>
              </a:rPr>
              <a:t>prepare</a:t>
            </a:r>
            <a:endParaRPr lang="en-US" altLang="en-US" sz="2400" dirty="0">
              <a:latin typeface="+mj-lt"/>
            </a:endParaRPr>
          </a:p>
          <a:p>
            <a:pPr>
              <a:spcBef>
                <a:spcPts val="1200"/>
              </a:spcBef>
              <a:spcAft>
                <a:spcPts val="1200"/>
              </a:spcAft>
            </a:pPr>
            <a:r>
              <a:rPr lang="en-US" altLang="en-US" sz="2400" dirty="0">
                <a:latin typeface="+mj-lt"/>
              </a:rPr>
              <a:t>Humane treatment during – excessive force by escorts / accountability</a:t>
            </a:r>
          </a:p>
          <a:p>
            <a:pPr>
              <a:spcBef>
                <a:spcPts val="1200"/>
              </a:spcBef>
              <a:spcAft>
                <a:spcPts val="1200"/>
              </a:spcAft>
            </a:pPr>
            <a:r>
              <a:rPr lang="en-US" altLang="en-US" sz="2400" dirty="0">
                <a:latin typeface="+mj-lt"/>
              </a:rPr>
              <a:t>Property rights and similar interests</a:t>
            </a:r>
          </a:p>
          <a:p>
            <a:pPr>
              <a:spcBef>
                <a:spcPts val="1200"/>
              </a:spcBef>
              <a:spcAft>
                <a:spcPts val="1200"/>
              </a:spcAft>
            </a:pPr>
            <a:r>
              <a:rPr lang="en-US" altLang="en-US" sz="2400" dirty="0">
                <a:latin typeface="+mj-lt"/>
              </a:rPr>
              <a:t>Health considerations</a:t>
            </a:r>
          </a:p>
          <a:p>
            <a:pPr>
              <a:spcBef>
                <a:spcPts val="1200"/>
              </a:spcBef>
              <a:spcAft>
                <a:spcPts val="1200"/>
              </a:spcAft>
            </a:pPr>
            <a:r>
              <a:rPr lang="en-US" altLang="en-US" sz="2400" dirty="0">
                <a:latin typeface="+mj-lt"/>
              </a:rPr>
              <a:t>Monitoring</a:t>
            </a:r>
          </a:p>
        </p:txBody>
      </p:sp>
      <p:pic>
        <p:nvPicPr>
          <p:cNvPr id="5" name="Picture 4" descr="A picture containing text, plane, airplane, transport&#10;&#10;Description automatically generated">
            <a:extLst>
              <a:ext uri="{FF2B5EF4-FFF2-40B4-BE49-F238E27FC236}">
                <a16:creationId xmlns:a16="http://schemas.microsoft.com/office/drawing/2014/main" id="{94513B84-1159-4D87-9441-D0EC42B8F8AE}"/>
              </a:ext>
            </a:extLst>
          </p:cNvPr>
          <p:cNvPicPr>
            <a:picLocks noChangeAspect="1"/>
          </p:cNvPicPr>
          <p:nvPr/>
        </p:nvPicPr>
        <p:blipFill rotWithShape="1">
          <a:blip r:embed="rId3">
            <a:extLst>
              <a:ext uri="{28A0092B-C50C-407E-A947-70E740481C1C}">
                <a14:useLocalDpi xmlns:a14="http://schemas.microsoft.com/office/drawing/2010/main" val="0"/>
              </a:ext>
            </a:extLst>
          </a:blip>
          <a:srcRect l="25372" t="48493"/>
          <a:stretch/>
        </p:blipFill>
        <p:spPr>
          <a:xfrm>
            <a:off x="5961774" y="4392044"/>
            <a:ext cx="2546121" cy="1992713"/>
          </a:xfrm>
          <a:prstGeom prst="rect">
            <a:avLst/>
          </a:prstGeom>
        </p:spPr>
      </p:pic>
    </p:spTree>
    <p:extLst>
      <p:ext uri="{BB962C8B-B14F-4D97-AF65-F5344CB8AC3E}">
        <p14:creationId xmlns:p14="http://schemas.microsoft.com/office/powerpoint/2010/main" val="279249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8CE3-F270-4D19-A6E7-5AB1C0F99530}"/>
              </a:ext>
            </a:extLst>
          </p:cNvPr>
          <p:cNvSpPr>
            <a:spLocks noGrp="1"/>
          </p:cNvSpPr>
          <p:nvPr>
            <p:ph type="title"/>
          </p:nvPr>
        </p:nvSpPr>
        <p:spPr/>
        <p:txBody>
          <a:bodyPr/>
          <a:lstStyle/>
          <a:p>
            <a:pPr algn="ctr"/>
            <a:r>
              <a:rPr lang="fr-CH" dirty="0"/>
              <a:t>Right to return &gt; obligation to re-admit</a:t>
            </a:r>
            <a:endParaRPr lang="en-US" dirty="0"/>
          </a:p>
        </p:txBody>
      </p:sp>
      <p:sp>
        <p:nvSpPr>
          <p:cNvPr id="3" name="Content Placeholder 2">
            <a:extLst>
              <a:ext uri="{FF2B5EF4-FFF2-40B4-BE49-F238E27FC236}">
                <a16:creationId xmlns:a16="http://schemas.microsoft.com/office/drawing/2014/main" id="{96567583-A7D9-44F7-A303-9FAC5BFE8ACF}"/>
              </a:ext>
            </a:extLst>
          </p:cNvPr>
          <p:cNvSpPr>
            <a:spLocks noGrp="1"/>
          </p:cNvSpPr>
          <p:nvPr>
            <p:ph idx="1"/>
          </p:nvPr>
        </p:nvSpPr>
        <p:spPr>
          <a:xfrm>
            <a:off x="559838" y="1391478"/>
            <a:ext cx="8425136" cy="1686259"/>
          </a:xfrm>
        </p:spPr>
        <p:txBody>
          <a:bodyPr/>
          <a:lstStyle/>
          <a:p>
            <a:pPr marL="0" indent="0">
              <a:buNone/>
            </a:pPr>
            <a:r>
              <a:rPr lang="fr-CH" sz="2200" dirty="0">
                <a:latin typeface="+mj-lt"/>
              </a:rPr>
              <a:t>Art. 12.4 ICCPR: </a:t>
            </a:r>
            <a:r>
              <a:rPr lang="en-US" sz="2200" dirty="0">
                <a:latin typeface="+mj-lt"/>
              </a:rPr>
              <a:t>“No one shall be </a:t>
            </a:r>
            <a:r>
              <a:rPr lang="en-US" sz="2200" b="1" dirty="0">
                <a:latin typeface="+mj-lt"/>
              </a:rPr>
              <a:t>arbitrarily deprived of the right to enter his own country</a:t>
            </a:r>
            <a:r>
              <a:rPr lang="en-US" sz="2200" dirty="0">
                <a:latin typeface="+mj-lt"/>
              </a:rPr>
              <a:t>.” </a:t>
            </a:r>
          </a:p>
          <a:p>
            <a:pPr algn="just">
              <a:spcBef>
                <a:spcPts val="1200"/>
              </a:spcBef>
            </a:pPr>
            <a:r>
              <a:rPr lang="fr-CH" sz="2200" dirty="0">
                <a:latin typeface="+mj-lt"/>
              </a:rPr>
              <a:t>Obligation</a:t>
            </a:r>
            <a:r>
              <a:rPr lang="en-US" sz="2200" dirty="0">
                <a:latin typeface="+mj-lt"/>
              </a:rPr>
              <a:t> toward individuals </a:t>
            </a:r>
          </a:p>
          <a:p>
            <a:pPr algn="just"/>
            <a:r>
              <a:rPr lang="fr-CH" sz="2200" dirty="0">
                <a:latin typeface="+mj-lt"/>
              </a:rPr>
              <a:t>And</a:t>
            </a:r>
            <a:r>
              <a:rPr lang="en-US" sz="2200" dirty="0">
                <a:latin typeface="+mj-lt"/>
              </a:rPr>
              <a:t> towards States</a:t>
            </a:r>
            <a:endParaRPr lang="fr-CH" sz="2200" dirty="0">
              <a:latin typeface="+mj-lt"/>
            </a:endParaRPr>
          </a:p>
        </p:txBody>
      </p:sp>
      <p:sp>
        <p:nvSpPr>
          <p:cNvPr id="4" name="TextBox 3">
            <a:extLst>
              <a:ext uri="{FF2B5EF4-FFF2-40B4-BE49-F238E27FC236}">
                <a16:creationId xmlns:a16="http://schemas.microsoft.com/office/drawing/2014/main" id="{6D6D5A10-76EA-4F54-954B-A41B2EB0756F}"/>
              </a:ext>
            </a:extLst>
          </p:cNvPr>
          <p:cNvSpPr txBox="1"/>
          <p:nvPr/>
        </p:nvSpPr>
        <p:spPr>
          <a:xfrm>
            <a:off x="400811" y="3323294"/>
            <a:ext cx="8584163" cy="3170099"/>
          </a:xfrm>
          <a:prstGeom prst="rect">
            <a:avLst/>
          </a:prstGeom>
          <a:noFill/>
        </p:spPr>
        <p:txBody>
          <a:bodyPr wrap="square" rtlCol="0">
            <a:spAutoFit/>
          </a:bodyPr>
          <a:lstStyle/>
          <a:p>
            <a:r>
              <a:rPr lang="fr-CH" sz="2000" b="1" dirty="0">
                <a:latin typeface="+mj-lt"/>
              </a:rPr>
              <a:t>GCM, Objective 21: </a:t>
            </a:r>
            <a:r>
              <a:rPr lang="en-US" sz="2000" b="1" dirty="0">
                <a:latin typeface="+mj-lt"/>
              </a:rPr>
              <a:t>Cooperate in facilitating safe and dignified return and readmission, as well as sustainable reintegration</a:t>
            </a:r>
          </a:p>
          <a:p>
            <a:endParaRPr lang="en-US" sz="2000" b="1" dirty="0">
              <a:latin typeface="+mj-lt"/>
            </a:endParaRPr>
          </a:p>
          <a:p>
            <a:r>
              <a:rPr lang="en-US" sz="2000" dirty="0">
                <a:latin typeface="+mj-lt"/>
              </a:rPr>
              <a:t>Para. 37 … “ensure that our nationals are duly received and readmitted, </a:t>
            </a:r>
            <a:r>
              <a:rPr lang="en-US" sz="2000" b="1" u="sng" dirty="0">
                <a:latin typeface="+mj-lt"/>
              </a:rPr>
              <a:t>in full respect for the human right to return to one’s own country and the obligation of States to readmit their own nationals</a:t>
            </a:r>
            <a:r>
              <a:rPr lang="en-US" sz="2000" b="1" dirty="0">
                <a:latin typeface="+mj-lt"/>
              </a:rPr>
              <a:t> </a:t>
            </a:r>
            <a:r>
              <a:rPr lang="en-US" sz="2000" dirty="0">
                <a:latin typeface="+mj-lt"/>
              </a:rPr>
              <a:t>… create conducive conditions for personal safety, economic empowerment, inclusion and social cohesion in communities, in order to ensure that </a:t>
            </a:r>
            <a:r>
              <a:rPr lang="en-US" sz="2000" b="1" dirty="0">
                <a:latin typeface="+mj-lt"/>
              </a:rPr>
              <a:t>reintegration of migrants </a:t>
            </a:r>
            <a:r>
              <a:rPr lang="en-US" sz="2000" dirty="0">
                <a:latin typeface="+mj-lt"/>
              </a:rPr>
              <a:t>upon return to their countries of origin is sustainable.”</a:t>
            </a:r>
          </a:p>
          <a:p>
            <a:r>
              <a:rPr lang="en-US" sz="2000" dirty="0">
                <a:latin typeface="+mj-lt"/>
              </a:rPr>
              <a:t>c) on </a:t>
            </a:r>
            <a:r>
              <a:rPr lang="en-US" sz="2000" b="1" dirty="0">
                <a:latin typeface="+mj-lt"/>
              </a:rPr>
              <a:t>cooperating in the identification of own nationals</a:t>
            </a:r>
          </a:p>
        </p:txBody>
      </p:sp>
      <p:pic>
        <p:nvPicPr>
          <p:cNvPr id="5" name="Graphic 4" descr="Flag">
            <a:extLst>
              <a:ext uri="{FF2B5EF4-FFF2-40B4-BE49-F238E27FC236}">
                <a16:creationId xmlns:a16="http://schemas.microsoft.com/office/drawing/2014/main" id="{A0188535-88D5-4AFD-A23B-AE7C89BF8D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2009446"/>
            <a:ext cx="1173480" cy="1173480"/>
          </a:xfrm>
          <a:prstGeom prst="rect">
            <a:avLst/>
          </a:prstGeom>
        </p:spPr>
      </p:pic>
    </p:spTree>
    <p:extLst>
      <p:ext uri="{BB962C8B-B14F-4D97-AF65-F5344CB8AC3E}">
        <p14:creationId xmlns:p14="http://schemas.microsoft.com/office/powerpoint/2010/main" val="7187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building, cage&#10;&#10;Description automatically generated">
            <a:extLst>
              <a:ext uri="{FF2B5EF4-FFF2-40B4-BE49-F238E27FC236}">
                <a16:creationId xmlns:a16="http://schemas.microsoft.com/office/drawing/2014/main" id="{64527937-5187-43D4-B72F-DC4F81F9E90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753" r="7245" b="-2"/>
          <a:stretch/>
        </p:blipFill>
        <p:spPr>
          <a:xfrm>
            <a:off x="20" y="1"/>
            <a:ext cx="9143980" cy="6857999"/>
          </a:xfrm>
          <a:prstGeom prst="rect">
            <a:avLst/>
          </a:prstGeom>
        </p:spPr>
      </p:pic>
      <p:sp>
        <p:nvSpPr>
          <p:cNvPr id="2" name="Title 1"/>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lnSpc>
                <a:spcPct val="90000"/>
              </a:lnSpc>
            </a:pPr>
            <a:r>
              <a:rPr lang="en-US" sz="6000" b="1">
                <a:solidFill>
                  <a:srgbClr val="FFFFFF"/>
                </a:solidFill>
                <a:latin typeface="+mj-lt"/>
                <a:cs typeface="+mj-cs"/>
              </a:rPr>
              <a:t>Trafficking and Smuggling of Migrants </a:t>
            </a:r>
          </a:p>
        </p:txBody>
      </p:sp>
    </p:spTree>
    <p:extLst>
      <p:ext uri="{BB962C8B-B14F-4D97-AF65-F5344CB8AC3E}">
        <p14:creationId xmlns:p14="http://schemas.microsoft.com/office/powerpoint/2010/main" val="169455695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a:latin typeface="+mj-lt"/>
              </a:rPr>
              <a:t>Trafficking</a:t>
            </a:r>
            <a:r>
              <a:rPr lang="fr-CH" dirty="0">
                <a:latin typeface="+mj-lt"/>
              </a:rPr>
              <a:t> in </a:t>
            </a:r>
            <a:r>
              <a:rPr lang="fr-CH" dirty="0" err="1">
                <a:latin typeface="+mj-lt"/>
              </a:rPr>
              <a:t>Persons</a:t>
            </a:r>
            <a:r>
              <a:rPr lang="fr-CH" dirty="0">
                <a:latin typeface="+mj-lt"/>
              </a:rPr>
              <a:t> </a:t>
            </a:r>
            <a:r>
              <a:rPr lang="fr-CH" dirty="0" err="1">
                <a:latin typeface="+mj-lt"/>
              </a:rPr>
              <a:t>definition</a:t>
            </a:r>
            <a:endParaRPr lang="en-US" dirty="0">
              <a:latin typeface="+mj-lt"/>
            </a:endParaRPr>
          </a:p>
        </p:txBody>
      </p:sp>
      <p:sp>
        <p:nvSpPr>
          <p:cNvPr id="3" name="Content Placeholder 2"/>
          <p:cNvSpPr>
            <a:spLocks noGrp="1"/>
          </p:cNvSpPr>
          <p:nvPr>
            <p:ph idx="1"/>
          </p:nvPr>
        </p:nvSpPr>
        <p:spPr>
          <a:xfrm>
            <a:off x="976704" y="1374128"/>
            <a:ext cx="7871791" cy="5327367"/>
          </a:xfrm>
        </p:spPr>
        <p:txBody>
          <a:bodyPr>
            <a:normAutofit/>
          </a:bodyPr>
          <a:lstStyle/>
          <a:p>
            <a:pPr>
              <a:buClr>
                <a:srgbClr val="CCFF33"/>
              </a:buClr>
              <a:buSzPct val="70000"/>
              <a:buNone/>
              <a:defRPr/>
            </a:pPr>
            <a:endParaRPr lang="en-US" altLang="en-US" sz="2800" b="1" dirty="0">
              <a:solidFill>
                <a:schemeClr val="tx2"/>
              </a:solidFill>
              <a:latin typeface="+mj-lt"/>
              <a:cs typeface="Arial" pitchFamily="34" charset="0"/>
            </a:endParaRPr>
          </a:p>
          <a:p>
            <a:pPr marL="0" indent="0" algn="ctr">
              <a:buClr>
                <a:srgbClr val="CCFF33"/>
              </a:buClr>
              <a:buSzPct val="70000"/>
              <a:buNone/>
              <a:defRPr/>
            </a:pPr>
            <a:r>
              <a:rPr lang="en-US" altLang="en-US" sz="2800" dirty="0">
                <a:solidFill>
                  <a:schemeClr val="tx2"/>
                </a:solidFill>
                <a:latin typeface="+mj-lt"/>
                <a:cs typeface="Arial" pitchFamily="34" charset="0"/>
              </a:rPr>
              <a:t>“The </a:t>
            </a:r>
            <a:r>
              <a:rPr lang="en-US" altLang="en-US" sz="2800" b="1" dirty="0">
                <a:solidFill>
                  <a:schemeClr val="tx2"/>
                </a:solidFill>
                <a:latin typeface="+mj-lt"/>
                <a:cs typeface="Arial" pitchFamily="34" charset="0"/>
              </a:rPr>
              <a:t>recruitment</a:t>
            </a:r>
            <a:r>
              <a:rPr lang="en-US" altLang="en-US" sz="2800" dirty="0">
                <a:solidFill>
                  <a:schemeClr val="tx2"/>
                </a:solidFill>
                <a:latin typeface="+mj-lt"/>
                <a:cs typeface="Arial" pitchFamily="34" charset="0"/>
              </a:rPr>
              <a:t>, </a:t>
            </a:r>
            <a:r>
              <a:rPr lang="en-US" altLang="en-US" sz="2800" b="1" dirty="0">
                <a:solidFill>
                  <a:schemeClr val="tx2"/>
                </a:solidFill>
                <a:latin typeface="+mj-lt"/>
                <a:cs typeface="Arial" pitchFamily="34" charset="0"/>
              </a:rPr>
              <a:t>transportation</a:t>
            </a:r>
            <a:r>
              <a:rPr lang="en-US" altLang="en-US" sz="2800" dirty="0">
                <a:solidFill>
                  <a:schemeClr val="tx2"/>
                </a:solidFill>
                <a:latin typeface="+mj-lt"/>
                <a:cs typeface="Arial" pitchFamily="34" charset="0"/>
              </a:rPr>
              <a:t>, </a:t>
            </a:r>
            <a:r>
              <a:rPr lang="en-US" altLang="en-US" sz="2800" b="1" dirty="0">
                <a:solidFill>
                  <a:schemeClr val="tx2"/>
                </a:solidFill>
                <a:latin typeface="+mj-lt"/>
                <a:cs typeface="Arial" pitchFamily="34" charset="0"/>
              </a:rPr>
              <a:t>transfer</a:t>
            </a:r>
            <a:r>
              <a:rPr lang="en-US" altLang="en-US" sz="2800" dirty="0">
                <a:solidFill>
                  <a:schemeClr val="tx2"/>
                </a:solidFill>
                <a:latin typeface="+mj-lt"/>
                <a:cs typeface="Arial" pitchFamily="34" charset="0"/>
              </a:rPr>
              <a:t>, </a:t>
            </a:r>
            <a:r>
              <a:rPr lang="en-US" altLang="en-US" sz="2800" b="1" dirty="0">
                <a:solidFill>
                  <a:schemeClr val="tx2"/>
                </a:solidFill>
                <a:latin typeface="+mj-lt"/>
                <a:cs typeface="Arial" pitchFamily="34" charset="0"/>
              </a:rPr>
              <a:t>harboring</a:t>
            </a:r>
            <a:r>
              <a:rPr lang="en-US" altLang="en-US" sz="2800" dirty="0">
                <a:solidFill>
                  <a:schemeClr val="tx2"/>
                </a:solidFill>
                <a:latin typeface="+mj-lt"/>
                <a:cs typeface="Arial" pitchFamily="34" charset="0"/>
              </a:rPr>
              <a:t> </a:t>
            </a:r>
            <a:r>
              <a:rPr lang="en-US" altLang="en-US" sz="2800" b="1" dirty="0">
                <a:solidFill>
                  <a:schemeClr val="tx2"/>
                </a:solidFill>
                <a:latin typeface="+mj-lt"/>
                <a:cs typeface="Arial" pitchFamily="34" charset="0"/>
              </a:rPr>
              <a:t>or receipt of persons</a:t>
            </a:r>
            <a:r>
              <a:rPr lang="en-US" altLang="en-US" sz="2800" dirty="0">
                <a:solidFill>
                  <a:schemeClr val="tx2"/>
                </a:solidFill>
                <a:latin typeface="+mj-lt"/>
                <a:cs typeface="Arial" pitchFamily="34" charset="0"/>
              </a:rPr>
              <a:t>, by </a:t>
            </a:r>
            <a:r>
              <a:rPr lang="en-US" altLang="en-US" sz="2800" b="1" dirty="0">
                <a:solidFill>
                  <a:schemeClr val="tx2"/>
                </a:solidFill>
                <a:latin typeface="+mj-lt"/>
                <a:cs typeface="Arial" pitchFamily="34" charset="0"/>
              </a:rPr>
              <a:t>means</a:t>
            </a:r>
            <a:r>
              <a:rPr lang="en-US" altLang="en-US" sz="2800" dirty="0">
                <a:solidFill>
                  <a:schemeClr val="tx2"/>
                </a:solidFill>
                <a:latin typeface="+mj-lt"/>
                <a:cs typeface="Arial" pitchFamily="34" charset="0"/>
              </a:rPr>
              <a:t> </a:t>
            </a:r>
            <a:r>
              <a:rPr lang="en-US" altLang="en-US" sz="2800" b="1" dirty="0">
                <a:solidFill>
                  <a:schemeClr val="tx2"/>
                </a:solidFill>
                <a:latin typeface="+mj-lt"/>
                <a:cs typeface="Arial" pitchFamily="34" charset="0"/>
              </a:rPr>
              <a:t>of threat, use of force </a:t>
            </a:r>
            <a:r>
              <a:rPr lang="en-US" altLang="en-US" sz="2800" dirty="0">
                <a:solidFill>
                  <a:schemeClr val="tx2"/>
                </a:solidFill>
                <a:latin typeface="+mj-lt"/>
                <a:cs typeface="Arial" pitchFamily="34" charset="0"/>
              </a:rPr>
              <a:t>or other means of coercion, of abduction, of fraud, of deception, of the abuse of power or of a position of vulnerability or of the receiving or giving of </a:t>
            </a:r>
            <a:r>
              <a:rPr lang="en-US" altLang="en-US" sz="2800" b="1" dirty="0">
                <a:solidFill>
                  <a:schemeClr val="tx2"/>
                </a:solidFill>
                <a:latin typeface="+mj-lt"/>
                <a:cs typeface="Arial" pitchFamily="34" charset="0"/>
              </a:rPr>
              <a:t>payment</a:t>
            </a:r>
            <a:r>
              <a:rPr lang="en-US" altLang="en-US" sz="2800" dirty="0">
                <a:solidFill>
                  <a:schemeClr val="tx2"/>
                </a:solidFill>
                <a:latin typeface="+mj-lt"/>
                <a:cs typeface="Arial" pitchFamily="34" charset="0"/>
              </a:rPr>
              <a:t>… to a person having </a:t>
            </a:r>
            <a:r>
              <a:rPr lang="en-US" altLang="en-US" sz="2800" b="1" dirty="0">
                <a:solidFill>
                  <a:schemeClr val="tx2"/>
                </a:solidFill>
                <a:latin typeface="+mj-lt"/>
                <a:cs typeface="Arial" pitchFamily="34" charset="0"/>
              </a:rPr>
              <a:t>control over </a:t>
            </a:r>
            <a:r>
              <a:rPr lang="en-US" altLang="en-US" sz="2800" dirty="0">
                <a:solidFill>
                  <a:schemeClr val="tx2"/>
                </a:solidFill>
                <a:latin typeface="+mj-lt"/>
                <a:cs typeface="Arial" pitchFamily="34" charset="0"/>
              </a:rPr>
              <a:t>another person, for the </a:t>
            </a:r>
            <a:r>
              <a:rPr lang="en-US" altLang="en-US" sz="2800" b="1" dirty="0">
                <a:solidFill>
                  <a:schemeClr val="tx2"/>
                </a:solidFill>
                <a:latin typeface="+mj-lt"/>
                <a:cs typeface="Arial" pitchFamily="34" charset="0"/>
              </a:rPr>
              <a:t>purpose of exploitation</a:t>
            </a:r>
            <a:r>
              <a:rPr lang="en-US" altLang="en-US" sz="2800" dirty="0">
                <a:solidFill>
                  <a:schemeClr val="tx2"/>
                </a:solidFill>
                <a:latin typeface="+mj-lt"/>
                <a:cs typeface="Arial" pitchFamily="34" charset="0"/>
              </a:rPr>
              <a:t>”</a:t>
            </a:r>
          </a:p>
          <a:p>
            <a:pPr marL="0" indent="0" algn="ctr">
              <a:buClr>
                <a:srgbClr val="CCFF33"/>
              </a:buClr>
              <a:buSzPct val="70000"/>
              <a:buNone/>
              <a:defRPr/>
            </a:pPr>
            <a:r>
              <a:rPr lang="en-US" altLang="en-US" sz="2800" dirty="0">
                <a:solidFill>
                  <a:schemeClr val="tx2"/>
                </a:solidFill>
                <a:latin typeface="+mj-lt"/>
                <a:cs typeface="Arial" pitchFamily="34" charset="0"/>
              </a:rPr>
              <a:t>(</a:t>
            </a:r>
            <a:r>
              <a:rPr lang="fr-CH" altLang="en-US" sz="2800" dirty="0">
                <a:solidFill>
                  <a:schemeClr val="tx2"/>
                </a:solidFill>
                <a:latin typeface="+mj-lt"/>
                <a:cs typeface="Arial" pitchFamily="34" charset="0"/>
              </a:rPr>
              <a:t>Article 3, </a:t>
            </a:r>
            <a:r>
              <a:rPr lang="en-US" altLang="en-US" sz="2800" dirty="0">
                <a:solidFill>
                  <a:schemeClr val="tx2"/>
                </a:solidFill>
                <a:latin typeface="+mj-lt"/>
                <a:cs typeface="Arial" pitchFamily="34" charset="0"/>
              </a:rPr>
              <a:t>Protocol to Prevent, Suppress and Punish Trafficking in Persons</a:t>
            </a:r>
            <a:r>
              <a:rPr lang="fr-CH" altLang="en-US" sz="2800" dirty="0">
                <a:solidFill>
                  <a:schemeClr val="tx2"/>
                </a:solidFill>
                <a:latin typeface="+mj-lt"/>
                <a:cs typeface="Arial" pitchFamily="34" charset="0"/>
              </a:rPr>
              <a:t>)</a:t>
            </a:r>
            <a:endParaRPr lang="en-US" altLang="en-US" sz="2800" dirty="0">
              <a:solidFill>
                <a:schemeClr val="tx2"/>
              </a:solidFill>
              <a:latin typeface="+mj-lt"/>
              <a:cs typeface="Arial" pitchFamily="34" charset="0"/>
            </a:endParaRPr>
          </a:p>
          <a:p>
            <a:pPr>
              <a:lnSpc>
                <a:spcPct val="120000"/>
              </a:lnSpc>
              <a:spcAft>
                <a:spcPts val="600"/>
              </a:spcAft>
            </a:pPr>
            <a:endParaRPr lang="en-US" dirty="0">
              <a:solidFill>
                <a:schemeClr val="tx2"/>
              </a:solidFill>
              <a:latin typeface="+mj-lt"/>
            </a:endParaRPr>
          </a:p>
        </p:txBody>
      </p:sp>
    </p:spTree>
    <p:extLst>
      <p:ext uri="{BB962C8B-B14F-4D97-AF65-F5344CB8AC3E}">
        <p14:creationId xmlns:p14="http://schemas.microsoft.com/office/powerpoint/2010/main" val="93517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b="1" dirty="0" err="1">
                <a:latin typeface="+mj-lt"/>
              </a:rPr>
              <a:t>Elements</a:t>
            </a:r>
            <a:r>
              <a:rPr lang="fr-CH" b="1" dirty="0">
                <a:latin typeface="+mj-lt"/>
              </a:rPr>
              <a:t> of </a:t>
            </a:r>
            <a:r>
              <a:rPr lang="en-US" b="1" dirty="0">
                <a:latin typeface="+mj-lt"/>
              </a:rPr>
              <a:t>Trafficking</a:t>
            </a:r>
            <a:r>
              <a:rPr lang="fr-CH" b="1" dirty="0">
                <a:latin typeface="+mj-lt"/>
              </a:rPr>
              <a:t> </a:t>
            </a:r>
            <a:endParaRPr lang="en-US" b="1" dirty="0">
              <a:latin typeface="+mj-lt"/>
            </a:endParaRPr>
          </a:p>
        </p:txBody>
      </p:sp>
      <p:graphicFrame>
        <p:nvGraphicFramePr>
          <p:cNvPr id="3" name="Diagram 2"/>
          <p:cNvGraphicFramePr/>
          <p:nvPr>
            <p:extLst>
              <p:ext uri="{D42A27DB-BD31-4B8C-83A1-F6EECF244321}">
                <p14:modId xmlns:p14="http://schemas.microsoft.com/office/powerpoint/2010/main" val="1344348137"/>
              </p:ext>
            </p:extLst>
          </p:nvPr>
        </p:nvGraphicFramePr>
        <p:xfrm>
          <a:off x="964557" y="1363449"/>
          <a:ext cx="721488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us 3"/>
          <p:cNvSpPr/>
          <p:nvPr/>
        </p:nvSpPr>
        <p:spPr>
          <a:xfrm>
            <a:off x="3161099" y="3553428"/>
            <a:ext cx="300942" cy="34724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5674733" y="3553428"/>
            <a:ext cx="300942" cy="34724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17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613" y="167935"/>
            <a:ext cx="7871791" cy="1024595"/>
          </a:xfrm>
        </p:spPr>
        <p:txBody>
          <a:bodyPr>
            <a:normAutofit fontScale="90000"/>
          </a:bodyPr>
          <a:lstStyle/>
          <a:p>
            <a:pPr algn="ctr"/>
            <a:r>
              <a:rPr lang="en-GB" sz="3600" dirty="0">
                <a:latin typeface="+mj-lt"/>
              </a:rPr>
              <a:t>State Sovereignty, International Law</a:t>
            </a:r>
            <a:br>
              <a:rPr lang="en-GB" sz="3600" dirty="0">
                <a:latin typeface="+mj-lt"/>
              </a:rPr>
            </a:br>
            <a:r>
              <a:rPr lang="en-GB" sz="3600" dirty="0">
                <a:latin typeface="+mj-lt"/>
              </a:rPr>
              <a:t>&amp; Migration Governance</a:t>
            </a:r>
            <a:endParaRPr lang="en-US" dirty="0">
              <a:latin typeface="+mj-lt"/>
            </a:endParaRPr>
          </a:p>
        </p:txBody>
      </p:sp>
      <p:sp>
        <p:nvSpPr>
          <p:cNvPr id="5" name="TextBox 4"/>
          <p:cNvSpPr txBox="1"/>
          <p:nvPr/>
        </p:nvSpPr>
        <p:spPr>
          <a:xfrm>
            <a:off x="3841151" y="1480810"/>
            <a:ext cx="5071219" cy="1446550"/>
          </a:xfrm>
          <a:prstGeom prst="rect">
            <a:avLst/>
          </a:prstGeom>
          <a:noFill/>
        </p:spPr>
        <p:txBody>
          <a:bodyPr wrap="square" rtlCol="0">
            <a:spAutoFit/>
          </a:bodyPr>
          <a:lstStyle/>
          <a:p>
            <a:pPr algn="ctr"/>
            <a:r>
              <a:rPr lang="en-GB" altLang="en-US" sz="2200" dirty="0">
                <a:latin typeface="+mj-lt"/>
              </a:rPr>
              <a:t>Power to govern migration (including at borders) must be exercised in full respect of States’ international law duties</a:t>
            </a:r>
            <a:r>
              <a:rPr lang="fr-CH" altLang="en-US" sz="2200" dirty="0">
                <a:latin typeface="+mj-lt"/>
              </a:rPr>
              <a:t>.</a:t>
            </a:r>
            <a:endParaRPr lang="en-US" sz="2200" dirty="0">
              <a:latin typeface="+mj-lt"/>
            </a:endParaRPr>
          </a:p>
          <a:p>
            <a:endParaRPr lang="en-US" sz="2200" dirty="0">
              <a:latin typeface="+mj-lt"/>
            </a:endParaRPr>
          </a:p>
        </p:txBody>
      </p:sp>
      <p:sp>
        <p:nvSpPr>
          <p:cNvPr id="8" name="Oval 7">
            <a:extLst>
              <a:ext uri="{FF2B5EF4-FFF2-40B4-BE49-F238E27FC236}">
                <a16:creationId xmlns:a16="http://schemas.microsoft.com/office/drawing/2014/main" id="{D7009FD5-3A0E-482E-BC24-FE1EB4F0A268}"/>
              </a:ext>
            </a:extLst>
          </p:cNvPr>
          <p:cNvSpPr/>
          <p:nvPr/>
        </p:nvSpPr>
        <p:spPr>
          <a:xfrm>
            <a:off x="365327" y="2121393"/>
            <a:ext cx="4536349" cy="4369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id="{51D3A24F-4617-462C-8FFD-C0FC44C64E18}"/>
              </a:ext>
            </a:extLst>
          </p:cNvPr>
          <p:cNvSpPr/>
          <p:nvPr/>
        </p:nvSpPr>
        <p:spPr>
          <a:xfrm>
            <a:off x="1020855" y="4282079"/>
            <a:ext cx="1624405" cy="1304799"/>
          </a:xfrm>
          <a:prstGeom prst="hexagon">
            <a:avLst>
              <a:gd name="adj" fmla="val 34069"/>
              <a:gd name="vf" fmla="val 11547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tx1"/>
                </a:solidFill>
              </a:rPr>
              <a:t>State Sovereignty</a:t>
            </a:r>
          </a:p>
        </p:txBody>
      </p:sp>
      <p:sp>
        <p:nvSpPr>
          <p:cNvPr id="10" name="Hexagon 9">
            <a:extLst>
              <a:ext uri="{FF2B5EF4-FFF2-40B4-BE49-F238E27FC236}">
                <a16:creationId xmlns:a16="http://schemas.microsoft.com/office/drawing/2014/main" id="{76E510BD-9F88-4560-BB04-52968CDB7F5A}"/>
              </a:ext>
            </a:extLst>
          </p:cNvPr>
          <p:cNvSpPr/>
          <p:nvPr/>
        </p:nvSpPr>
        <p:spPr>
          <a:xfrm>
            <a:off x="2216746" y="3608165"/>
            <a:ext cx="1624405" cy="1304799"/>
          </a:xfrm>
          <a:prstGeom prst="hexagon">
            <a:avLst>
              <a:gd name="adj" fmla="val 34069"/>
              <a:gd name="vf" fmla="val 11547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tx1"/>
                </a:solidFill>
              </a:rPr>
              <a:t>State Sovereignty</a:t>
            </a:r>
          </a:p>
        </p:txBody>
      </p:sp>
      <p:sp>
        <p:nvSpPr>
          <p:cNvPr id="11" name="Hexagon 10">
            <a:extLst>
              <a:ext uri="{FF2B5EF4-FFF2-40B4-BE49-F238E27FC236}">
                <a16:creationId xmlns:a16="http://schemas.microsoft.com/office/drawing/2014/main" id="{5EF7DD37-D3CF-4696-9B56-D47F34D469E4}"/>
              </a:ext>
            </a:extLst>
          </p:cNvPr>
          <p:cNvSpPr/>
          <p:nvPr/>
        </p:nvSpPr>
        <p:spPr>
          <a:xfrm>
            <a:off x="2227504" y="4942111"/>
            <a:ext cx="1624405" cy="1304799"/>
          </a:xfrm>
          <a:prstGeom prst="hexagon">
            <a:avLst>
              <a:gd name="adj" fmla="val 34069"/>
              <a:gd name="vf" fmla="val 11547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State</a:t>
            </a:r>
          </a:p>
          <a:p>
            <a:pPr algn="ctr"/>
            <a:r>
              <a:rPr lang="en-GB" sz="1400" dirty="0">
                <a:solidFill>
                  <a:schemeClr val="tx1"/>
                </a:solidFill>
              </a:rPr>
              <a:t>Sovereignty</a:t>
            </a:r>
          </a:p>
        </p:txBody>
      </p:sp>
      <p:sp>
        <p:nvSpPr>
          <p:cNvPr id="12" name="Rectangle 11">
            <a:extLst>
              <a:ext uri="{FF2B5EF4-FFF2-40B4-BE49-F238E27FC236}">
                <a16:creationId xmlns:a16="http://schemas.microsoft.com/office/drawing/2014/main" id="{AA297BB5-3947-4028-B90A-8EA840836530}"/>
              </a:ext>
            </a:extLst>
          </p:cNvPr>
          <p:cNvSpPr/>
          <p:nvPr/>
        </p:nvSpPr>
        <p:spPr>
          <a:xfrm>
            <a:off x="1020855" y="2716429"/>
            <a:ext cx="3176126" cy="584775"/>
          </a:xfrm>
          <a:prstGeom prst="rect">
            <a:avLst/>
          </a:prstGeom>
        </p:spPr>
        <p:txBody>
          <a:bodyPr wrap="none">
            <a:spAutoFit/>
          </a:bodyPr>
          <a:lstStyle/>
          <a:p>
            <a:r>
              <a:rPr lang="en-GB" sz="3200" b="1" dirty="0">
                <a:solidFill>
                  <a:schemeClr val="accent4">
                    <a:lumMod val="40000"/>
                    <a:lumOff val="60000"/>
                  </a:schemeClr>
                </a:solidFill>
              </a:rPr>
              <a:t>International Law</a:t>
            </a:r>
            <a:endParaRPr lang="en-GB" sz="3200" dirty="0">
              <a:solidFill>
                <a:schemeClr val="accent4">
                  <a:lumMod val="40000"/>
                  <a:lumOff val="60000"/>
                </a:schemeClr>
              </a:solidFill>
            </a:endParaRPr>
          </a:p>
        </p:txBody>
      </p:sp>
      <p:cxnSp>
        <p:nvCxnSpPr>
          <p:cNvPr id="13" name="Straight Connector 12">
            <a:extLst>
              <a:ext uri="{FF2B5EF4-FFF2-40B4-BE49-F238E27FC236}">
                <a16:creationId xmlns:a16="http://schemas.microsoft.com/office/drawing/2014/main" id="{47D095A9-0532-4BDC-A6F0-F0FBED1EF509}"/>
              </a:ext>
            </a:extLst>
          </p:cNvPr>
          <p:cNvCxnSpPr>
            <a:cxnSpLocks/>
          </p:cNvCxnSpPr>
          <p:nvPr/>
        </p:nvCxnSpPr>
        <p:spPr>
          <a:xfrm>
            <a:off x="2204295" y="4271322"/>
            <a:ext cx="444532" cy="6524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7B135F5C-2D37-471D-940D-28F13C63D5DA}"/>
              </a:ext>
            </a:extLst>
          </p:cNvPr>
          <p:cNvCxnSpPr>
            <a:cxnSpLocks/>
          </p:cNvCxnSpPr>
          <p:nvPr/>
        </p:nvCxnSpPr>
        <p:spPr>
          <a:xfrm flipV="1">
            <a:off x="2225811" y="4929897"/>
            <a:ext cx="433774" cy="673164"/>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45E460A1-2D02-4BC3-82ED-4B9F1E5D09C6}"/>
              </a:ext>
            </a:extLst>
          </p:cNvPr>
          <p:cNvCxnSpPr>
            <a:cxnSpLocks/>
          </p:cNvCxnSpPr>
          <p:nvPr/>
        </p:nvCxnSpPr>
        <p:spPr>
          <a:xfrm>
            <a:off x="2649843" y="4923348"/>
            <a:ext cx="4733365"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E1E29164-FD26-46A7-AE42-F06BEB7465C2}"/>
              </a:ext>
            </a:extLst>
          </p:cNvPr>
          <p:cNvSpPr/>
          <p:nvPr/>
        </p:nvSpPr>
        <p:spPr>
          <a:xfrm>
            <a:off x="5149565" y="4558265"/>
            <a:ext cx="2344681" cy="369332"/>
          </a:xfrm>
          <a:prstGeom prst="rect">
            <a:avLst/>
          </a:prstGeom>
          <a:solidFill>
            <a:schemeClr val="bg1">
              <a:alpha val="95000"/>
            </a:schemeClr>
          </a:solidFill>
          <a:ln w="57150">
            <a:solidFill>
              <a:srgbClr val="EE7D31"/>
            </a:solidFill>
          </a:ln>
        </p:spPr>
        <p:txBody>
          <a:bodyPr wrap="square">
            <a:spAutoFit/>
          </a:bodyPr>
          <a:lstStyle/>
          <a:p>
            <a:pPr algn="ctr"/>
            <a:r>
              <a:rPr lang="en-GB" b="1" dirty="0">
                <a:solidFill>
                  <a:srgbClr val="EE7D31"/>
                </a:solidFill>
              </a:rPr>
              <a:t>International Borders</a:t>
            </a:r>
            <a:endParaRPr lang="en-GB" dirty="0">
              <a:solidFill>
                <a:srgbClr val="EE7D31"/>
              </a:solidFill>
            </a:endParaRPr>
          </a:p>
        </p:txBody>
      </p:sp>
      <p:cxnSp>
        <p:nvCxnSpPr>
          <p:cNvPr id="17" name="Straight Connector 16">
            <a:extLst>
              <a:ext uri="{FF2B5EF4-FFF2-40B4-BE49-F238E27FC236}">
                <a16:creationId xmlns:a16="http://schemas.microsoft.com/office/drawing/2014/main" id="{7BF4B64D-6BE1-4CF5-8321-9FEA84FC6CDB}"/>
              </a:ext>
            </a:extLst>
          </p:cNvPr>
          <p:cNvCxnSpPr>
            <a:cxnSpLocks/>
          </p:cNvCxnSpPr>
          <p:nvPr/>
        </p:nvCxnSpPr>
        <p:spPr>
          <a:xfrm>
            <a:off x="1078648" y="3265770"/>
            <a:ext cx="4733365"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8A95B7B3-18E6-4CCA-9919-1D508AFC95C2}"/>
              </a:ext>
            </a:extLst>
          </p:cNvPr>
          <p:cNvSpPr/>
          <p:nvPr/>
        </p:nvSpPr>
        <p:spPr>
          <a:xfrm>
            <a:off x="4607070" y="2900687"/>
            <a:ext cx="2344681" cy="369332"/>
          </a:xfrm>
          <a:prstGeom prst="rect">
            <a:avLst/>
          </a:prstGeom>
          <a:solidFill>
            <a:schemeClr val="bg1">
              <a:alpha val="95000"/>
            </a:schemeClr>
          </a:solidFill>
          <a:ln w="57150">
            <a:solidFill>
              <a:srgbClr val="EE7D31"/>
            </a:solidFill>
          </a:ln>
        </p:spPr>
        <p:txBody>
          <a:bodyPr wrap="square">
            <a:spAutoFit/>
          </a:bodyPr>
          <a:lstStyle/>
          <a:p>
            <a:pPr algn="ctr"/>
            <a:r>
              <a:rPr lang="en-GB" b="1" dirty="0">
                <a:solidFill>
                  <a:srgbClr val="EE7D31"/>
                </a:solidFill>
              </a:rPr>
              <a:t>Created by States</a:t>
            </a:r>
            <a:endParaRPr lang="en-GB" dirty="0">
              <a:solidFill>
                <a:srgbClr val="EE7D31"/>
              </a:solidFill>
            </a:endParaRPr>
          </a:p>
        </p:txBody>
      </p:sp>
    </p:spTree>
    <p:extLst>
      <p:ext uri="{BB962C8B-B14F-4D97-AF65-F5344CB8AC3E}">
        <p14:creationId xmlns:p14="http://schemas.microsoft.com/office/powerpoint/2010/main" val="2123878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672B1-B167-41BC-BC26-55C5DEDE566F}"/>
              </a:ext>
            </a:extLst>
          </p:cNvPr>
          <p:cNvSpPr>
            <a:spLocks noGrp="1"/>
          </p:cNvSpPr>
          <p:nvPr>
            <p:ph idx="1"/>
          </p:nvPr>
        </p:nvSpPr>
        <p:spPr>
          <a:xfrm>
            <a:off x="1324947" y="1553134"/>
            <a:ext cx="7214807" cy="3751732"/>
          </a:xfrm>
        </p:spPr>
        <p:txBody>
          <a:bodyPr anchor="ctr">
            <a:normAutofit/>
          </a:bodyPr>
          <a:lstStyle/>
          <a:p>
            <a:pPr>
              <a:lnSpc>
                <a:spcPct val="100000"/>
              </a:lnSpc>
              <a:spcBef>
                <a:spcPts val="0"/>
              </a:spcBef>
              <a:buFont typeface="Wingdings" panose="05000000000000000000" pitchFamily="2" charset="2"/>
              <a:buChar char="ü"/>
            </a:pPr>
            <a:r>
              <a:rPr lang="en-US" sz="2400" dirty="0">
                <a:latin typeface="+mj-lt"/>
              </a:rPr>
              <a:t> Penalizes trafficking (crime)</a:t>
            </a:r>
          </a:p>
          <a:p>
            <a:pPr>
              <a:lnSpc>
                <a:spcPct val="100000"/>
              </a:lnSpc>
              <a:spcBef>
                <a:spcPts val="0"/>
              </a:spcBef>
              <a:buFont typeface="Wingdings" panose="05000000000000000000" pitchFamily="2" charset="2"/>
              <a:buChar char="ü"/>
            </a:pPr>
            <a:r>
              <a:rPr lang="en-US" sz="2400" dirty="0">
                <a:latin typeface="+mj-lt"/>
              </a:rPr>
              <a:t> Proactive investigations</a:t>
            </a:r>
          </a:p>
          <a:p>
            <a:pPr>
              <a:lnSpc>
                <a:spcPct val="100000"/>
              </a:lnSpc>
              <a:spcBef>
                <a:spcPts val="0"/>
              </a:spcBef>
              <a:buFont typeface="Wingdings" panose="05000000000000000000" pitchFamily="2" charset="2"/>
              <a:buChar char="ü"/>
            </a:pPr>
            <a:r>
              <a:rPr lang="en-US" sz="2400" dirty="0">
                <a:latin typeface="+mj-lt"/>
              </a:rPr>
              <a:t> Proceedings &amp; sanctions against traffickers</a:t>
            </a:r>
          </a:p>
          <a:p>
            <a:pPr>
              <a:lnSpc>
                <a:spcPct val="100000"/>
              </a:lnSpc>
              <a:spcBef>
                <a:spcPts val="0"/>
              </a:spcBef>
              <a:buFont typeface="Wingdings" panose="05000000000000000000" pitchFamily="2" charset="2"/>
              <a:buChar char="ü"/>
            </a:pPr>
            <a:r>
              <a:rPr lang="en-US" sz="2400" dirty="0">
                <a:latin typeface="+mj-lt"/>
              </a:rPr>
              <a:t> International cooperation</a:t>
            </a:r>
          </a:p>
          <a:p>
            <a:pPr>
              <a:lnSpc>
                <a:spcPct val="100000"/>
              </a:lnSpc>
              <a:spcBef>
                <a:spcPts val="0"/>
              </a:spcBef>
              <a:buFont typeface="Wingdings" panose="05000000000000000000" pitchFamily="2" charset="2"/>
              <a:buChar char="ü"/>
            </a:pPr>
            <a:r>
              <a:rPr lang="en-US" sz="2400" dirty="0">
                <a:latin typeface="+mj-lt"/>
              </a:rPr>
              <a:t> Protection of migrants (victims)</a:t>
            </a:r>
          </a:p>
          <a:p>
            <a:pPr>
              <a:lnSpc>
                <a:spcPct val="100000"/>
              </a:lnSpc>
              <a:spcBef>
                <a:spcPts val="0"/>
              </a:spcBef>
              <a:buFont typeface="Wingdings" panose="05000000000000000000" pitchFamily="2" charset="2"/>
              <a:buChar char="ü"/>
            </a:pPr>
            <a:r>
              <a:rPr lang="en-US" sz="2400" dirty="0">
                <a:latin typeface="+mj-lt"/>
              </a:rPr>
              <a:t> Access to justice</a:t>
            </a:r>
          </a:p>
          <a:p>
            <a:pPr>
              <a:lnSpc>
                <a:spcPct val="100000"/>
              </a:lnSpc>
              <a:spcBef>
                <a:spcPts val="0"/>
              </a:spcBef>
              <a:buFont typeface="Wingdings" panose="05000000000000000000" pitchFamily="2" charset="2"/>
              <a:buChar char="ü"/>
            </a:pPr>
            <a:r>
              <a:rPr lang="en-US" sz="2400" dirty="0">
                <a:latin typeface="+mj-lt"/>
              </a:rPr>
              <a:t> Non criminalization of migrants (victims)</a:t>
            </a:r>
          </a:p>
        </p:txBody>
      </p:sp>
      <p:sp>
        <p:nvSpPr>
          <p:cNvPr id="5" name="Rectangle: Rounded Corners 4">
            <a:extLst>
              <a:ext uri="{FF2B5EF4-FFF2-40B4-BE49-F238E27FC236}">
                <a16:creationId xmlns:a16="http://schemas.microsoft.com/office/drawing/2014/main" id="{1A68A493-1FA5-42B8-BF34-901E55123C0B}"/>
              </a:ext>
            </a:extLst>
          </p:cNvPr>
          <p:cNvSpPr/>
          <p:nvPr/>
        </p:nvSpPr>
        <p:spPr>
          <a:xfrm>
            <a:off x="369346" y="5318364"/>
            <a:ext cx="8403021" cy="121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ln w="0"/>
                <a:solidFill>
                  <a:schemeClr val="tx1"/>
                </a:solidFill>
                <a:latin typeface="+mj-lt"/>
              </a:rPr>
              <a:t>Irregular migration </a:t>
            </a:r>
            <a:r>
              <a:rPr lang="en-US" sz="2000" dirty="0">
                <a:ln w="0"/>
                <a:solidFill>
                  <a:schemeClr val="tx1"/>
                </a:solidFill>
                <a:latin typeface="+mj-lt"/>
              </a:rPr>
              <a:t>as such should </a:t>
            </a:r>
            <a:r>
              <a:rPr lang="en-US" sz="2000" b="1" dirty="0">
                <a:ln w="0"/>
                <a:solidFill>
                  <a:schemeClr val="tx1"/>
                </a:solidFill>
                <a:latin typeface="+mj-lt"/>
              </a:rPr>
              <a:t>not be criminalized </a:t>
            </a:r>
            <a:r>
              <a:rPr lang="en-US" sz="2000" dirty="0">
                <a:ln w="0"/>
                <a:solidFill>
                  <a:schemeClr val="tx1"/>
                </a:solidFill>
                <a:latin typeface="+mj-lt"/>
              </a:rPr>
              <a:t>because it is </a:t>
            </a:r>
            <a:r>
              <a:rPr lang="en-US" sz="2000" b="1" dirty="0">
                <a:ln w="0"/>
                <a:solidFill>
                  <a:schemeClr val="tx1"/>
                </a:solidFill>
                <a:latin typeface="+mj-lt"/>
              </a:rPr>
              <a:t>excessive</a:t>
            </a:r>
            <a:r>
              <a:rPr lang="en-US" sz="2000" dirty="0">
                <a:ln w="0"/>
                <a:solidFill>
                  <a:schemeClr val="tx1"/>
                </a:solidFill>
                <a:latin typeface="+mj-lt"/>
              </a:rPr>
              <a:t>. (UN Working Group on Arbitrary Detention)</a:t>
            </a:r>
          </a:p>
        </p:txBody>
      </p:sp>
      <p:sp>
        <p:nvSpPr>
          <p:cNvPr id="6" name="Title 5">
            <a:extLst>
              <a:ext uri="{FF2B5EF4-FFF2-40B4-BE49-F238E27FC236}">
                <a16:creationId xmlns:a16="http://schemas.microsoft.com/office/drawing/2014/main" id="{8E89A4C0-6C55-4C01-8238-74BF50D0D23B}"/>
              </a:ext>
            </a:extLst>
          </p:cNvPr>
          <p:cNvSpPr>
            <a:spLocks noGrp="1"/>
          </p:cNvSpPr>
          <p:nvPr>
            <p:ph type="title"/>
          </p:nvPr>
        </p:nvSpPr>
        <p:spPr>
          <a:xfrm>
            <a:off x="1113183" y="156505"/>
            <a:ext cx="8161446" cy="1024595"/>
          </a:xfrm>
        </p:spPr>
        <p:txBody>
          <a:bodyPr>
            <a:normAutofit fontScale="90000"/>
          </a:bodyPr>
          <a:lstStyle/>
          <a:p>
            <a:pPr algn="ctr"/>
            <a:r>
              <a:rPr lang="en-US" sz="3600" b="1" dirty="0">
                <a:latin typeface="+mj-lt"/>
              </a:rPr>
              <a:t>Trafficking</a:t>
            </a:r>
            <a:br>
              <a:rPr lang="en-US" sz="3600" b="1" dirty="0">
                <a:latin typeface="+mj-lt"/>
              </a:rPr>
            </a:br>
            <a:r>
              <a:rPr lang="en-US" sz="3600" b="1" dirty="0">
                <a:latin typeface="+mj-lt"/>
              </a:rPr>
              <a:t>(Palermo Protocol)</a:t>
            </a:r>
            <a:endParaRPr lang="en-US" dirty="0">
              <a:latin typeface="+mj-lt"/>
            </a:endParaRPr>
          </a:p>
        </p:txBody>
      </p:sp>
    </p:spTree>
    <p:extLst>
      <p:ext uri="{BB962C8B-B14F-4D97-AF65-F5344CB8AC3E}">
        <p14:creationId xmlns:p14="http://schemas.microsoft.com/office/powerpoint/2010/main" val="4086801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dirty="0" err="1">
                <a:latin typeface="+mj-lt"/>
              </a:rPr>
              <a:t>Trafficking</a:t>
            </a:r>
            <a:r>
              <a:rPr lang="fr-CH" dirty="0">
                <a:latin typeface="+mj-lt"/>
              </a:rPr>
              <a:t> in </a:t>
            </a:r>
            <a:r>
              <a:rPr lang="fr-CH" dirty="0" err="1">
                <a:latin typeface="+mj-lt"/>
              </a:rPr>
              <a:t>Persons</a:t>
            </a:r>
            <a:endParaRPr lang="en-US" dirty="0">
              <a:latin typeface="+mj-lt"/>
            </a:endParaRPr>
          </a:p>
        </p:txBody>
      </p:sp>
      <p:sp>
        <p:nvSpPr>
          <p:cNvPr id="3" name="Content Placeholder 2"/>
          <p:cNvSpPr>
            <a:spLocks noGrp="1"/>
          </p:cNvSpPr>
          <p:nvPr>
            <p:ph idx="1"/>
          </p:nvPr>
        </p:nvSpPr>
        <p:spPr>
          <a:xfrm>
            <a:off x="4109013" y="1480336"/>
            <a:ext cx="4598168" cy="5310264"/>
          </a:xfrm>
        </p:spPr>
        <p:txBody>
          <a:bodyPr>
            <a:normAutofit/>
          </a:bodyPr>
          <a:lstStyle/>
          <a:p>
            <a:pPr marL="0" indent="0">
              <a:buFontTx/>
              <a:buNone/>
              <a:defRPr/>
            </a:pPr>
            <a:r>
              <a:rPr lang="en-US" sz="2400" b="1" dirty="0">
                <a:solidFill>
                  <a:schemeClr val="tx2"/>
                </a:solidFill>
                <a:latin typeface="+mj-lt"/>
              </a:rPr>
              <a:t>Fact: </a:t>
            </a:r>
            <a:endParaRPr lang="en-US" sz="2400" dirty="0">
              <a:solidFill>
                <a:schemeClr val="tx2"/>
              </a:solidFill>
              <a:latin typeface="+mj-lt"/>
            </a:endParaRPr>
          </a:p>
          <a:p>
            <a:pPr marL="0" indent="0">
              <a:buFontTx/>
              <a:buNone/>
              <a:defRPr/>
            </a:pPr>
            <a:r>
              <a:rPr lang="en-US" sz="2400" dirty="0">
                <a:solidFill>
                  <a:schemeClr val="tx2"/>
                </a:solidFill>
                <a:latin typeface="+mj-lt"/>
              </a:rPr>
              <a:t>Though some victims of trafficking are brought into countries illegally, others travel using legal documents or enter on valid work visas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350" y="1480336"/>
            <a:ext cx="280987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01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a:latin typeface="+mj-lt"/>
              </a:rPr>
              <a:t>Smuggling</a:t>
            </a:r>
            <a:r>
              <a:rPr lang="fr-CH" dirty="0">
                <a:latin typeface="+mj-lt"/>
              </a:rPr>
              <a:t> </a:t>
            </a:r>
            <a:r>
              <a:rPr lang="fr-CH" dirty="0" err="1">
                <a:latin typeface="+mj-lt"/>
              </a:rPr>
              <a:t>definition</a:t>
            </a:r>
            <a:endParaRPr lang="en-US" dirty="0">
              <a:latin typeface="+mj-lt"/>
            </a:endParaRPr>
          </a:p>
        </p:txBody>
      </p:sp>
      <p:sp>
        <p:nvSpPr>
          <p:cNvPr id="3" name="Content Placeholder 2"/>
          <p:cNvSpPr>
            <a:spLocks noGrp="1"/>
          </p:cNvSpPr>
          <p:nvPr>
            <p:ph idx="1"/>
          </p:nvPr>
        </p:nvSpPr>
        <p:spPr/>
        <p:txBody>
          <a:bodyPr>
            <a:normAutofit/>
          </a:bodyPr>
          <a:lstStyle/>
          <a:p>
            <a:pPr marL="457200" indent="-457200">
              <a:spcAft>
                <a:spcPts val="2400"/>
              </a:spcAft>
              <a:buFont typeface="+mj-lt"/>
              <a:buAutoNum type="alphaLcParenR"/>
              <a:defRPr/>
            </a:pPr>
            <a:r>
              <a:rPr lang="en-US" sz="2400" dirty="0">
                <a:solidFill>
                  <a:schemeClr val="tx2"/>
                </a:solidFill>
                <a:latin typeface="+mj-lt"/>
              </a:rPr>
              <a:t>“Smuggling of migrants” shall mean the procurement, in order to obtain, directly or indirectly, a </a:t>
            </a:r>
            <a:r>
              <a:rPr lang="en-US" sz="2400" b="1" dirty="0">
                <a:solidFill>
                  <a:schemeClr val="tx2"/>
                </a:solidFill>
                <a:latin typeface="+mj-lt"/>
              </a:rPr>
              <a:t>financial</a:t>
            </a:r>
            <a:r>
              <a:rPr lang="en-US" sz="2400" dirty="0">
                <a:solidFill>
                  <a:schemeClr val="tx2"/>
                </a:solidFill>
                <a:latin typeface="+mj-lt"/>
              </a:rPr>
              <a:t> or other material benefit, of the </a:t>
            </a:r>
            <a:r>
              <a:rPr lang="en-US" sz="2400" b="1" dirty="0">
                <a:solidFill>
                  <a:schemeClr val="tx2"/>
                </a:solidFill>
                <a:latin typeface="+mj-lt"/>
              </a:rPr>
              <a:t>illegal entry of a person into a State </a:t>
            </a:r>
            <a:r>
              <a:rPr lang="en-US" sz="2400" dirty="0">
                <a:solidFill>
                  <a:schemeClr val="tx2"/>
                </a:solidFill>
                <a:latin typeface="+mj-lt"/>
              </a:rPr>
              <a:t>Party of which the person is not a national or a permanent resident;</a:t>
            </a:r>
          </a:p>
          <a:p>
            <a:pPr marL="457200" indent="-457200">
              <a:spcAft>
                <a:spcPts val="2400"/>
              </a:spcAft>
              <a:buFont typeface="+mj-lt"/>
              <a:buAutoNum type="alphaLcParenR"/>
              <a:defRPr/>
            </a:pPr>
            <a:r>
              <a:rPr lang="en-US" sz="2400" dirty="0">
                <a:solidFill>
                  <a:schemeClr val="tx2"/>
                </a:solidFill>
                <a:latin typeface="+mj-lt"/>
              </a:rPr>
              <a:t>“Illegal entry” shall mean </a:t>
            </a:r>
            <a:r>
              <a:rPr lang="en-US" sz="2400" b="1" dirty="0">
                <a:solidFill>
                  <a:schemeClr val="tx2"/>
                </a:solidFill>
                <a:latin typeface="+mj-lt"/>
              </a:rPr>
              <a:t>crossing borders without complying with the necessary requirements for legal entry </a:t>
            </a:r>
            <a:r>
              <a:rPr lang="en-US" sz="2400" dirty="0">
                <a:solidFill>
                  <a:schemeClr val="tx2"/>
                </a:solidFill>
                <a:latin typeface="+mj-lt"/>
              </a:rPr>
              <a:t>into the receiving State; </a:t>
            </a:r>
          </a:p>
          <a:p>
            <a:pPr marL="0" indent="0" algn="ctr">
              <a:buNone/>
            </a:pPr>
            <a:r>
              <a:rPr lang="en-US" sz="2400" dirty="0">
                <a:solidFill>
                  <a:schemeClr val="tx2"/>
                </a:solidFill>
                <a:latin typeface="+mj-lt"/>
              </a:rPr>
              <a:t>(Article 3, Protocol against the Smuggling of Migrants by Land, Sea and Air)</a:t>
            </a:r>
          </a:p>
          <a:p>
            <a:endParaRPr lang="en-US" sz="2400" dirty="0">
              <a:solidFill>
                <a:schemeClr val="tx2"/>
              </a:solidFill>
              <a:latin typeface="+mj-lt"/>
            </a:endParaRPr>
          </a:p>
        </p:txBody>
      </p:sp>
    </p:spTree>
    <p:extLst>
      <p:ext uri="{BB962C8B-B14F-4D97-AF65-F5344CB8AC3E}">
        <p14:creationId xmlns:p14="http://schemas.microsoft.com/office/powerpoint/2010/main" val="31391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a:t>Elements</a:t>
            </a:r>
            <a:r>
              <a:rPr lang="fr-CH" dirty="0"/>
              <a:t> of </a:t>
            </a:r>
            <a:r>
              <a:rPr lang="fr-CH" dirty="0" err="1"/>
              <a:t>Smuggling</a:t>
            </a:r>
            <a:r>
              <a:rPr lang="fr-CH" dirty="0"/>
              <a:t> </a:t>
            </a:r>
            <a:endParaRPr lang="en-US" dirty="0"/>
          </a:p>
        </p:txBody>
      </p:sp>
      <p:graphicFrame>
        <p:nvGraphicFramePr>
          <p:cNvPr id="3" name="Diagram 2"/>
          <p:cNvGraphicFramePr/>
          <p:nvPr>
            <p:extLst>
              <p:ext uri="{D42A27DB-BD31-4B8C-83A1-F6EECF244321}">
                <p14:modId xmlns:p14="http://schemas.microsoft.com/office/powerpoint/2010/main" val="2635993721"/>
              </p:ext>
            </p:extLst>
          </p:nvPr>
        </p:nvGraphicFramePr>
        <p:xfrm>
          <a:off x="1412294" y="1281253"/>
          <a:ext cx="721488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us 3"/>
          <p:cNvSpPr/>
          <p:nvPr/>
        </p:nvSpPr>
        <p:spPr>
          <a:xfrm>
            <a:off x="3611485" y="3553428"/>
            <a:ext cx="300942" cy="34724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125119" y="3553428"/>
            <a:ext cx="300942" cy="34724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35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Requires</a:t>
            </a:r>
            <a:r>
              <a:rPr lang="fr-CH" dirty="0"/>
              <a:t> States to: </a:t>
            </a:r>
            <a:endParaRPr lang="en-US" dirty="0"/>
          </a:p>
        </p:txBody>
      </p:sp>
      <p:sp>
        <p:nvSpPr>
          <p:cNvPr id="3" name="Content Placeholder 2"/>
          <p:cNvSpPr>
            <a:spLocks noGrp="1"/>
          </p:cNvSpPr>
          <p:nvPr>
            <p:ph idx="1"/>
          </p:nvPr>
        </p:nvSpPr>
        <p:spPr/>
        <p:txBody>
          <a:bodyPr>
            <a:normAutofit/>
          </a:bodyPr>
          <a:lstStyle/>
          <a:p>
            <a:pPr marL="514350" indent="-514350">
              <a:spcAft>
                <a:spcPts val="1800"/>
              </a:spcAft>
              <a:buFont typeface="Arial Black" pitchFamily="34" charset="0"/>
              <a:buAutoNum type="arabicPeriod"/>
            </a:pPr>
            <a:r>
              <a:rPr lang="en-US" altLang="en-US" sz="2600" dirty="0">
                <a:solidFill>
                  <a:schemeClr val="tx2"/>
                </a:solidFill>
                <a:latin typeface="+mj-lt"/>
              </a:rPr>
              <a:t>Criminalize smuggling;</a:t>
            </a:r>
          </a:p>
          <a:p>
            <a:pPr marL="514350" indent="-514350">
              <a:spcAft>
                <a:spcPts val="1800"/>
              </a:spcAft>
              <a:buFont typeface="Arial Black" pitchFamily="34" charset="0"/>
              <a:buAutoNum type="arabicPeriod"/>
            </a:pPr>
            <a:r>
              <a:rPr lang="en-US" altLang="en-US" sz="2600" dirty="0">
                <a:solidFill>
                  <a:schemeClr val="tx2"/>
                </a:solidFill>
                <a:latin typeface="+mj-lt"/>
              </a:rPr>
              <a:t>Co-operate to prevent smuggling;</a:t>
            </a:r>
          </a:p>
          <a:p>
            <a:pPr marL="514350" indent="-514350">
              <a:spcAft>
                <a:spcPts val="1800"/>
              </a:spcAft>
              <a:buFont typeface="Arial Black" pitchFamily="34" charset="0"/>
              <a:buAutoNum type="arabicPeriod"/>
            </a:pPr>
            <a:r>
              <a:rPr lang="en-US" altLang="en-US" sz="2600" dirty="0">
                <a:solidFill>
                  <a:schemeClr val="tx2"/>
                </a:solidFill>
                <a:latin typeface="+mj-lt"/>
              </a:rPr>
              <a:t>Strengthen border controls to detect smuggling; </a:t>
            </a:r>
          </a:p>
          <a:p>
            <a:pPr marL="514350" indent="-514350">
              <a:spcAft>
                <a:spcPts val="1800"/>
              </a:spcAft>
              <a:buFont typeface="Arial Black" pitchFamily="34" charset="0"/>
              <a:buAutoNum type="arabicPeriod"/>
            </a:pPr>
            <a:r>
              <a:rPr lang="en-US" altLang="en-US" sz="2600" dirty="0">
                <a:solidFill>
                  <a:schemeClr val="tx2"/>
                </a:solidFill>
                <a:latin typeface="+mj-lt"/>
              </a:rPr>
              <a:t>Address root causes;</a:t>
            </a:r>
          </a:p>
          <a:p>
            <a:pPr marL="514350" indent="-514350">
              <a:spcAft>
                <a:spcPts val="1800"/>
              </a:spcAft>
              <a:buFont typeface="Arial Black" pitchFamily="34" charset="0"/>
              <a:buAutoNum type="arabicPeriod"/>
            </a:pPr>
            <a:r>
              <a:rPr lang="en-US" altLang="en-US" sz="2600" dirty="0">
                <a:solidFill>
                  <a:schemeClr val="tx2"/>
                </a:solidFill>
                <a:latin typeface="+mj-lt"/>
              </a:rPr>
              <a:t>Appropriate measures to “preserve and protect” rights; </a:t>
            </a:r>
          </a:p>
          <a:p>
            <a:pPr marL="514350" indent="-514350">
              <a:spcAft>
                <a:spcPts val="1800"/>
              </a:spcAft>
              <a:buFont typeface="Arial Black" pitchFamily="34" charset="0"/>
              <a:buAutoNum type="arabicPeriod"/>
            </a:pPr>
            <a:r>
              <a:rPr lang="en-US" altLang="en-US" sz="2600" dirty="0">
                <a:solidFill>
                  <a:schemeClr val="tx2"/>
                </a:solidFill>
                <a:latin typeface="+mj-lt"/>
              </a:rPr>
              <a:t>Cooperate in return.</a:t>
            </a:r>
            <a:endParaRPr lang="en-US" sz="2600" dirty="0">
              <a:solidFill>
                <a:schemeClr val="tx2"/>
              </a:solidFill>
              <a:latin typeface="+mj-lt"/>
            </a:endParaRPr>
          </a:p>
        </p:txBody>
      </p:sp>
    </p:spTree>
    <p:extLst>
      <p:ext uri="{BB962C8B-B14F-4D97-AF65-F5344CB8AC3E}">
        <p14:creationId xmlns:p14="http://schemas.microsoft.com/office/powerpoint/2010/main" val="380083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Important	</a:t>
            </a:r>
            <a:endParaRPr lang="en-US" dirty="0"/>
          </a:p>
        </p:txBody>
      </p:sp>
      <p:sp>
        <p:nvSpPr>
          <p:cNvPr id="3" name="Content Placeholder 2"/>
          <p:cNvSpPr>
            <a:spLocks noGrp="1"/>
          </p:cNvSpPr>
          <p:nvPr>
            <p:ph idx="1"/>
          </p:nvPr>
        </p:nvSpPr>
        <p:spPr/>
        <p:txBody>
          <a:bodyPr/>
          <a:lstStyle/>
          <a:p>
            <a:pPr marL="0" indent="0">
              <a:buFontTx/>
              <a:buNone/>
              <a:defRPr/>
            </a:pPr>
            <a:r>
              <a:rPr lang="en-US" sz="3200" dirty="0">
                <a:solidFill>
                  <a:schemeClr val="tx2"/>
                </a:solidFill>
                <a:latin typeface="+mj-lt"/>
              </a:rPr>
              <a:t>Article 5 on non-criminalization:</a:t>
            </a:r>
          </a:p>
          <a:p>
            <a:pPr>
              <a:defRPr/>
            </a:pPr>
            <a:endParaRPr lang="en-US" sz="3200" dirty="0">
              <a:solidFill>
                <a:schemeClr val="tx2"/>
              </a:solidFill>
              <a:latin typeface="+mj-lt"/>
            </a:endParaRPr>
          </a:p>
          <a:p>
            <a:pPr marL="0" indent="0" algn="ctr">
              <a:buFontTx/>
              <a:buNone/>
              <a:defRPr/>
            </a:pPr>
            <a:r>
              <a:rPr lang="en-US" sz="3200" dirty="0">
                <a:solidFill>
                  <a:schemeClr val="tx2"/>
                </a:solidFill>
                <a:latin typeface="+mj-lt"/>
              </a:rPr>
              <a:t>“Migrants shall </a:t>
            </a:r>
            <a:r>
              <a:rPr lang="en-US" sz="3200" b="1" u="sng" dirty="0">
                <a:latin typeface="+mj-lt"/>
              </a:rPr>
              <a:t>not become liable to criminal prosecution</a:t>
            </a:r>
            <a:r>
              <a:rPr lang="en-US" sz="3200" u="sng" dirty="0">
                <a:latin typeface="+mj-lt"/>
              </a:rPr>
              <a:t> </a:t>
            </a:r>
            <a:r>
              <a:rPr lang="en-US" sz="3200" dirty="0">
                <a:solidFill>
                  <a:schemeClr val="tx2"/>
                </a:solidFill>
                <a:latin typeface="+mj-lt"/>
              </a:rPr>
              <a:t>under this Protocol for the fact of having been the object of conduct set forth in article 6 of this Protocol.”</a:t>
            </a:r>
          </a:p>
          <a:p>
            <a:pPr marL="0" indent="0">
              <a:buNone/>
            </a:pPr>
            <a:endParaRPr lang="en-US" dirty="0">
              <a:latin typeface="+mj-lt"/>
            </a:endParaRPr>
          </a:p>
        </p:txBody>
      </p:sp>
    </p:spTree>
    <p:extLst>
      <p:ext uri="{BB962C8B-B14F-4D97-AF65-F5344CB8AC3E}">
        <p14:creationId xmlns:p14="http://schemas.microsoft.com/office/powerpoint/2010/main" val="393765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re 5">
            <a:extLst>
              <a:ext uri="{FF2B5EF4-FFF2-40B4-BE49-F238E27FC236}">
                <a16:creationId xmlns:a16="http://schemas.microsoft.com/office/drawing/2014/main" id="{9CBB4FC9-8891-44A6-B956-41A2C08C8EE9}"/>
              </a:ext>
            </a:extLst>
          </p:cNvPr>
          <p:cNvSpPr>
            <a:spLocks noGrp="1"/>
          </p:cNvSpPr>
          <p:nvPr>
            <p:ph type="ctrTitle"/>
          </p:nvPr>
        </p:nvSpPr>
        <p:spPr>
          <a:xfrm>
            <a:off x="2284026" y="2043663"/>
            <a:ext cx="4578895" cy="2031055"/>
          </a:xfrm>
        </p:spPr>
        <p:txBody>
          <a:bodyPr>
            <a:normAutofit/>
          </a:bodyPr>
          <a:lstStyle/>
          <a:p>
            <a:r>
              <a:rPr lang="fr-FR" dirty="0">
                <a:solidFill>
                  <a:srgbClr val="FFFFFF"/>
                </a:solidFill>
              </a:rPr>
              <a:t>Migration by </a:t>
            </a:r>
            <a:r>
              <a:rPr lang="fr-FR" dirty="0" err="1">
                <a:solidFill>
                  <a:srgbClr val="FFFFFF"/>
                </a:solidFill>
              </a:rPr>
              <a:t>Sea</a:t>
            </a:r>
            <a:endParaRPr lang="fr-FR" dirty="0">
              <a:solidFill>
                <a:srgbClr val="FFFFFF"/>
              </a:solidFill>
            </a:endParaRPr>
          </a:p>
        </p:txBody>
      </p:sp>
      <p:sp>
        <p:nvSpPr>
          <p:cNvPr id="7" name="Sous-titre 6">
            <a:extLst>
              <a:ext uri="{FF2B5EF4-FFF2-40B4-BE49-F238E27FC236}">
                <a16:creationId xmlns:a16="http://schemas.microsoft.com/office/drawing/2014/main" id="{3B5F79B7-EA6E-4EE5-B82A-9E038167371C}"/>
              </a:ext>
            </a:extLst>
          </p:cNvPr>
          <p:cNvSpPr>
            <a:spLocks noGrp="1"/>
          </p:cNvSpPr>
          <p:nvPr>
            <p:ph type="subTitle" idx="1"/>
          </p:nvPr>
        </p:nvSpPr>
        <p:spPr>
          <a:xfrm>
            <a:off x="2284026" y="4074718"/>
            <a:ext cx="4578895" cy="682079"/>
          </a:xfrm>
        </p:spPr>
        <p:txBody>
          <a:bodyPr>
            <a:normAutofit/>
          </a:bodyPr>
          <a:lstStyle/>
          <a:p>
            <a:r>
              <a:rPr lang="en-US" sz="2400" dirty="0">
                <a:solidFill>
                  <a:srgbClr val="FFFFFF"/>
                </a:solidFill>
              </a:rPr>
              <a:t>Some key principles</a:t>
            </a:r>
          </a:p>
        </p:txBody>
      </p:sp>
    </p:spTree>
    <p:extLst>
      <p:ext uri="{BB962C8B-B14F-4D97-AF65-F5344CB8AC3E}">
        <p14:creationId xmlns:p14="http://schemas.microsoft.com/office/powerpoint/2010/main" val="948991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263AECA-6099-4F49-ABC9-7D6F727C5E99}"/>
              </a:ext>
            </a:extLst>
          </p:cNvPr>
          <p:cNvSpPr txBox="1">
            <a:spLocks/>
          </p:cNvSpPr>
          <p:nvPr/>
        </p:nvSpPr>
        <p:spPr>
          <a:xfrm>
            <a:off x="656046" y="367863"/>
            <a:ext cx="7271824" cy="641774"/>
          </a:xfrm>
          <a:prstGeom prst="rect">
            <a:avLst/>
          </a:prstGeom>
        </p:spPr>
        <p:txBody>
          <a:bodyPr vert="horz" lIns="91440" tIns="45720" rIns="91440" bIns="45720" rtlCol="0" anchor="t">
            <a:normAutofit fontScale="90000"/>
          </a:bodyPr>
          <a:lstStyle>
            <a:lvl1pPr algn="ctr" defTabSz="685800" rtl="0" eaLnBrk="1" latinLnBrk="0" hangingPunct="1">
              <a:spcBef>
                <a:spcPct val="0"/>
              </a:spcBef>
              <a:buNone/>
              <a:defRPr sz="4500" kern="1200">
                <a:solidFill>
                  <a:schemeClr val="tx1"/>
                </a:solidFill>
                <a:latin typeface="+mj-lt"/>
                <a:ea typeface="+mj-ea"/>
                <a:cs typeface="+mj-cs"/>
              </a:defRPr>
            </a:lvl1pPr>
          </a:lstStyle>
          <a:p>
            <a:pPr defTabSz="914400"/>
            <a:r>
              <a:rPr lang="en-US" sz="3800">
                <a:solidFill>
                  <a:srgbClr val="4472C4"/>
                </a:solidFill>
              </a:rPr>
              <a:t>Law of the Sea (relevant for migration)</a:t>
            </a:r>
            <a:endParaRPr lang="en-US" sz="3800" dirty="0">
              <a:solidFill>
                <a:srgbClr val="4472C4"/>
              </a:solidFill>
            </a:endParaRPr>
          </a:p>
        </p:txBody>
      </p:sp>
      <p:sp>
        <p:nvSpPr>
          <p:cNvPr id="14" name="TextBox 13">
            <a:extLst>
              <a:ext uri="{FF2B5EF4-FFF2-40B4-BE49-F238E27FC236}">
                <a16:creationId xmlns:a16="http://schemas.microsoft.com/office/drawing/2014/main" id="{4A50309F-93A5-40F0-8856-CC034253FC8F}"/>
              </a:ext>
            </a:extLst>
          </p:cNvPr>
          <p:cNvSpPr txBox="1"/>
          <p:nvPr/>
        </p:nvSpPr>
        <p:spPr>
          <a:xfrm>
            <a:off x="850173" y="1221747"/>
            <a:ext cx="7180316" cy="1549509"/>
          </a:xfrm>
          <a:prstGeom prst="rect">
            <a:avLst/>
          </a:prstGeom>
        </p:spPr>
        <p:txBody>
          <a:bodyPr vert="horz" lIns="91440" tIns="45720" rIns="91440" bIns="45720" rtlCol="0" anchor="b">
            <a:noAutofit/>
          </a:bodyPr>
          <a:lstStyle/>
          <a:p>
            <a:r>
              <a:rPr lang="en-US" b="1" dirty="0">
                <a:solidFill>
                  <a:srgbClr val="002060"/>
                </a:solidFill>
                <a:latin typeface="+mj-lt"/>
              </a:rPr>
              <a:t>1982: </a:t>
            </a:r>
            <a:r>
              <a:rPr lang="en-US" dirty="0">
                <a:solidFill>
                  <a:srgbClr val="002060"/>
                </a:solidFill>
                <a:latin typeface="+mj-lt"/>
              </a:rPr>
              <a:t>UN Convention on the Law of the Sea (UNCLOS) 167 + EU</a:t>
            </a:r>
            <a:endParaRPr lang="en-US" b="1" dirty="0">
              <a:solidFill>
                <a:srgbClr val="002060"/>
              </a:solidFill>
              <a:latin typeface="+mj-lt"/>
            </a:endParaRPr>
          </a:p>
          <a:p>
            <a:r>
              <a:rPr lang="en-US" b="1" dirty="0">
                <a:solidFill>
                  <a:srgbClr val="002060"/>
                </a:solidFill>
                <a:latin typeface="+mj-lt"/>
              </a:rPr>
              <a:t>1974: </a:t>
            </a:r>
            <a:r>
              <a:rPr lang="en-US" dirty="0">
                <a:solidFill>
                  <a:srgbClr val="002060"/>
                </a:solidFill>
                <a:latin typeface="+mj-lt"/>
              </a:rPr>
              <a:t>International Convention for the Safety of Life at Sea (SOLAS) 164</a:t>
            </a:r>
            <a:endParaRPr lang="en-US" b="1" dirty="0">
              <a:solidFill>
                <a:srgbClr val="002060"/>
              </a:solidFill>
              <a:latin typeface="+mj-lt"/>
            </a:endParaRPr>
          </a:p>
          <a:p>
            <a:r>
              <a:rPr lang="en-US" b="1" dirty="0">
                <a:solidFill>
                  <a:srgbClr val="002060"/>
                </a:solidFill>
                <a:latin typeface="+mj-lt"/>
              </a:rPr>
              <a:t>1979: </a:t>
            </a:r>
            <a:r>
              <a:rPr lang="en-US" dirty="0">
                <a:solidFill>
                  <a:srgbClr val="002060"/>
                </a:solidFill>
                <a:latin typeface="+mj-lt"/>
              </a:rPr>
              <a:t>International Convention on Maritime Search and Rescue (SAR) 67</a:t>
            </a:r>
          </a:p>
          <a:p>
            <a:endParaRPr lang="en-US" dirty="0">
              <a:solidFill>
                <a:srgbClr val="002060"/>
              </a:solidFill>
              <a:latin typeface="+mj-lt"/>
            </a:endParaRPr>
          </a:p>
          <a:p>
            <a:r>
              <a:rPr lang="en-US" b="1" dirty="0">
                <a:solidFill>
                  <a:schemeClr val="accent5"/>
                </a:solidFill>
                <a:latin typeface="+mj-lt"/>
              </a:rPr>
              <a:t>+ IMO Guidelines, Circulars, Resolutions and Amendments</a:t>
            </a:r>
          </a:p>
        </p:txBody>
      </p:sp>
      <p:graphicFrame>
        <p:nvGraphicFramePr>
          <p:cNvPr id="15" name="Table 4">
            <a:extLst>
              <a:ext uri="{FF2B5EF4-FFF2-40B4-BE49-F238E27FC236}">
                <a16:creationId xmlns:a16="http://schemas.microsoft.com/office/drawing/2014/main" id="{D909ADE1-ED82-4AD4-9A9E-C923C806B6C2}"/>
              </a:ext>
            </a:extLst>
          </p:cNvPr>
          <p:cNvGraphicFramePr>
            <a:graphicFrameLocks noGrp="1"/>
          </p:cNvGraphicFramePr>
          <p:nvPr>
            <p:extLst>
              <p:ext uri="{D42A27DB-BD31-4B8C-83A1-F6EECF244321}">
                <p14:modId xmlns:p14="http://schemas.microsoft.com/office/powerpoint/2010/main" val="1205130709"/>
              </p:ext>
            </p:extLst>
          </p:nvPr>
        </p:nvGraphicFramePr>
        <p:xfrm>
          <a:off x="758665" y="2983366"/>
          <a:ext cx="7271824" cy="3439257"/>
        </p:xfrm>
        <a:graphic>
          <a:graphicData uri="http://schemas.openxmlformats.org/drawingml/2006/table">
            <a:tbl>
              <a:tblPr firstRow="1" bandRow="1">
                <a:tableStyleId>{5C22544A-7EE6-4342-B048-85BDC9FD1C3A}</a:tableStyleId>
              </a:tblPr>
              <a:tblGrid>
                <a:gridCol w="3635912">
                  <a:extLst>
                    <a:ext uri="{9D8B030D-6E8A-4147-A177-3AD203B41FA5}">
                      <a16:colId xmlns:a16="http://schemas.microsoft.com/office/drawing/2014/main" val="3113434786"/>
                    </a:ext>
                  </a:extLst>
                </a:gridCol>
                <a:gridCol w="3635912">
                  <a:extLst>
                    <a:ext uri="{9D8B030D-6E8A-4147-A177-3AD203B41FA5}">
                      <a16:colId xmlns:a16="http://schemas.microsoft.com/office/drawing/2014/main" val="962057611"/>
                    </a:ext>
                  </a:extLst>
                </a:gridCol>
              </a:tblGrid>
              <a:tr h="552855">
                <a:tc>
                  <a:txBody>
                    <a:bodyPr/>
                    <a:lstStyle/>
                    <a:p>
                      <a:pPr algn="ctr"/>
                      <a:r>
                        <a:rPr lang="en-GB" sz="1800" b="1" noProof="0" dirty="0">
                          <a:solidFill>
                            <a:schemeClr val="bg1"/>
                          </a:solidFill>
                          <a:latin typeface="+mn-lt"/>
                        </a:rPr>
                        <a:t>Shipmaster </a:t>
                      </a:r>
                      <a:br>
                        <a:rPr lang="en-GB" sz="1800" b="1" noProof="0" dirty="0">
                          <a:solidFill>
                            <a:schemeClr val="bg1"/>
                          </a:solidFill>
                          <a:latin typeface="+mn-lt"/>
                        </a:rPr>
                      </a:br>
                      <a:r>
                        <a:rPr lang="en-GB" sz="1800" b="1" noProof="0" dirty="0">
                          <a:solidFill>
                            <a:schemeClr val="bg1"/>
                          </a:solidFill>
                          <a:latin typeface="+mn-lt"/>
                        </a:rPr>
                        <a:t>responsibility</a:t>
                      </a:r>
                    </a:p>
                  </a:txBody>
                  <a:tcPr>
                    <a:solidFill>
                      <a:srgbClr val="4472C4"/>
                    </a:solidFill>
                  </a:tcPr>
                </a:tc>
                <a:tc>
                  <a:txBody>
                    <a:bodyPr/>
                    <a:lstStyle/>
                    <a:p>
                      <a:pPr algn="ctr"/>
                      <a:r>
                        <a:rPr lang="en-GB" sz="1800" b="1" noProof="0" dirty="0">
                          <a:solidFill>
                            <a:schemeClr val="bg1"/>
                          </a:solidFill>
                          <a:latin typeface="+mn-lt"/>
                        </a:rPr>
                        <a:t>Flag State</a:t>
                      </a:r>
                      <a:br>
                        <a:rPr lang="en-GB" sz="1800" b="1" noProof="0" dirty="0">
                          <a:solidFill>
                            <a:schemeClr val="bg1"/>
                          </a:solidFill>
                          <a:latin typeface="+mn-lt"/>
                        </a:rPr>
                      </a:br>
                      <a:r>
                        <a:rPr lang="en-GB" sz="1800" b="1" noProof="0" dirty="0">
                          <a:solidFill>
                            <a:schemeClr val="bg1"/>
                          </a:solidFill>
                          <a:latin typeface="+mn-lt"/>
                        </a:rPr>
                        <a:t>jurisdiction, duties</a:t>
                      </a:r>
                    </a:p>
                  </a:txBody>
                  <a:tcPr>
                    <a:solidFill>
                      <a:srgbClr val="4472C4"/>
                    </a:solidFill>
                  </a:tcPr>
                </a:tc>
                <a:extLst>
                  <a:ext uri="{0D108BD9-81ED-4DB2-BD59-A6C34878D82A}">
                    <a16:rowId xmlns:a16="http://schemas.microsoft.com/office/drawing/2014/main" val="1250487024"/>
                  </a:ext>
                </a:extLst>
              </a:tr>
              <a:tr h="577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bg1"/>
                          </a:solidFill>
                          <a:latin typeface="+mn-lt"/>
                        </a:rPr>
                        <a:t>Assistance &amp; treatment</a:t>
                      </a:r>
                      <a:br>
                        <a:rPr lang="en-GB" sz="1800" b="1" noProof="0" dirty="0">
                          <a:solidFill>
                            <a:schemeClr val="bg1"/>
                          </a:solidFill>
                          <a:latin typeface="+mn-lt"/>
                        </a:rPr>
                      </a:br>
                      <a:r>
                        <a:rPr lang="en-GB" sz="1800" b="1" noProof="0" dirty="0">
                          <a:solidFill>
                            <a:schemeClr val="bg1"/>
                          </a:solidFill>
                          <a:latin typeface="+mn-lt"/>
                        </a:rPr>
                        <a:t>(medical, needs)</a:t>
                      </a:r>
                    </a:p>
                  </a:txBody>
                  <a:tcP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bg1"/>
                          </a:solidFill>
                          <a:latin typeface="+mn-lt"/>
                        </a:rPr>
                        <a:t>Rescue of persons </a:t>
                      </a:r>
                      <a:br>
                        <a:rPr lang="en-GB" sz="1800" b="1" noProof="0" dirty="0">
                          <a:solidFill>
                            <a:schemeClr val="bg1"/>
                          </a:solidFill>
                          <a:latin typeface="+mn-lt"/>
                        </a:rPr>
                      </a:br>
                      <a:r>
                        <a:rPr lang="en-GB" sz="1800" b="1" noProof="0" dirty="0">
                          <a:solidFill>
                            <a:schemeClr val="bg1"/>
                          </a:solidFill>
                          <a:latin typeface="+mn-lt"/>
                        </a:rPr>
                        <a:t>in distress/lost at sea</a:t>
                      </a:r>
                    </a:p>
                  </a:txBody>
                  <a:tcPr>
                    <a:solidFill>
                      <a:srgbClr val="4472C4"/>
                    </a:solidFill>
                  </a:tcPr>
                </a:tc>
                <a:extLst>
                  <a:ext uri="{0D108BD9-81ED-4DB2-BD59-A6C34878D82A}">
                    <a16:rowId xmlns:a16="http://schemas.microsoft.com/office/drawing/2014/main" val="612277549"/>
                  </a:ext>
                </a:extLst>
              </a:tr>
              <a:tr h="570856">
                <a:tc>
                  <a:txBody>
                    <a:bodyPr/>
                    <a:lstStyle/>
                    <a:p>
                      <a:pPr algn="ctr"/>
                      <a:r>
                        <a:rPr lang="en-GB" sz="1800" b="1" noProof="0" dirty="0">
                          <a:solidFill>
                            <a:schemeClr val="bg1"/>
                          </a:solidFill>
                          <a:latin typeface="+mn-lt"/>
                        </a:rPr>
                        <a:t>Sea search &amp;</a:t>
                      </a:r>
                    </a:p>
                    <a:p>
                      <a:pPr algn="ctr"/>
                      <a:r>
                        <a:rPr lang="en-GB" sz="1800" b="1" noProof="0" dirty="0">
                          <a:solidFill>
                            <a:schemeClr val="bg1"/>
                          </a:solidFill>
                          <a:latin typeface="+mn-lt"/>
                        </a:rPr>
                        <a:t>rescue operations</a:t>
                      </a:r>
                    </a:p>
                  </a:txBody>
                  <a:tcPr>
                    <a:solidFill>
                      <a:srgbClr val="4472C4"/>
                    </a:solidFill>
                  </a:tcPr>
                </a:tc>
                <a:tc>
                  <a:txBody>
                    <a:bodyPr/>
                    <a:lstStyle/>
                    <a:p>
                      <a:pPr algn="ctr"/>
                      <a:r>
                        <a:rPr lang="en-GB" sz="1800" b="1" noProof="0" dirty="0">
                          <a:solidFill>
                            <a:schemeClr val="bg1"/>
                          </a:solidFill>
                          <a:latin typeface="+mn-lt"/>
                        </a:rPr>
                        <a:t>Cooperation &amp; Coordination (SAR)</a:t>
                      </a:r>
                    </a:p>
                  </a:txBody>
                  <a:tcPr>
                    <a:solidFill>
                      <a:srgbClr val="4472C4"/>
                    </a:solidFill>
                  </a:tcPr>
                </a:tc>
                <a:extLst>
                  <a:ext uri="{0D108BD9-81ED-4DB2-BD59-A6C34878D82A}">
                    <a16:rowId xmlns:a16="http://schemas.microsoft.com/office/drawing/2014/main" val="2281125488"/>
                  </a:ext>
                </a:extLst>
              </a:tr>
              <a:tr h="421737">
                <a:tc>
                  <a:txBody>
                    <a:bodyPr/>
                    <a:lstStyle/>
                    <a:p>
                      <a:pPr algn="ctr"/>
                      <a:r>
                        <a:rPr lang="en-GB" sz="1800" b="1" noProof="0" dirty="0">
                          <a:solidFill>
                            <a:schemeClr val="bg1"/>
                          </a:solidFill>
                          <a:latin typeface="+mn-lt"/>
                        </a:rPr>
                        <a:t>Place of safety</a:t>
                      </a:r>
                    </a:p>
                  </a:txBody>
                  <a:tcPr>
                    <a:solidFill>
                      <a:srgbClr val="4472C4"/>
                    </a:solidFill>
                  </a:tcPr>
                </a:tc>
                <a:tc>
                  <a:txBody>
                    <a:bodyPr/>
                    <a:lstStyle/>
                    <a:p>
                      <a:pPr algn="ctr"/>
                      <a:r>
                        <a:rPr lang="en-GB" sz="1800" b="1" noProof="0" dirty="0">
                          <a:solidFill>
                            <a:schemeClr val="bg1"/>
                          </a:solidFill>
                          <a:latin typeface="+mn-lt"/>
                        </a:rPr>
                        <a:t>Safe &amp; prompt disembarkation</a:t>
                      </a:r>
                    </a:p>
                  </a:txBody>
                  <a:tcPr>
                    <a:solidFill>
                      <a:srgbClr val="4472C4"/>
                    </a:solidFill>
                  </a:tcPr>
                </a:tc>
                <a:extLst>
                  <a:ext uri="{0D108BD9-81ED-4DB2-BD59-A6C34878D82A}">
                    <a16:rowId xmlns:a16="http://schemas.microsoft.com/office/drawing/2014/main" val="1812269637"/>
                  </a:ext>
                </a:extLst>
              </a:tr>
              <a:tr h="245450">
                <a:tc gridSpan="2">
                  <a:txBody>
                    <a:bodyPr/>
                    <a:lstStyle/>
                    <a:p>
                      <a:pPr algn="ctr"/>
                      <a:r>
                        <a:rPr lang="en-GB" sz="1800" b="1" noProof="0" dirty="0">
                          <a:solidFill>
                            <a:schemeClr val="bg1"/>
                          </a:solidFill>
                          <a:latin typeface="+mn-lt"/>
                        </a:rPr>
                        <a:t>Saving lives</a:t>
                      </a:r>
                    </a:p>
                  </a:txBody>
                  <a:tcPr>
                    <a:solidFill>
                      <a:schemeClr val="tx2"/>
                    </a:solidFill>
                  </a:tcPr>
                </a:tc>
                <a:tc hMerge="1">
                  <a:txBody>
                    <a:bodyPr/>
                    <a:lstStyle/>
                    <a:p>
                      <a:pPr algn="ctr"/>
                      <a:endParaRPr lang="en-GB" sz="2000" b="1" noProof="0" dirty="0">
                        <a:solidFill>
                          <a:schemeClr val="bg1"/>
                        </a:solidFill>
                        <a:latin typeface="+mn-lt"/>
                      </a:endParaRPr>
                    </a:p>
                  </a:txBody>
                  <a:tcPr>
                    <a:solidFill>
                      <a:srgbClr val="4472C4"/>
                    </a:solidFill>
                  </a:tcPr>
                </a:tc>
                <a:extLst>
                  <a:ext uri="{0D108BD9-81ED-4DB2-BD59-A6C34878D82A}">
                    <a16:rowId xmlns:a16="http://schemas.microsoft.com/office/drawing/2014/main" val="93343504"/>
                  </a:ext>
                </a:extLst>
              </a:tr>
              <a:tr h="35807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bg1"/>
                          </a:solidFill>
                          <a:latin typeface="+mn-lt"/>
                        </a:rPr>
                        <a:t>Non-discrimination (legal status)</a:t>
                      </a:r>
                    </a:p>
                  </a:txBody>
                  <a:tcPr>
                    <a:solidFill>
                      <a:schemeClr val="tx2"/>
                    </a:solidFill>
                  </a:tcPr>
                </a:tc>
                <a:tc hMerge="1">
                  <a:txBody>
                    <a:bodyPr/>
                    <a:lstStyle/>
                    <a:p>
                      <a:endParaRPr lang="en-GB"/>
                    </a:p>
                  </a:txBody>
                  <a:tcPr/>
                </a:tc>
                <a:extLst>
                  <a:ext uri="{0D108BD9-81ED-4DB2-BD59-A6C34878D82A}">
                    <a16:rowId xmlns:a16="http://schemas.microsoft.com/office/drawing/2014/main" val="3964429259"/>
                  </a:ext>
                </a:extLst>
              </a:tr>
              <a:tr h="31070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bg1"/>
                          </a:solidFill>
                          <a:latin typeface="+mn-lt"/>
                        </a:rPr>
                        <a:t>Balancing rights, duties &amp; security</a:t>
                      </a:r>
                    </a:p>
                  </a:txBody>
                  <a:tcPr>
                    <a:solidFill>
                      <a:schemeClr val="tx2"/>
                    </a:solidFill>
                  </a:tcPr>
                </a:tc>
                <a:tc hMerge="1">
                  <a:txBody>
                    <a:bodyPr/>
                    <a:lstStyle/>
                    <a:p>
                      <a:endParaRPr lang="en-US"/>
                    </a:p>
                  </a:txBody>
                  <a:tcPr/>
                </a:tc>
                <a:extLst>
                  <a:ext uri="{0D108BD9-81ED-4DB2-BD59-A6C34878D82A}">
                    <a16:rowId xmlns:a16="http://schemas.microsoft.com/office/drawing/2014/main" val="1639949432"/>
                  </a:ext>
                </a:extLst>
              </a:tr>
            </a:tbl>
          </a:graphicData>
        </a:graphic>
      </p:graphicFrame>
      <p:pic>
        <p:nvPicPr>
          <p:cNvPr id="20" name="Picture 19" descr="Logo&#10;&#10;Description automatically generated">
            <a:extLst>
              <a:ext uri="{FF2B5EF4-FFF2-40B4-BE49-F238E27FC236}">
                <a16:creationId xmlns:a16="http://schemas.microsoft.com/office/drawing/2014/main" id="{206CCC3C-87FC-4469-975A-94D549AC73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870" y="367863"/>
            <a:ext cx="955921" cy="955921"/>
          </a:xfrm>
          <a:prstGeom prst="rect">
            <a:avLst/>
          </a:prstGeom>
          <a:effectLst>
            <a:glow rad="127000">
              <a:schemeClr val="bg1"/>
            </a:glow>
          </a:effectLst>
        </p:spPr>
      </p:pic>
    </p:spTree>
    <p:extLst>
      <p:ext uri="{BB962C8B-B14F-4D97-AF65-F5344CB8AC3E}">
        <p14:creationId xmlns:p14="http://schemas.microsoft.com/office/powerpoint/2010/main" val="3182485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716531"/>
          </a:xfrm>
        </p:spPr>
        <p:txBody>
          <a:bodyPr anchor="ctr">
            <a:normAutofit/>
          </a:bodyPr>
          <a:lstStyle/>
          <a:p>
            <a:pPr algn="ctr"/>
            <a:r>
              <a:rPr lang="en-US" sz="3200" dirty="0"/>
              <a:t>RECAP</a:t>
            </a:r>
            <a:br>
              <a:rPr lang="en-US" sz="3200" dirty="0"/>
            </a:br>
            <a:br>
              <a:rPr lang="en-US" sz="3200" dirty="0"/>
            </a:br>
            <a:r>
              <a:rPr lang="en-US" sz="3200" dirty="0"/>
              <a:t>Principles at international borders</a:t>
            </a:r>
          </a:p>
        </p:txBody>
      </p:sp>
      <p:pic>
        <p:nvPicPr>
          <p:cNvPr id="5" name="Picture 4" descr="A picture containing person, colorful, clothes&#10;&#10;Description automatically generated">
            <a:extLst>
              <a:ext uri="{FF2B5EF4-FFF2-40B4-BE49-F238E27FC236}">
                <a16:creationId xmlns:a16="http://schemas.microsoft.com/office/drawing/2014/main" id="{1057BD8A-1851-4CA2-9F94-B60600878481}"/>
              </a:ext>
            </a:extLst>
          </p:cNvPr>
          <p:cNvPicPr>
            <a:picLocks noChangeAspect="1"/>
          </p:cNvPicPr>
          <p:nvPr/>
        </p:nvPicPr>
        <p:blipFill rotWithShape="1">
          <a:blip r:embed="rId3">
            <a:extLst>
              <a:ext uri="{28A0092B-C50C-407E-A947-70E740481C1C}">
                <a14:useLocalDpi xmlns:a14="http://schemas.microsoft.com/office/drawing/2010/main" val="0"/>
              </a:ext>
            </a:extLst>
          </a:blip>
          <a:srcRect t="27432" b="1177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p:cNvSpPr>
            <a:spLocks noGrp="1"/>
          </p:cNvSpPr>
          <p:nvPr>
            <p:ph idx="1"/>
          </p:nvPr>
        </p:nvSpPr>
        <p:spPr>
          <a:xfrm>
            <a:off x="3167986" y="3752850"/>
            <a:ext cx="5614060" cy="2716530"/>
          </a:xfrm>
        </p:spPr>
        <p:txBody>
          <a:bodyPr anchor="ctr">
            <a:normAutofit/>
          </a:bodyPr>
          <a:lstStyle/>
          <a:p>
            <a:pPr marL="457200" indent="-457200">
              <a:spcBef>
                <a:spcPts val="0"/>
              </a:spcBef>
              <a:spcAft>
                <a:spcPts val="600"/>
              </a:spcAft>
              <a:buAutoNum type="arabicParenR"/>
            </a:pPr>
            <a:r>
              <a:rPr lang="en-US" altLang="en-US" sz="2400" b="1" dirty="0">
                <a:latin typeface="+mj-lt"/>
              </a:rPr>
              <a:t>Primacy of human rights </a:t>
            </a:r>
          </a:p>
          <a:p>
            <a:pPr marL="457200" indent="-457200">
              <a:spcBef>
                <a:spcPts val="0"/>
              </a:spcBef>
              <a:spcAft>
                <a:spcPts val="600"/>
              </a:spcAft>
              <a:buAutoNum type="arabicParenR"/>
            </a:pPr>
            <a:r>
              <a:rPr lang="en-US" altLang="en-US" sz="2400" b="1" dirty="0">
                <a:latin typeface="+mj-lt"/>
              </a:rPr>
              <a:t>Non-discrimination</a:t>
            </a:r>
          </a:p>
          <a:p>
            <a:pPr marL="457200" indent="-457200">
              <a:spcBef>
                <a:spcPts val="0"/>
              </a:spcBef>
              <a:spcAft>
                <a:spcPts val="600"/>
              </a:spcAft>
              <a:buAutoNum type="arabicParenR"/>
            </a:pPr>
            <a:r>
              <a:rPr lang="en-US" altLang="en-US" sz="2400" b="1" dirty="0">
                <a:latin typeface="+mj-lt"/>
              </a:rPr>
              <a:t>Assistance and protection from harm </a:t>
            </a:r>
          </a:p>
        </p:txBody>
      </p:sp>
    </p:spTree>
    <p:extLst>
      <p:ext uri="{BB962C8B-B14F-4D97-AF65-F5344CB8AC3E}">
        <p14:creationId xmlns:p14="http://schemas.microsoft.com/office/powerpoint/2010/main" val="3870263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Recap: International Borders</a:t>
            </a:r>
          </a:p>
        </p:txBody>
      </p:sp>
      <p:sp>
        <p:nvSpPr>
          <p:cNvPr id="4" name="Content Placeholder 3"/>
          <p:cNvSpPr>
            <a:spLocks noGrp="1"/>
          </p:cNvSpPr>
          <p:nvPr>
            <p:ph idx="1"/>
          </p:nvPr>
        </p:nvSpPr>
        <p:spPr>
          <a:xfrm>
            <a:off x="1567544" y="1759233"/>
            <a:ext cx="7417430" cy="5327367"/>
          </a:xfrm>
        </p:spPr>
        <p:txBody>
          <a:bodyPr>
            <a:normAutofit/>
          </a:bodyPr>
          <a:lstStyle/>
          <a:p>
            <a:pPr marL="457200" indent="-457200">
              <a:lnSpc>
                <a:spcPct val="100000"/>
              </a:lnSpc>
              <a:spcBef>
                <a:spcPts val="0"/>
              </a:spcBef>
              <a:spcAft>
                <a:spcPts val="1200"/>
              </a:spcAft>
              <a:buFont typeface="+mj-lt"/>
              <a:buAutoNum type="arabicPeriod"/>
            </a:pPr>
            <a:r>
              <a:rPr lang="en-US" altLang="en-US" sz="2000" dirty="0">
                <a:latin typeface="+mj-lt"/>
              </a:rPr>
              <a:t>The right to </a:t>
            </a:r>
            <a:r>
              <a:rPr lang="en-US" altLang="en-US" sz="2000" b="1" dirty="0">
                <a:latin typeface="+mj-lt"/>
              </a:rPr>
              <a:t>leave</a:t>
            </a:r>
            <a:r>
              <a:rPr lang="en-US" altLang="en-US" sz="2000" dirty="0">
                <a:latin typeface="+mj-lt"/>
              </a:rPr>
              <a:t> any country, including one’s own (Art.12 ICCPR)</a:t>
            </a:r>
          </a:p>
          <a:p>
            <a:pPr marL="457200" indent="-457200">
              <a:lnSpc>
                <a:spcPct val="100000"/>
              </a:lnSpc>
              <a:spcBef>
                <a:spcPts val="0"/>
              </a:spcBef>
              <a:spcAft>
                <a:spcPts val="1200"/>
              </a:spcAft>
              <a:buFont typeface="+mj-lt"/>
              <a:buAutoNum type="arabicPeriod"/>
            </a:pPr>
            <a:r>
              <a:rPr lang="en-US" sz="2000" dirty="0">
                <a:latin typeface="+mj-lt"/>
              </a:rPr>
              <a:t>Right to seek and enjoy </a:t>
            </a:r>
            <a:r>
              <a:rPr lang="en-US" sz="2000" b="1" dirty="0">
                <a:latin typeface="+mj-lt"/>
              </a:rPr>
              <a:t>asylum</a:t>
            </a:r>
            <a:r>
              <a:rPr lang="en-US" sz="2000" dirty="0">
                <a:latin typeface="+mj-lt"/>
              </a:rPr>
              <a:t> (Art.14 UDHR) </a:t>
            </a:r>
          </a:p>
          <a:p>
            <a:pPr marL="457200" indent="-457200">
              <a:lnSpc>
                <a:spcPct val="100000"/>
              </a:lnSpc>
              <a:spcBef>
                <a:spcPts val="0"/>
              </a:spcBef>
              <a:spcAft>
                <a:spcPts val="1200"/>
              </a:spcAft>
              <a:buFont typeface="+mj-lt"/>
              <a:buAutoNum type="arabicPeriod"/>
            </a:pPr>
            <a:r>
              <a:rPr lang="en-US" sz="2000" dirty="0">
                <a:latin typeface="+mj-lt"/>
              </a:rPr>
              <a:t>Principle of </a:t>
            </a:r>
            <a:r>
              <a:rPr lang="en-US" sz="2000" b="1" dirty="0">
                <a:latin typeface="+mj-lt"/>
              </a:rPr>
              <a:t>non-refoulement</a:t>
            </a:r>
          </a:p>
          <a:p>
            <a:pPr marL="457200" indent="-457200">
              <a:lnSpc>
                <a:spcPct val="100000"/>
              </a:lnSpc>
              <a:spcBef>
                <a:spcPts val="0"/>
              </a:spcBef>
              <a:spcAft>
                <a:spcPts val="1200"/>
              </a:spcAft>
              <a:buFont typeface="+mj-lt"/>
              <a:buAutoNum type="arabicPeriod"/>
            </a:pPr>
            <a:r>
              <a:rPr lang="en-US" sz="2000" dirty="0">
                <a:latin typeface="+mj-lt"/>
              </a:rPr>
              <a:t>Prohibition of </a:t>
            </a:r>
            <a:r>
              <a:rPr lang="en-US" sz="2000" b="1" dirty="0">
                <a:latin typeface="+mj-lt"/>
              </a:rPr>
              <a:t>collective expulsion </a:t>
            </a:r>
            <a:r>
              <a:rPr lang="en-US" sz="2000" dirty="0">
                <a:latin typeface="+mj-lt"/>
              </a:rPr>
              <a:t>(entry)</a:t>
            </a:r>
          </a:p>
          <a:p>
            <a:pPr marL="457200" indent="-457200">
              <a:lnSpc>
                <a:spcPct val="100000"/>
              </a:lnSpc>
              <a:spcBef>
                <a:spcPts val="0"/>
              </a:spcBef>
              <a:spcAft>
                <a:spcPts val="1200"/>
              </a:spcAft>
              <a:buFont typeface="+mj-lt"/>
              <a:buAutoNum type="arabicPeriod"/>
            </a:pPr>
            <a:r>
              <a:rPr lang="en-US" sz="2000" dirty="0">
                <a:latin typeface="+mj-lt"/>
              </a:rPr>
              <a:t>Right </a:t>
            </a:r>
            <a:r>
              <a:rPr lang="en-US" sz="2000" b="1" dirty="0">
                <a:latin typeface="+mj-lt"/>
              </a:rPr>
              <a:t>to family unity/reunification </a:t>
            </a:r>
            <a:r>
              <a:rPr lang="en-US" sz="2000" dirty="0">
                <a:latin typeface="+mj-lt"/>
                <a:sym typeface="Calibri"/>
              </a:rPr>
              <a:t>(Art.19 CRC, Art.44 ICRMW) </a:t>
            </a:r>
          </a:p>
          <a:p>
            <a:pPr marL="457200" indent="-457200">
              <a:lnSpc>
                <a:spcPct val="100000"/>
              </a:lnSpc>
              <a:spcBef>
                <a:spcPts val="0"/>
              </a:spcBef>
              <a:spcAft>
                <a:spcPts val="1200"/>
              </a:spcAft>
              <a:buFont typeface="+mj-lt"/>
              <a:buAutoNum type="arabicPeriod"/>
            </a:pPr>
            <a:r>
              <a:rPr lang="en-US" sz="2000" dirty="0">
                <a:latin typeface="+mj-lt"/>
                <a:sym typeface="Calibri"/>
              </a:rPr>
              <a:t>Right to respect for </a:t>
            </a:r>
            <a:r>
              <a:rPr lang="en-US" sz="2000" b="1" dirty="0">
                <a:latin typeface="+mj-lt"/>
                <a:ea typeface="Gill Sans MT"/>
                <a:cs typeface="Gill Sans MT"/>
                <a:sym typeface="Calibri"/>
              </a:rPr>
              <a:t>private life </a:t>
            </a:r>
            <a:r>
              <a:rPr lang="en-US" sz="2000" dirty="0">
                <a:latin typeface="+mj-lt"/>
                <a:sym typeface="Calibri"/>
              </a:rPr>
              <a:t>(Art.17 ICCPR)</a:t>
            </a:r>
          </a:p>
          <a:p>
            <a:pPr marL="457200" indent="-457200">
              <a:lnSpc>
                <a:spcPct val="100000"/>
              </a:lnSpc>
              <a:spcBef>
                <a:spcPts val="0"/>
              </a:spcBef>
              <a:spcAft>
                <a:spcPts val="1200"/>
              </a:spcAft>
              <a:buFont typeface="+mj-lt"/>
              <a:buAutoNum type="arabicPeriod"/>
            </a:pPr>
            <a:r>
              <a:rPr lang="en-US" sz="2000" b="1" dirty="0">
                <a:latin typeface="+mj-lt"/>
                <a:sym typeface="Calibri"/>
              </a:rPr>
              <a:t>Best interests </a:t>
            </a:r>
            <a:r>
              <a:rPr lang="en-US" sz="2000" dirty="0">
                <a:latin typeface="+mj-lt"/>
                <a:sym typeface="Calibri"/>
              </a:rPr>
              <a:t>of the child </a:t>
            </a:r>
            <a:r>
              <a:rPr lang="en-US" sz="2000" dirty="0">
                <a:latin typeface="+mj-lt"/>
                <a:sym typeface="Gill Sans MT"/>
              </a:rPr>
              <a:t>(Art.3 CRC)</a:t>
            </a:r>
          </a:p>
          <a:p>
            <a:pPr marL="457200" indent="-457200">
              <a:lnSpc>
                <a:spcPct val="100000"/>
              </a:lnSpc>
              <a:spcBef>
                <a:spcPts val="0"/>
              </a:spcBef>
              <a:spcAft>
                <a:spcPts val="1200"/>
              </a:spcAft>
              <a:buFont typeface="+mj-lt"/>
              <a:buAutoNum type="arabicPeriod"/>
            </a:pPr>
            <a:r>
              <a:rPr lang="en-US" altLang="en-US" sz="2000" dirty="0">
                <a:latin typeface="+mj-lt"/>
              </a:rPr>
              <a:t>A State cannot </a:t>
            </a:r>
            <a:r>
              <a:rPr lang="en-US" altLang="en-US" sz="2000" b="1" dirty="0">
                <a:latin typeface="+mj-lt"/>
                <a:ea typeface="Gill Sans MT"/>
                <a:cs typeface="Gill Sans MT"/>
              </a:rPr>
              <a:t>expel its own nationals/its own </a:t>
            </a:r>
            <a:r>
              <a:rPr lang="en-US" altLang="en-US" sz="2000" dirty="0">
                <a:latin typeface="+mj-lt"/>
                <a:ea typeface="Gill Sans MT"/>
                <a:cs typeface="Gill Sans MT"/>
              </a:rPr>
              <a:t>country + everyone has the right to </a:t>
            </a:r>
            <a:r>
              <a:rPr lang="en-US" altLang="en-US" sz="2000" b="1" dirty="0">
                <a:latin typeface="+mj-lt"/>
                <a:ea typeface="Gill Sans MT"/>
                <a:cs typeface="Gill Sans MT"/>
              </a:rPr>
              <a:t>return to one’s own country </a:t>
            </a:r>
            <a:r>
              <a:rPr lang="en-US" altLang="en-US" sz="2000" dirty="0">
                <a:latin typeface="+mj-lt"/>
              </a:rPr>
              <a:t>(Art.12 ICCPR) </a:t>
            </a:r>
          </a:p>
          <a:p>
            <a:pPr marL="457200" indent="-457200">
              <a:lnSpc>
                <a:spcPct val="100000"/>
              </a:lnSpc>
              <a:spcBef>
                <a:spcPts val="0"/>
              </a:spcBef>
              <a:spcAft>
                <a:spcPts val="1200"/>
              </a:spcAft>
              <a:buFont typeface="+mj-lt"/>
              <a:buAutoNum type="arabicPeriod"/>
            </a:pPr>
            <a:r>
              <a:rPr lang="en-US" altLang="en-US" sz="2000" b="1" dirty="0">
                <a:latin typeface="+mj-lt"/>
              </a:rPr>
              <a:t>Procedural and substantive conditions </a:t>
            </a:r>
            <a:r>
              <a:rPr lang="en-US" altLang="en-US" sz="2000" dirty="0">
                <a:latin typeface="+mj-lt"/>
              </a:rPr>
              <a:t>surrounding expulsion</a:t>
            </a:r>
            <a:endParaRPr lang="en-US" dirty="0">
              <a:latin typeface="+mj-lt"/>
            </a:endParaRPr>
          </a:p>
          <a:p>
            <a:pPr>
              <a:lnSpc>
                <a:spcPct val="100000"/>
              </a:lnSpc>
              <a:spcBef>
                <a:spcPts val="0"/>
              </a:spcBef>
            </a:pPr>
            <a:endParaRPr lang="en-US" dirty="0">
              <a:latin typeface="+mj-lt"/>
            </a:endParaRPr>
          </a:p>
        </p:txBody>
      </p:sp>
      <p:pic>
        <p:nvPicPr>
          <p:cNvPr id="5" name="Picture 4" descr="A picture containing building, outdoor, stone&#10;&#10;Description automatically generated">
            <a:extLst>
              <a:ext uri="{FF2B5EF4-FFF2-40B4-BE49-F238E27FC236}">
                <a16:creationId xmlns:a16="http://schemas.microsoft.com/office/drawing/2014/main" id="{0862801E-F02D-4A1D-BD6A-010001782975}"/>
              </a:ext>
            </a:extLst>
          </p:cNvPr>
          <p:cNvPicPr>
            <a:picLocks noChangeAspect="1"/>
          </p:cNvPicPr>
          <p:nvPr/>
        </p:nvPicPr>
        <p:blipFill rotWithShape="1">
          <a:blip r:embed="rId3">
            <a:extLst>
              <a:ext uri="{28A0092B-C50C-407E-A947-70E740481C1C}">
                <a14:useLocalDpi xmlns:a14="http://schemas.microsoft.com/office/drawing/2010/main" val="0"/>
              </a:ext>
            </a:extLst>
          </a:blip>
          <a:srcRect l="15554" r="34756"/>
          <a:stretch/>
        </p:blipFill>
        <p:spPr>
          <a:xfrm>
            <a:off x="-1441180" y="1181100"/>
            <a:ext cx="3008723" cy="5905500"/>
          </a:xfrm>
          <a:prstGeom prst="rect">
            <a:avLst/>
          </a:prstGeom>
        </p:spPr>
      </p:pic>
    </p:spTree>
    <p:extLst>
      <p:ext uri="{BB962C8B-B14F-4D97-AF65-F5344CB8AC3E}">
        <p14:creationId xmlns:p14="http://schemas.microsoft.com/office/powerpoint/2010/main" val="44173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9B2E-2615-4103-AAFB-9083EA874AE3}"/>
              </a:ext>
            </a:extLst>
          </p:cNvPr>
          <p:cNvSpPr>
            <a:spLocks noGrp="1"/>
          </p:cNvSpPr>
          <p:nvPr>
            <p:ph type="title"/>
          </p:nvPr>
        </p:nvSpPr>
        <p:spPr>
          <a:xfrm>
            <a:off x="3810700" y="247967"/>
            <a:ext cx="4939868" cy="772427"/>
          </a:xfrm>
          <a:noFill/>
        </p:spPr>
        <p:txBody>
          <a:bodyPr anchor="b">
            <a:normAutofit/>
          </a:bodyPr>
          <a:lstStyle/>
          <a:p>
            <a:pPr algn="ctr"/>
            <a:r>
              <a:rPr lang="en-US" dirty="0">
                <a:latin typeface="+mn-lt"/>
              </a:rPr>
              <a:t>Definition - Borders</a:t>
            </a:r>
          </a:p>
        </p:txBody>
      </p:sp>
      <p:pic>
        <p:nvPicPr>
          <p:cNvPr id="5" name="Picture 4" descr="A picture containing building, outdoor, brick, stone&#10;&#10;Description automatically generated">
            <a:extLst>
              <a:ext uri="{FF2B5EF4-FFF2-40B4-BE49-F238E27FC236}">
                <a16:creationId xmlns:a16="http://schemas.microsoft.com/office/drawing/2014/main" id="{6E168E1F-0800-484E-931D-9CEA3B2E0291}"/>
              </a:ext>
            </a:extLst>
          </p:cNvPr>
          <p:cNvPicPr>
            <a:picLocks noChangeAspect="1"/>
          </p:cNvPicPr>
          <p:nvPr/>
        </p:nvPicPr>
        <p:blipFill rotWithShape="1">
          <a:blip r:embed="rId3">
            <a:extLst>
              <a:ext uri="{28A0092B-C50C-407E-A947-70E740481C1C}">
                <a14:useLocalDpi xmlns:a14="http://schemas.microsoft.com/office/drawing/2010/main" val="0"/>
              </a:ext>
            </a:extLst>
          </a:blip>
          <a:srcRect l="44184" t="1" r="12401" b="1"/>
          <a:stretch/>
        </p:blipFill>
        <p:spPr>
          <a:xfrm>
            <a:off x="-252248" y="10"/>
            <a:ext cx="3373819"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85663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E05D9A-6031-4A39-93CC-4E1BEB97EDE8}"/>
              </a:ext>
            </a:extLst>
          </p:cNvPr>
          <p:cNvSpPr>
            <a:spLocks noGrp="1"/>
          </p:cNvSpPr>
          <p:nvPr>
            <p:ph idx="1"/>
          </p:nvPr>
        </p:nvSpPr>
        <p:spPr>
          <a:xfrm>
            <a:off x="3724073" y="1615441"/>
            <a:ext cx="4939867" cy="3840480"/>
          </a:xfrm>
          <a:solidFill>
            <a:schemeClr val="bg1"/>
          </a:solidFill>
        </p:spPr>
        <p:txBody>
          <a:bodyPr>
            <a:noAutofit/>
          </a:bodyPr>
          <a:lstStyle/>
          <a:p>
            <a:pPr marL="0" indent="0">
              <a:buNone/>
            </a:pPr>
            <a:r>
              <a:rPr lang="en-US" dirty="0">
                <a:latin typeface="+mj-lt"/>
              </a:rPr>
              <a:t>“… </a:t>
            </a:r>
            <a:r>
              <a:rPr lang="en-US" b="1" u="sng" dirty="0">
                <a:latin typeface="+mj-lt"/>
              </a:rPr>
              <a:t>politically defined boundaries separating territory</a:t>
            </a:r>
            <a:r>
              <a:rPr lang="en-US" b="1" dirty="0">
                <a:latin typeface="+mj-lt"/>
              </a:rPr>
              <a:t> or </a:t>
            </a:r>
            <a:r>
              <a:rPr lang="en-US" b="1" u="sng" dirty="0">
                <a:latin typeface="+mj-lt"/>
              </a:rPr>
              <a:t>maritime zones </a:t>
            </a:r>
            <a:r>
              <a:rPr lang="en-US" b="1" dirty="0">
                <a:latin typeface="+mj-lt"/>
              </a:rPr>
              <a:t>between political entities and to the areas where political entities exercise border </a:t>
            </a:r>
            <a:r>
              <a:rPr lang="en-US" b="1" u="sng" dirty="0">
                <a:latin typeface="+mj-lt"/>
              </a:rPr>
              <a:t>governance</a:t>
            </a:r>
            <a:r>
              <a:rPr lang="en-US" b="1" dirty="0">
                <a:latin typeface="+mj-lt"/>
              </a:rPr>
              <a:t> measures on their </a:t>
            </a:r>
            <a:r>
              <a:rPr lang="en-US" b="1" u="sng" dirty="0">
                <a:latin typeface="+mj-lt"/>
              </a:rPr>
              <a:t>territory</a:t>
            </a:r>
            <a:r>
              <a:rPr lang="en-US" b="1" dirty="0">
                <a:latin typeface="+mj-lt"/>
              </a:rPr>
              <a:t> or </a:t>
            </a:r>
            <a:r>
              <a:rPr lang="en-US" b="1" u="sng" dirty="0">
                <a:latin typeface="+mj-lt"/>
              </a:rPr>
              <a:t>extraterritorially</a:t>
            </a:r>
            <a:r>
              <a:rPr lang="en-US" b="1" dirty="0">
                <a:latin typeface="+mj-lt"/>
              </a:rPr>
              <a:t> </a:t>
            </a:r>
            <a:r>
              <a:rPr lang="en-US" dirty="0">
                <a:latin typeface="+mj-lt"/>
              </a:rPr>
              <a:t>(such areas include </a:t>
            </a:r>
            <a:r>
              <a:rPr lang="en-US" i="1" dirty="0">
                <a:latin typeface="+mj-lt"/>
              </a:rPr>
              <a:t>land checkpoints, border posts at train stations, ports and airports, immigration and transit zones, the </a:t>
            </a:r>
            <a:r>
              <a:rPr lang="en-US" i="1" u="sng" dirty="0">
                <a:latin typeface="+mj-lt"/>
              </a:rPr>
              <a:t>high seas</a:t>
            </a:r>
            <a:r>
              <a:rPr lang="en-US" i="1" dirty="0">
                <a:latin typeface="+mj-lt"/>
              </a:rPr>
              <a:t> and so-called “no-man’s land” between border posts, as well as embassies and consulates</a:t>
            </a:r>
            <a:r>
              <a:rPr lang="en-US" dirty="0">
                <a:latin typeface="+mj-lt"/>
              </a:rPr>
              <a:t>).”</a:t>
            </a:r>
          </a:p>
          <a:p>
            <a:pPr marL="0" indent="0">
              <a:buNone/>
            </a:pPr>
            <a:endParaRPr lang="en-US" sz="2000" dirty="0">
              <a:latin typeface="+mj-lt"/>
            </a:endParaRPr>
          </a:p>
          <a:p>
            <a:pPr marL="0" indent="0" algn="r">
              <a:buNone/>
            </a:pPr>
            <a:r>
              <a:rPr lang="en-US" sz="1800" dirty="0">
                <a:latin typeface="+mj-lt"/>
              </a:rPr>
              <a:t>- UN Human Rights, Recommended Principles and Guidelines on Human Rights at International Borders, 2014.</a:t>
            </a:r>
          </a:p>
        </p:txBody>
      </p:sp>
    </p:spTree>
    <p:extLst>
      <p:ext uri="{BB962C8B-B14F-4D97-AF65-F5344CB8AC3E}">
        <p14:creationId xmlns:p14="http://schemas.microsoft.com/office/powerpoint/2010/main" val="9687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Principles at international borders</a:t>
            </a:r>
          </a:p>
        </p:txBody>
      </p:sp>
      <p:sp>
        <p:nvSpPr>
          <p:cNvPr id="4" name="Content Placeholder 3"/>
          <p:cNvSpPr>
            <a:spLocks noGrp="1"/>
          </p:cNvSpPr>
          <p:nvPr>
            <p:ph idx="1"/>
          </p:nvPr>
        </p:nvSpPr>
        <p:spPr>
          <a:xfrm>
            <a:off x="1567543" y="1345758"/>
            <a:ext cx="6966857" cy="4125401"/>
          </a:xfrm>
        </p:spPr>
        <p:txBody>
          <a:bodyPr>
            <a:normAutofit/>
          </a:bodyPr>
          <a:lstStyle/>
          <a:p>
            <a:pPr>
              <a:lnSpc>
                <a:spcPct val="120000"/>
              </a:lnSpc>
              <a:spcBef>
                <a:spcPts val="0"/>
              </a:spcBef>
            </a:pPr>
            <a:r>
              <a:rPr lang="en-US" altLang="en-US" sz="2000" dirty="0">
                <a:latin typeface="+mj-lt"/>
              </a:rPr>
              <a:t>Promotion and protection of human rights</a:t>
            </a:r>
          </a:p>
          <a:p>
            <a:pPr>
              <a:lnSpc>
                <a:spcPct val="120000"/>
              </a:lnSpc>
              <a:spcBef>
                <a:spcPts val="0"/>
              </a:spcBef>
            </a:pPr>
            <a:r>
              <a:rPr lang="en-US" altLang="en-US" sz="2000" dirty="0">
                <a:latin typeface="+mj-lt"/>
              </a:rPr>
              <a:t>Legal and policy framework </a:t>
            </a:r>
          </a:p>
          <a:p>
            <a:pPr>
              <a:lnSpc>
                <a:spcPct val="120000"/>
              </a:lnSpc>
              <a:spcBef>
                <a:spcPts val="0"/>
              </a:spcBef>
            </a:pPr>
            <a:r>
              <a:rPr lang="en-US" altLang="en-US" sz="2000" dirty="0">
                <a:latin typeface="+mj-lt"/>
              </a:rPr>
              <a:t>Building human rights capacity</a:t>
            </a:r>
          </a:p>
          <a:p>
            <a:pPr>
              <a:lnSpc>
                <a:spcPct val="120000"/>
              </a:lnSpc>
              <a:spcBef>
                <a:spcPts val="0"/>
              </a:spcBef>
            </a:pPr>
            <a:r>
              <a:rPr lang="en-US" altLang="en-US" sz="2000" dirty="0">
                <a:latin typeface="+mj-lt"/>
              </a:rPr>
              <a:t>Ensuring human rights in rescue and interception</a:t>
            </a:r>
          </a:p>
          <a:p>
            <a:pPr>
              <a:lnSpc>
                <a:spcPct val="120000"/>
              </a:lnSpc>
              <a:spcBef>
                <a:spcPts val="0"/>
              </a:spcBef>
            </a:pPr>
            <a:r>
              <a:rPr lang="en-US" altLang="en-US" sz="2000" dirty="0">
                <a:latin typeface="+mj-lt"/>
              </a:rPr>
              <a:t>Human rights in the context of immediate assistance</a:t>
            </a:r>
          </a:p>
          <a:p>
            <a:pPr>
              <a:lnSpc>
                <a:spcPct val="120000"/>
              </a:lnSpc>
              <a:spcBef>
                <a:spcPts val="0"/>
              </a:spcBef>
            </a:pPr>
            <a:r>
              <a:rPr lang="en-US" altLang="en-US" sz="2000" dirty="0">
                <a:latin typeface="+mj-lt"/>
              </a:rPr>
              <a:t>Screening and interviewing</a:t>
            </a:r>
          </a:p>
          <a:p>
            <a:pPr>
              <a:lnSpc>
                <a:spcPct val="120000"/>
              </a:lnSpc>
              <a:spcBef>
                <a:spcPts val="0"/>
              </a:spcBef>
            </a:pPr>
            <a:r>
              <a:rPr lang="en-US" altLang="en-US" sz="2000" dirty="0">
                <a:latin typeface="+mj-lt"/>
              </a:rPr>
              <a:t>Identification and referral </a:t>
            </a:r>
          </a:p>
          <a:p>
            <a:pPr>
              <a:lnSpc>
                <a:spcPct val="120000"/>
              </a:lnSpc>
              <a:spcBef>
                <a:spcPts val="0"/>
              </a:spcBef>
            </a:pPr>
            <a:r>
              <a:rPr lang="en-US" altLang="en-US" sz="2000" dirty="0">
                <a:latin typeface="+mj-lt"/>
              </a:rPr>
              <a:t>Avoiding detention </a:t>
            </a:r>
          </a:p>
          <a:p>
            <a:pPr>
              <a:lnSpc>
                <a:spcPct val="120000"/>
              </a:lnSpc>
              <a:spcBef>
                <a:spcPts val="0"/>
              </a:spcBef>
            </a:pPr>
            <a:r>
              <a:rPr lang="en-US" altLang="en-US" sz="2000" dirty="0">
                <a:latin typeface="+mj-lt"/>
              </a:rPr>
              <a:t>Human rights-based return or removal </a:t>
            </a:r>
          </a:p>
          <a:p>
            <a:pPr>
              <a:lnSpc>
                <a:spcPct val="120000"/>
              </a:lnSpc>
              <a:spcBef>
                <a:spcPts val="0"/>
              </a:spcBef>
            </a:pPr>
            <a:r>
              <a:rPr lang="en-US" altLang="en-US" sz="2000" dirty="0">
                <a:latin typeface="+mj-lt"/>
              </a:rPr>
              <a:t>Cooperation and coordination</a:t>
            </a:r>
          </a:p>
        </p:txBody>
      </p:sp>
      <p:pic>
        <p:nvPicPr>
          <p:cNvPr id="6" name="Picture 5">
            <a:extLst>
              <a:ext uri="{FF2B5EF4-FFF2-40B4-BE49-F238E27FC236}">
                <a16:creationId xmlns:a16="http://schemas.microsoft.com/office/drawing/2014/main" id="{4130ACEE-5D73-4576-A3C1-24FDF4A5B1EA}"/>
              </a:ext>
            </a:extLst>
          </p:cNvPr>
          <p:cNvPicPr>
            <a:picLocks noChangeAspect="1"/>
          </p:cNvPicPr>
          <p:nvPr/>
        </p:nvPicPr>
        <p:blipFill rotWithShape="1">
          <a:blip r:embed="rId3">
            <a:extLst>
              <a:ext uri="{28A0092B-C50C-407E-A947-70E740481C1C}">
                <a14:useLocalDpi xmlns:a14="http://schemas.microsoft.com/office/drawing/2010/main" val="0"/>
              </a:ext>
            </a:extLst>
          </a:blip>
          <a:srcRect t="4806"/>
          <a:stretch/>
        </p:blipFill>
        <p:spPr>
          <a:xfrm>
            <a:off x="0" y="5273040"/>
            <a:ext cx="9144000" cy="3916292"/>
          </a:xfrm>
          <a:prstGeom prst="rect">
            <a:avLst/>
          </a:prstGeom>
        </p:spPr>
      </p:pic>
    </p:spTree>
    <p:extLst>
      <p:ext uri="{BB962C8B-B14F-4D97-AF65-F5344CB8AC3E}">
        <p14:creationId xmlns:p14="http://schemas.microsoft.com/office/powerpoint/2010/main" val="1395374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33" y="1535279"/>
            <a:ext cx="7560333" cy="4715396"/>
          </a:xfrm>
        </p:spPr>
        <p:txBody>
          <a:bodyPr anchor="ctr">
            <a:normAutofit/>
          </a:bodyPr>
          <a:lstStyle/>
          <a:p>
            <a:pPr marL="0" indent="0" algn="ctr">
              <a:buNone/>
            </a:pPr>
            <a:r>
              <a:rPr lang="en-US" sz="2400" b="1" dirty="0">
                <a:latin typeface="+mj-lt"/>
              </a:rPr>
              <a:t>What are two of the main differences between </a:t>
            </a:r>
            <a:br>
              <a:rPr lang="en-US" sz="2400" b="1" dirty="0">
                <a:latin typeface="+mj-lt"/>
              </a:rPr>
            </a:br>
            <a:r>
              <a:rPr lang="en-US" sz="2400" b="1" dirty="0">
                <a:latin typeface="+mj-lt"/>
              </a:rPr>
              <a:t>smuggling and trafficking? (2 are correct)</a:t>
            </a:r>
          </a:p>
          <a:p>
            <a:pPr marL="0" indent="0" algn="ctr">
              <a:buNone/>
            </a:pPr>
            <a:endParaRPr lang="en-US" sz="2400" b="1" dirty="0">
              <a:latin typeface="+mj-lt"/>
            </a:endParaRPr>
          </a:p>
          <a:p>
            <a:pPr marL="0" indent="0">
              <a:buNone/>
            </a:pPr>
            <a:r>
              <a:rPr lang="en-US" sz="2400" dirty="0">
                <a:latin typeface="+mj-lt"/>
              </a:rPr>
              <a:t>a. Trafficking is run by organized crime groups, smuggling is generally not organized.</a:t>
            </a:r>
          </a:p>
          <a:p>
            <a:pPr marL="0" indent="0">
              <a:buNone/>
            </a:pPr>
            <a:r>
              <a:rPr lang="en-US" sz="2400" dirty="0">
                <a:latin typeface="+mj-lt"/>
              </a:rPr>
              <a:t>b. Trafficking is conducted on land, while smuggling usually occurs via sea.</a:t>
            </a:r>
          </a:p>
          <a:p>
            <a:pPr marL="0" indent="0">
              <a:buNone/>
            </a:pPr>
            <a:r>
              <a:rPr lang="en-US" sz="2400" dirty="0">
                <a:latin typeface="+mj-lt"/>
              </a:rPr>
              <a:t>c. Smuggling only happens across an international border, trafficking can happen within a state/territory (domestically) or across a border (internationally).</a:t>
            </a:r>
          </a:p>
          <a:p>
            <a:pPr marL="0" indent="0">
              <a:buNone/>
            </a:pPr>
            <a:r>
              <a:rPr lang="en-US" sz="2400" dirty="0">
                <a:latin typeface="+mj-lt"/>
              </a:rPr>
              <a:t>d. Trafficking is a crime against the individual, smuggling is a crime against the State.</a:t>
            </a:r>
          </a:p>
        </p:txBody>
      </p:sp>
      <p:sp>
        <p:nvSpPr>
          <p:cNvPr id="5" name="Title 4">
            <a:extLst>
              <a:ext uri="{FF2B5EF4-FFF2-40B4-BE49-F238E27FC236}">
                <a16:creationId xmlns:a16="http://schemas.microsoft.com/office/drawing/2014/main" id="{8403C319-DF31-471E-940E-7E7CF0D31C97}"/>
              </a:ext>
            </a:extLst>
          </p:cNvPr>
          <p:cNvSpPr>
            <a:spLocks noGrp="1"/>
          </p:cNvSpPr>
          <p:nvPr>
            <p:ph type="title"/>
          </p:nvPr>
        </p:nvSpPr>
        <p:spPr/>
        <p:txBody>
          <a:bodyPr/>
          <a:lstStyle/>
          <a:p>
            <a:pPr algn="ctr"/>
            <a:r>
              <a:rPr lang="en-US" dirty="0"/>
              <a:t>Question</a:t>
            </a:r>
          </a:p>
        </p:txBody>
      </p:sp>
    </p:spTree>
    <p:extLst>
      <p:ext uri="{BB962C8B-B14F-4D97-AF65-F5344CB8AC3E}">
        <p14:creationId xmlns:p14="http://schemas.microsoft.com/office/powerpoint/2010/main" val="550506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2A22A9-753F-4BEB-BAAA-59740AF38D67}"/>
              </a:ext>
            </a:extLst>
          </p:cNvPr>
          <p:cNvSpPr>
            <a:spLocks noGrp="1"/>
          </p:cNvSpPr>
          <p:nvPr>
            <p:ph idx="1"/>
          </p:nvPr>
        </p:nvSpPr>
        <p:spPr>
          <a:xfrm>
            <a:off x="690469" y="1530633"/>
            <a:ext cx="8294508" cy="5327367"/>
          </a:xfrm>
        </p:spPr>
        <p:txBody>
          <a:bodyPr>
            <a:noAutofit/>
          </a:bodyPr>
          <a:lstStyle/>
          <a:p>
            <a:pPr marL="0" indent="0" algn="ctr">
              <a:lnSpc>
                <a:spcPct val="100000"/>
              </a:lnSpc>
              <a:spcBef>
                <a:spcPts val="0"/>
              </a:spcBef>
              <a:buNone/>
            </a:pPr>
            <a:r>
              <a:rPr lang="en-US" sz="2200" dirty="0">
                <a:latin typeface="+mj-lt"/>
              </a:rPr>
              <a:t>Migrants from different countries try to make a boat trip to country B. Their boat is overloaded, and it capsizes in international waters.</a:t>
            </a:r>
            <a:br>
              <a:rPr lang="en-US" sz="2200" dirty="0">
                <a:latin typeface="+mj-lt"/>
              </a:rPr>
            </a:br>
            <a:r>
              <a:rPr lang="en-US" sz="2200" dirty="0">
                <a:latin typeface="+mj-lt"/>
              </a:rPr>
              <a:t>All the migrants were rescued by a boat flying the flag of Country B. The migrants in fear ask the crew of the boat not to be brought back to the country of departure A, which is nearby.</a:t>
            </a:r>
          </a:p>
          <a:p>
            <a:pPr marL="0" indent="0" algn="ctr">
              <a:lnSpc>
                <a:spcPct val="100000"/>
              </a:lnSpc>
              <a:spcBef>
                <a:spcPts val="0"/>
              </a:spcBef>
              <a:buNone/>
            </a:pPr>
            <a:endParaRPr lang="en-US" sz="2200" b="1" dirty="0">
              <a:latin typeface="+mj-lt"/>
            </a:endParaRPr>
          </a:p>
          <a:p>
            <a:pPr marL="0" indent="0" algn="ctr">
              <a:lnSpc>
                <a:spcPct val="100000"/>
              </a:lnSpc>
              <a:spcBef>
                <a:spcPts val="0"/>
              </a:spcBef>
              <a:buNone/>
            </a:pPr>
            <a:r>
              <a:rPr lang="en-US" sz="2200" b="1" dirty="0">
                <a:latin typeface="+mj-lt"/>
              </a:rPr>
              <a:t>Can the captain of the boat bring them back to Country A?</a:t>
            </a:r>
          </a:p>
          <a:p>
            <a:pPr marL="0" indent="0" algn="ctr">
              <a:lnSpc>
                <a:spcPct val="100000"/>
              </a:lnSpc>
              <a:spcBef>
                <a:spcPts val="0"/>
              </a:spcBef>
              <a:buNone/>
            </a:pPr>
            <a:r>
              <a:rPr lang="en-US" sz="2200" b="1" dirty="0">
                <a:latin typeface="+mj-lt"/>
              </a:rPr>
              <a:t>What Law of the Sea principles apply in this case?</a:t>
            </a:r>
            <a:endParaRPr lang="fr-FR" sz="2200" b="1" dirty="0">
              <a:latin typeface="+mj-lt"/>
            </a:endParaRPr>
          </a:p>
        </p:txBody>
      </p:sp>
      <p:sp>
        <p:nvSpPr>
          <p:cNvPr id="6" name="TextBox 5">
            <a:extLst>
              <a:ext uri="{FF2B5EF4-FFF2-40B4-BE49-F238E27FC236}">
                <a16:creationId xmlns:a16="http://schemas.microsoft.com/office/drawing/2014/main" id="{BEE0F739-7183-4233-8781-19B35EEBAED6}"/>
              </a:ext>
            </a:extLst>
          </p:cNvPr>
          <p:cNvSpPr txBox="1"/>
          <p:nvPr/>
        </p:nvSpPr>
        <p:spPr>
          <a:xfrm>
            <a:off x="2028428" y="154395"/>
            <a:ext cx="5618589" cy="954107"/>
          </a:xfrm>
          <a:prstGeom prst="rect">
            <a:avLst/>
          </a:prstGeom>
          <a:noFill/>
        </p:spPr>
        <p:txBody>
          <a:bodyPr wrap="none" rtlCol="0">
            <a:spAutoFit/>
          </a:bodyPr>
          <a:lstStyle/>
          <a:p>
            <a:pPr algn="ctr"/>
            <a:r>
              <a:rPr lang="en-US" sz="2800" b="1" dirty="0">
                <a:solidFill>
                  <a:srgbClr val="0061AA"/>
                </a:solidFill>
                <a:latin typeface="+mj-lt"/>
              </a:rPr>
              <a:t>Does the principle of non-refoulement</a:t>
            </a:r>
            <a:br>
              <a:rPr lang="en-US" sz="2800" b="1" dirty="0">
                <a:solidFill>
                  <a:srgbClr val="0061AA"/>
                </a:solidFill>
                <a:latin typeface="+mj-lt"/>
              </a:rPr>
            </a:br>
            <a:r>
              <a:rPr lang="en-US" sz="2800" b="1" dirty="0">
                <a:solidFill>
                  <a:srgbClr val="0061AA"/>
                </a:solidFill>
                <a:latin typeface="+mj-lt"/>
              </a:rPr>
              <a:t>apply in the high seas?</a:t>
            </a:r>
          </a:p>
        </p:txBody>
      </p:sp>
      <p:pic>
        <p:nvPicPr>
          <p:cNvPr id="4" name="Picture 3" descr="A picture containing person, crowd&#10;&#10;Description automatically generated">
            <a:extLst>
              <a:ext uri="{FF2B5EF4-FFF2-40B4-BE49-F238E27FC236}">
                <a16:creationId xmlns:a16="http://schemas.microsoft.com/office/drawing/2014/main" id="{E46B58A0-940E-4072-A753-CA21D1F4C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4281"/>
            <a:ext cx="9144000" cy="4717288"/>
          </a:xfrm>
          <a:prstGeom prst="rect">
            <a:avLst/>
          </a:prstGeom>
        </p:spPr>
      </p:pic>
    </p:spTree>
    <p:extLst>
      <p:ext uri="{BB962C8B-B14F-4D97-AF65-F5344CB8AC3E}">
        <p14:creationId xmlns:p14="http://schemas.microsoft.com/office/powerpoint/2010/main" val="3212853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33" y="1767291"/>
            <a:ext cx="7560333" cy="3323417"/>
          </a:xfrm>
        </p:spPr>
        <p:txBody>
          <a:bodyPr anchor="ctr">
            <a:normAutofit/>
          </a:bodyPr>
          <a:lstStyle/>
          <a:p>
            <a:pPr marL="0" indent="0" algn="ctr">
              <a:buNone/>
            </a:pPr>
            <a:r>
              <a:rPr lang="en-US" sz="2200" dirty="0">
                <a:latin typeface="+mj-lt"/>
              </a:rPr>
              <a:t>Violeta is at the border of country B. In her country of origin A, a few months ago, a conflict broke out. Violeta lived in the capital where the level of violence is so high that residents are advised not to leave their homes. Attacks from various forces are frequent and often directed against civilians as some armed factions believe soldiers and rebels are hiding there.</a:t>
            </a:r>
          </a:p>
          <a:p>
            <a:pPr marL="0" indent="0" algn="ctr">
              <a:buNone/>
            </a:pPr>
            <a:endParaRPr lang="en-US" sz="2200" dirty="0">
              <a:latin typeface="+mj-lt"/>
            </a:endParaRPr>
          </a:p>
          <a:p>
            <a:pPr marL="0" indent="0" algn="ctr">
              <a:buNone/>
            </a:pPr>
            <a:r>
              <a:rPr lang="en-US" sz="2200" b="1" dirty="0">
                <a:latin typeface="+mj-lt"/>
              </a:rPr>
              <a:t>Can the authorities in country B refuse Violeta's entry</a:t>
            </a:r>
            <a:br>
              <a:rPr lang="en-US" sz="2200" b="1" dirty="0">
                <a:latin typeface="+mj-lt"/>
              </a:rPr>
            </a:br>
            <a:r>
              <a:rPr lang="en-US" sz="2200" b="1" dirty="0">
                <a:latin typeface="+mj-lt"/>
              </a:rPr>
              <a:t>into their country?</a:t>
            </a:r>
            <a:endParaRPr lang="fr-BE" sz="2200" b="1" dirty="0">
              <a:latin typeface="+mj-lt"/>
            </a:endParaRPr>
          </a:p>
        </p:txBody>
      </p:sp>
      <p:sp>
        <p:nvSpPr>
          <p:cNvPr id="5" name="Title 4">
            <a:extLst>
              <a:ext uri="{FF2B5EF4-FFF2-40B4-BE49-F238E27FC236}">
                <a16:creationId xmlns:a16="http://schemas.microsoft.com/office/drawing/2014/main" id="{8403C319-DF31-471E-940E-7E7CF0D31C97}"/>
              </a:ext>
            </a:extLst>
          </p:cNvPr>
          <p:cNvSpPr>
            <a:spLocks noGrp="1"/>
          </p:cNvSpPr>
          <p:nvPr>
            <p:ph type="title"/>
          </p:nvPr>
        </p:nvSpPr>
        <p:spPr/>
        <p:txBody>
          <a:bodyPr/>
          <a:lstStyle/>
          <a:p>
            <a:pPr algn="ctr"/>
            <a:r>
              <a:rPr lang="en-US" dirty="0"/>
              <a:t>Case</a:t>
            </a:r>
          </a:p>
        </p:txBody>
      </p:sp>
    </p:spTree>
    <p:extLst>
      <p:ext uri="{BB962C8B-B14F-4D97-AF65-F5344CB8AC3E}">
        <p14:creationId xmlns:p14="http://schemas.microsoft.com/office/powerpoint/2010/main" val="58113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33" y="1767291"/>
            <a:ext cx="7662356" cy="3323417"/>
          </a:xfrm>
        </p:spPr>
        <p:txBody>
          <a:bodyPr anchor="ctr">
            <a:normAutofit fontScale="92500"/>
          </a:bodyPr>
          <a:lstStyle/>
          <a:p>
            <a:pPr marL="0" indent="0" algn="ctr">
              <a:buNone/>
            </a:pPr>
            <a:r>
              <a:rPr lang="en-US" sz="2400" dirty="0">
                <a:latin typeface="+mj-lt"/>
              </a:rPr>
              <a:t>Luisa is a migrant in an irregular situation who returned irregularly to Country B. When arrested by the authorities, she said that she fled her country of origin A because she feared violence from her family after having an extramarital affair. The authorities of country B are informed that the level of violence against women is very high in country A and that women are treated as second-class citizens, especially if they are single.</a:t>
            </a:r>
          </a:p>
          <a:p>
            <a:pPr marL="0" indent="0" algn="ctr">
              <a:buNone/>
            </a:pPr>
            <a:endParaRPr lang="en-US" sz="2400" dirty="0">
              <a:latin typeface="+mj-lt"/>
            </a:endParaRPr>
          </a:p>
          <a:p>
            <a:pPr marL="0" indent="0" algn="ctr">
              <a:buNone/>
            </a:pPr>
            <a:r>
              <a:rPr lang="en-US" sz="2400" b="1" dirty="0">
                <a:latin typeface="+mj-lt"/>
              </a:rPr>
              <a:t>Can border authorities send Luisa back to her country of origin?</a:t>
            </a:r>
            <a:endParaRPr lang="fr-BE" sz="2400" b="1" dirty="0">
              <a:latin typeface="+mj-lt"/>
            </a:endParaRPr>
          </a:p>
        </p:txBody>
      </p:sp>
      <p:sp>
        <p:nvSpPr>
          <p:cNvPr id="5" name="Title 4">
            <a:extLst>
              <a:ext uri="{FF2B5EF4-FFF2-40B4-BE49-F238E27FC236}">
                <a16:creationId xmlns:a16="http://schemas.microsoft.com/office/drawing/2014/main" id="{8403C319-DF31-471E-940E-7E7CF0D31C97}"/>
              </a:ext>
            </a:extLst>
          </p:cNvPr>
          <p:cNvSpPr>
            <a:spLocks noGrp="1"/>
          </p:cNvSpPr>
          <p:nvPr>
            <p:ph type="title"/>
          </p:nvPr>
        </p:nvSpPr>
        <p:spPr/>
        <p:txBody>
          <a:bodyPr/>
          <a:lstStyle/>
          <a:p>
            <a:pPr algn="ctr"/>
            <a:r>
              <a:rPr lang="en-US" dirty="0"/>
              <a:t>Case</a:t>
            </a:r>
          </a:p>
        </p:txBody>
      </p:sp>
    </p:spTree>
    <p:extLst>
      <p:ext uri="{BB962C8B-B14F-4D97-AF65-F5344CB8AC3E}">
        <p14:creationId xmlns:p14="http://schemas.microsoft.com/office/powerpoint/2010/main" val="2284900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33" y="1767291"/>
            <a:ext cx="7560333" cy="3323417"/>
          </a:xfrm>
        </p:spPr>
        <p:txBody>
          <a:bodyPr anchor="ctr">
            <a:noAutofit/>
          </a:bodyPr>
          <a:lstStyle/>
          <a:p>
            <a:pPr marL="0" marR="0" lvl="0" indent="0" algn="ctr">
              <a:spcBef>
                <a:spcPts val="0"/>
              </a:spcBef>
              <a:spcAft>
                <a:spcPts val="1000"/>
              </a:spcAft>
              <a:buNone/>
            </a:pPr>
            <a:r>
              <a:rPr lang="en-US" sz="2200" dirty="0">
                <a:latin typeface="+mj-lt"/>
              </a:rPr>
              <a:t>Ana is a national of country B who had been living in country C for a few years, but as she had worked without a permit, she was deported from C. She is now back in B and wants to migrate abroad to find work. However, according to the legislation in force in her country, due to her deportation, she was banned from traveling for two years. Ana, however, really wants to her country again.</a:t>
            </a:r>
          </a:p>
          <a:p>
            <a:pPr marL="0" marR="0" lvl="0" indent="0" algn="ctr">
              <a:spcBef>
                <a:spcPts val="0"/>
              </a:spcBef>
              <a:spcAft>
                <a:spcPts val="1000"/>
              </a:spcAft>
              <a:buNone/>
            </a:pPr>
            <a:endParaRPr lang="en-US" sz="2200" b="1" dirty="0">
              <a:latin typeface="+mj-lt"/>
            </a:endParaRPr>
          </a:p>
          <a:p>
            <a:pPr marL="0" marR="0" lvl="0" indent="0" algn="ctr">
              <a:spcBef>
                <a:spcPts val="0"/>
              </a:spcBef>
              <a:spcAft>
                <a:spcPts val="1000"/>
              </a:spcAft>
              <a:buNone/>
            </a:pPr>
            <a:r>
              <a:rPr lang="en-US" sz="2200" b="1" dirty="0">
                <a:latin typeface="+mj-lt"/>
              </a:rPr>
              <a:t>Can authorities from Country B prevent her from leaving the country?</a:t>
            </a:r>
            <a:endParaRPr lang="fr-FR" sz="2200" b="1" dirty="0">
              <a:latin typeface="+mj-lt"/>
            </a:endParaRPr>
          </a:p>
        </p:txBody>
      </p:sp>
      <p:sp>
        <p:nvSpPr>
          <p:cNvPr id="5" name="Title 4">
            <a:extLst>
              <a:ext uri="{FF2B5EF4-FFF2-40B4-BE49-F238E27FC236}">
                <a16:creationId xmlns:a16="http://schemas.microsoft.com/office/drawing/2014/main" id="{8403C319-DF31-471E-940E-7E7CF0D31C97}"/>
              </a:ext>
            </a:extLst>
          </p:cNvPr>
          <p:cNvSpPr>
            <a:spLocks noGrp="1"/>
          </p:cNvSpPr>
          <p:nvPr>
            <p:ph type="title"/>
          </p:nvPr>
        </p:nvSpPr>
        <p:spPr/>
        <p:txBody>
          <a:bodyPr/>
          <a:lstStyle/>
          <a:p>
            <a:pPr algn="ctr"/>
            <a:r>
              <a:rPr lang="en-US" dirty="0"/>
              <a:t>Case</a:t>
            </a:r>
          </a:p>
        </p:txBody>
      </p:sp>
    </p:spTree>
    <p:extLst>
      <p:ext uri="{BB962C8B-B14F-4D97-AF65-F5344CB8AC3E}">
        <p14:creationId xmlns:p14="http://schemas.microsoft.com/office/powerpoint/2010/main" val="102318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9B2E-2615-4103-AAFB-9083EA874AE3}"/>
              </a:ext>
            </a:extLst>
          </p:cNvPr>
          <p:cNvSpPr>
            <a:spLocks noGrp="1"/>
          </p:cNvSpPr>
          <p:nvPr>
            <p:ph type="title"/>
          </p:nvPr>
        </p:nvSpPr>
        <p:spPr/>
        <p:txBody>
          <a:bodyPr/>
          <a:lstStyle/>
          <a:p>
            <a:pPr algn="ctr"/>
            <a:r>
              <a:rPr lang="fr-CH" dirty="0"/>
              <a:t>Case</a:t>
            </a:r>
            <a:endParaRPr lang="en-US" dirty="0"/>
          </a:p>
        </p:txBody>
      </p:sp>
      <p:sp>
        <p:nvSpPr>
          <p:cNvPr id="4" name="TextBox 3">
            <a:extLst>
              <a:ext uri="{FF2B5EF4-FFF2-40B4-BE49-F238E27FC236}">
                <a16:creationId xmlns:a16="http://schemas.microsoft.com/office/drawing/2014/main" id="{6A534720-7BF5-4ED4-8F0E-30E321ABFA4E}"/>
              </a:ext>
            </a:extLst>
          </p:cNvPr>
          <p:cNvSpPr txBox="1"/>
          <p:nvPr/>
        </p:nvSpPr>
        <p:spPr>
          <a:xfrm>
            <a:off x="1113183" y="1516566"/>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6DAF619D-FF32-4F07-AB12-0D7F7C5EBE5E}"/>
              </a:ext>
            </a:extLst>
          </p:cNvPr>
          <p:cNvSpPr txBox="1"/>
          <p:nvPr/>
        </p:nvSpPr>
        <p:spPr>
          <a:xfrm>
            <a:off x="881924" y="1878464"/>
            <a:ext cx="7871791" cy="2800767"/>
          </a:xfrm>
          <a:prstGeom prst="rect">
            <a:avLst/>
          </a:prstGeom>
          <a:noFill/>
        </p:spPr>
        <p:txBody>
          <a:bodyPr wrap="square" rtlCol="0">
            <a:spAutoFit/>
          </a:bodyPr>
          <a:lstStyle/>
          <a:p>
            <a:pPr algn="ctr" defTabSz="685800"/>
            <a:r>
              <a:rPr lang="en-US" sz="2200" dirty="0">
                <a:latin typeface="+mj-lt"/>
              </a:rPr>
              <a:t>Since the global economic crisis, the youth unemployment rate in the country of Paulo (A) has reached a terrible level of 70%. </a:t>
            </a:r>
            <a:br>
              <a:rPr lang="en-US" sz="2200" dirty="0">
                <a:latin typeface="+mj-lt"/>
              </a:rPr>
            </a:br>
            <a:r>
              <a:rPr lang="en-US" sz="2200" dirty="0">
                <a:latin typeface="+mj-lt"/>
              </a:rPr>
              <a:t>Paulo, who is 20 years old, has been unemployed for 2 years and finds himself in a dire situation because he has no way of supporting his wife and 3 children. He wants to immigrate to B</a:t>
            </a:r>
            <a:br>
              <a:rPr lang="en-US" sz="2200" dirty="0">
                <a:latin typeface="+mj-lt"/>
              </a:rPr>
            </a:br>
            <a:r>
              <a:rPr lang="en-US" sz="2200" dirty="0">
                <a:latin typeface="+mj-lt"/>
              </a:rPr>
              <a:t>to find a decent, well-paid job.</a:t>
            </a:r>
          </a:p>
          <a:p>
            <a:pPr defTabSz="685800"/>
            <a:endParaRPr lang="en-US" sz="2200" dirty="0">
              <a:latin typeface="+mj-lt"/>
            </a:endParaRPr>
          </a:p>
          <a:p>
            <a:pPr algn="ctr" defTabSz="685800"/>
            <a:r>
              <a:rPr lang="en-US" sz="2200" b="1" dirty="0">
                <a:latin typeface="+mj-lt"/>
              </a:rPr>
              <a:t>Do the authorities have an obligation to let him enter country B?</a:t>
            </a:r>
          </a:p>
        </p:txBody>
      </p:sp>
    </p:spTree>
    <p:extLst>
      <p:ext uri="{BB962C8B-B14F-4D97-AF65-F5344CB8AC3E}">
        <p14:creationId xmlns:p14="http://schemas.microsoft.com/office/powerpoint/2010/main" val="2662677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a:solidFill>
                  <a:schemeClr val="tx2"/>
                </a:solidFill>
                <a:latin typeface="+mn-lt"/>
              </a:rPr>
              <a:t>Thanks</a:t>
            </a:r>
            <a:r>
              <a:rPr lang="fr-CH" dirty="0">
                <a:solidFill>
                  <a:schemeClr val="tx2"/>
                </a:solidFill>
                <a:latin typeface="+mn-lt"/>
              </a:rPr>
              <a:t> for </a:t>
            </a:r>
            <a:r>
              <a:rPr lang="fr-CH" dirty="0" err="1">
                <a:solidFill>
                  <a:schemeClr val="tx2"/>
                </a:solidFill>
                <a:latin typeface="+mn-lt"/>
              </a:rPr>
              <a:t>your</a:t>
            </a:r>
            <a:r>
              <a:rPr lang="fr-CH" dirty="0">
                <a:solidFill>
                  <a:schemeClr val="tx2"/>
                </a:solidFill>
                <a:latin typeface="+mn-lt"/>
              </a:rPr>
              <a:t> participation!</a:t>
            </a:r>
            <a:br>
              <a:rPr lang="fr-CH" dirty="0">
                <a:solidFill>
                  <a:schemeClr val="tx2"/>
                </a:solidFill>
                <a:latin typeface="+mn-lt"/>
              </a:rPr>
            </a:br>
            <a:r>
              <a:rPr lang="fr-CH" dirty="0" err="1">
                <a:solidFill>
                  <a:schemeClr val="tx2"/>
                </a:solidFill>
                <a:latin typeface="+mn-lt"/>
              </a:rPr>
              <a:t>Any</a:t>
            </a:r>
            <a:r>
              <a:rPr lang="fr-CH" dirty="0">
                <a:solidFill>
                  <a:schemeClr val="tx2"/>
                </a:solidFill>
                <a:latin typeface="+mn-lt"/>
              </a:rPr>
              <a:t> questions?</a:t>
            </a:r>
            <a:endParaRPr lang="en-US" dirty="0">
              <a:solidFill>
                <a:schemeClr val="tx2"/>
              </a:solidFill>
              <a:latin typeface="+mn-lt"/>
            </a:endParaRPr>
          </a:p>
        </p:txBody>
      </p:sp>
      <p:pic>
        <p:nvPicPr>
          <p:cNvPr id="2050" name="Picture 2" descr="C:\Users\ndarbellay\AppData\Local\Microsoft\Windows\Temporary Internet Files\Content.IE5\CEKDAUZE\MC900384040[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11836" y="2381250"/>
            <a:ext cx="2048078" cy="238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0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15BE5-ADB2-417D-B2B0-445BC43EF03B}"/>
              </a:ext>
            </a:extLst>
          </p:cNvPr>
          <p:cNvPicPr>
            <a:picLocks noChangeAspect="1"/>
          </p:cNvPicPr>
          <p:nvPr/>
        </p:nvPicPr>
        <p:blipFill rotWithShape="1">
          <a:blip r:embed="rId2"/>
          <a:srcRect l="9041" t="11137" r="8021" b="21485"/>
          <a:stretch/>
        </p:blipFill>
        <p:spPr>
          <a:xfrm>
            <a:off x="6704864" y="1391478"/>
            <a:ext cx="2280110" cy="1748590"/>
          </a:xfrm>
          <a:prstGeom prst="rect">
            <a:avLst/>
          </a:prstGeom>
        </p:spPr>
      </p:pic>
      <p:sp>
        <p:nvSpPr>
          <p:cNvPr id="2" name="Title 1">
            <a:extLst>
              <a:ext uri="{FF2B5EF4-FFF2-40B4-BE49-F238E27FC236}">
                <a16:creationId xmlns:a16="http://schemas.microsoft.com/office/drawing/2014/main" id="{F5699B2E-2615-4103-AAFB-9083EA874AE3}"/>
              </a:ext>
            </a:extLst>
          </p:cNvPr>
          <p:cNvSpPr>
            <a:spLocks noGrp="1"/>
          </p:cNvSpPr>
          <p:nvPr>
            <p:ph type="title"/>
          </p:nvPr>
        </p:nvSpPr>
        <p:spPr/>
        <p:txBody>
          <a:bodyPr/>
          <a:lstStyle/>
          <a:p>
            <a:pPr algn="ctr"/>
            <a:r>
              <a:rPr lang="fr-CH" dirty="0">
                <a:latin typeface="+mn-lt"/>
              </a:rPr>
              <a:t>Global Compact for Migration</a:t>
            </a:r>
            <a:br>
              <a:rPr lang="fr-CH" dirty="0">
                <a:latin typeface="+mn-lt"/>
              </a:rPr>
            </a:br>
            <a:endParaRPr lang="en-US" dirty="0">
              <a:latin typeface="+mn-lt"/>
            </a:endParaRPr>
          </a:p>
        </p:txBody>
      </p:sp>
      <p:sp>
        <p:nvSpPr>
          <p:cNvPr id="3" name="Content Placeholder 2">
            <a:extLst>
              <a:ext uri="{FF2B5EF4-FFF2-40B4-BE49-F238E27FC236}">
                <a16:creationId xmlns:a16="http://schemas.microsoft.com/office/drawing/2014/main" id="{06E05D9A-6031-4A39-93CC-4E1BEB97EDE8}"/>
              </a:ext>
            </a:extLst>
          </p:cNvPr>
          <p:cNvSpPr>
            <a:spLocks noGrp="1"/>
          </p:cNvSpPr>
          <p:nvPr>
            <p:ph idx="1"/>
          </p:nvPr>
        </p:nvSpPr>
        <p:spPr>
          <a:xfrm>
            <a:off x="335905" y="1391478"/>
            <a:ext cx="6706579" cy="5327367"/>
          </a:xfrm>
        </p:spPr>
        <p:txBody>
          <a:bodyPr>
            <a:normAutofit/>
          </a:bodyPr>
          <a:lstStyle/>
          <a:p>
            <a:pPr marL="0" indent="0" algn="ctr">
              <a:lnSpc>
                <a:spcPct val="110000"/>
              </a:lnSpc>
              <a:buNone/>
            </a:pPr>
            <a:r>
              <a:rPr lang="en-US" b="1" dirty="0">
                <a:latin typeface="+mj-lt"/>
              </a:rPr>
              <a:t>Objective 11: Manage borders in an integrated,</a:t>
            </a:r>
            <a:br>
              <a:rPr lang="en-US" b="1" dirty="0">
                <a:latin typeface="+mj-lt"/>
              </a:rPr>
            </a:br>
            <a:r>
              <a:rPr lang="en-US" b="1" dirty="0">
                <a:latin typeface="+mj-lt"/>
              </a:rPr>
              <a:t>secure and coordinated manner</a:t>
            </a:r>
          </a:p>
          <a:p>
            <a:pPr marL="0" indent="0" algn="ctr">
              <a:lnSpc>
                <a:spcPct val="110000"/>
              </a:lnSpc>
              <a:buNone/>
            </a:pPr>
            <a:endParaRPr lang="en-US" b="1" dirty="0">
              <a:latin typeface="+mj-lt"/>
            </a:endParaRPr>
          </a:p>
          <a:p>
            <a:pPr marL="0" indent="0" algn="ctr">
              <a:lnSpc>
                <a:spcPct val="110000"/>
              </a:lnSpc>
              <a:buNone/>
            </a:pPr>
            <a:r>
              <a:rPr lang="en-US" dirty="0">
                <a:latin typeface="+mj-lt"/>
              </a:rPr>
              <a:t>”We commit to manage our national borders in a coordinated manner, promoting bilateral and regional cooperation, ensuring security for States, communities and migrants, and facilitating safe and regular cross-border movements of people while preventing irregular migration. </a:t>
            </a:r>
            <a:r>
              <a:rPr lang="en-US" u="sng" dirty="0">
                <a:latin typeface="+mj-lt"/>
              </a:rPr>
              <a:t>We further commit </a:t>
            </a:r>
            <a:r>
              <a:rPr lang="en-US" b="1" u="sng" dirty="0">
                <a:latin typeface="+mj-lt"/>
              </a:rPr>
              <a:t>to implement border management policies that respect </a:t>
            </a:r>
            <a:r>
              <a:rPr lang="en-US" u="sng" dirty="0">
                <a:latin typeface="+mj-lt"/>
              </a:rPr>
              <a:t>national </a:t>
            </a:r>
            <a:r>
              <a:rPr lang="en-US" b="1" u="sng" dirty="0">
                <a:latin typeface="+mj-lt"/>
              </a:rPr>
              <a:t>sovereignty</a:t>
            </a:r>
            <a:r>
              <a:rPr lang="en-US" u="sng" dirty="0">
                <a:latin typeface="+mj-lt"/>
              </a:rPr>
              <a:t>, the </a:t>
            </a:r>
            <a:r>
              <a:rPr lang="en-US" b="1" u="sng" dirty="0">
                <a:latin typeface="+mj-lt"/>
              </a:rPr>
              <a:t>rule of law</a:t>
            </a:r>
            <a:r>
              <a:rPr lang="en-US" u="sng" dirty="0">
                <a:latin typeface="+mj-lt"/>
              </a:rPr>
              <a:t>, </a:t>
            </a:r>
            <a:r>
              <a:rPr lang="en-US" b="1" u="sng" dirty="0">
                <a:latin typeface="+mj-lt"/>
              </a:rPr>
              <a:t>obligations under international law, human rights of all </a:t>
            </a:r>
            <a:r>
              <a:rPr lang="en-US" b="1" dirty="0">
                <a:latin typeface="+mj-lt"/>
              </a:rPr>
              <a:t>migrants, regardless of their migration status</a:t>
            </a:r>
            <a:r>
              <a:rPr lang="en-US" dirty="0">
                <a:latin typeface="+mj-lt"/>
              </a:rPr>
              <a:t>, and are </a:t>
            </a:r>
            <a:br>
              <a:rPr lang="en-US" dirty="0">
                <a:latin typeface="+mj-lt"/>
              </a:rPr>
            </a:br>
            <a:r>
              <a:rPr lang="en-US" b="1" dirty="0">
                <a:latin typeface="+mj-lt"/>
              </a:rPr>
              <a:t>non-discriminatory, gender-responsive and child-sensitive.</a:t>
            </a:r>
            <a:r>
              <a:rPr lang="en-US" dirty="0">
                <a:latin typeface="+mj-lt"/>
              </a:rPr>
              <a:t>”</a:t>
            </a:r>
          </a:p>
          <a:p>
            <a:pPr marL="0" indent="0" algn="ctr">
              <a:lnSpc>
                <a:spcPct val="110000"/>
              </a:lnSpc>
              <a:buNone/>
            </a:pPr>
            <a:endParaRPr lang="en-US" dirty="0">
              <a:latin typeface="+mj-lt"/>
            </a:endParaRPr>
          </a:p>
        </p:txBody>
      </p:sp>
    </p:spTree>
    <p:extLst>
      <p:ext uri="{BB962C8B-B14F-4D97-AF65-F5344CB8AC3E}">
        <p14:creationId xmlns:p14="http://schemas.microsoft.com/office/powerpoint/2010/main" val="345970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airport, luggage, ceiling&#10;&#10;Description automatically generated">
            <a:extLst>
              <a:ext uri="{FF2B5EF4-FFF2-40B4-BE49-F238E27FC236}">
                <a16:creationId xmlns:a16="http://schemas.microsoft.com/office/drawing/2014/main" id="{A197D58D-0C6B-40C6-9B1A-6804295AB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5" r="9744" b="-1"/>
          <a:stretch/>
        </p:blipFill>
        <p:spPr>
          <a:xfrm>
            <a:off x="-2285" y="10"/>
            <a:ext cx="9143999"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1049" y="719350"/>
            <a:ext cx="75438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defRPr/>
            </a:pPr>
            <a:r>
              <a:rPr lang="en-US" sz="4500" b="1" dirty="0">
                <a:solidFill>
                  <a:schemeClr val="bg1"/>
                </a:solidFill>
                <a:effectLst>
                  <a:outerShdw blurRad="38100" dist="38100" dir="2700000" algn="tl">
                    <a:srgbClr val="000000">
                      <a:alpha val="43137"/>
                    </a:srgbClr>
                  </a:outerShdw>
                </a:effectLst>
                <a:ea typeface="+mj-ea"/>
                <a:cs typeface="+mj-cs"/>
              </a:rPr>
              <a:t>Principles for Departure/Entry </a:t>
            </a:r>
          </a:p>
        </p:txBody>
      </p:sp>
      <p:sp>
        <p:nvSpPr>
          <p:cNvPr id="9" name="Rectangle 8"/>
          <p:cNvSpPr/>
          <p:nvPr/>
        </p:nvSpPr>
        <p:spPr>
          <a:xfrm>
            <a:off x="-19051" y="4225868"/>
            <a:ext cx="9307430" cy="2632132"/>
          </a:xfrm>
          <a:prstGeom prst="rect">
            <a:avLst/>
          </a:prstGeom>
          <a:gradFill>
            <a:gsLst>
              <a:gs pos="0">
                <a:schemeClr val="accent1">
                  <a:lumMod val="5000"/>
                  <a:lumOff val="95000"/>
                  <a:alpha val="0"/>
                </a:schemeClr>
              </a:gs>
              <a:gs pos="7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Box 6"/>
          <p:cNvSpPr txBox="1">
            <a:spLocks noChangeArrowheads="1"/>
          </p:cNvSpPr>
          <p:nvPr/>
        </p:nvSpPr>
        <p:spPr bwMode="auto">
          <a:xfrm>
            <a:off x="611980" y="4884015"/>
            <a:ext cx="7920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800" dirty="0">
              <a:solidFill>
                <a:schemeClr val="accent2"/>
              </a:solidFill>
            </a:endParaRPr>
          </a:p>
        </p:txBody>
      </p:sp>
    </p:spTree>
    <p:extLst>
      <p:ext uri="{BB962C8B-B14F-4D97-AF65-F5344CB8AC3E}">
        <p14:creationId xmlns:p14="http://schemas.microsoft.com/office/powerpoint/2010/main" val="39454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Departure</a:t>
            </a:r>
          </a:p>
        </p:txBody>
      </p:sp>
      <p:sp>
        <p:nvSpPr>
          <p:cNvPr id="4" name="Content Placeholder 3"/>
          <p:cNvSpPr>
            <a:spLocks noGrp="1"/>
          </p:cNvSpPr>
          <p:nvPr>
            <p:ph idx="1"/>
          </p:nvPr>
        </p:nvSpPr>
        <p:spPr>
          <a:xfrm>
            <a:off x="1113183" y="3723584"/>
            <a:ext cx="7313805" cy="3539817"/>
          </a:xfrm>
        </p:spPr>
        <p:txBody>
          <a:bodyPr>
            <a:normAutofit/>
          </a:bodyPr>
          <a:lstStyle/>
          <a:p>
            <a:pPr marL="0" indent="0">
              <a:buNone/>
            </a:pPr>
            <a:r>
              <a:rPr lang="en-US" sz="2400" b="1" dirty="0"/>
              <a:t>Competence:</a:t>
            </a:r>
            <a:r>
              <a:rPr lang="en-US" sz="2400" dirty="0"/>
              <a:t> The country of origin can </a:t>
            </a:r>
            <a:r>
              <a:rPr lang="en-US" sz="2400" b="1" dirty="0"/>
              <a:t>require some formalities</a:t>
            </a:r>
            <a:r>
              <a:rPr lang="en-US" sz="2400" dirty="0"/>
              <a:t> aimed at keeping </a:t>
            </a:r>
            <a:r>
              <a:rPr lang="en-US" sz="2400" b="1" dirty="0"/>
              <a:t>track</a:t>
            </a:r>
            <a:r>
              <a:rPr lang="en-US" sz="2400" dirty="0"/>
              <a:t> of who is within the country and who has left.</a:t>
            </a:r>
          </a:p>
          <a:p>
            <a:pPr marL="0" indent="0">
              <a:buNone/>
            </a:pPr>
            <a:endParaRPr lang="en-US" sz="2400" dirty="0"/>
          </a:p>
          <a:p>
            <a:pPr marL="0" indent="0">
              <a:buNone/>
            </a:pPr>
            <a:r>
              <a:rPr lang="en-US" sz="2400" b="1" dirty="0"/>
              <a:t>Limitation: </a:t>
            </a:r>
            <a:r>
              <a:rPr lang="en-US" altLang="en-US" sz="2400" dirty="0"/>
              <a:t>The </a:t>
            </a:r>
            <a:r>
              <a:rPr lang="en-US" altLang="en-US" sz="2400" b="1" dirty="0"/>
              <a:t>right to leave any country</a:t>
            </a:r>
            <a:r>
              <a:rPr lang="en-US" altLang="en-US" sz="2400" dirty="0"/>
              <a:t>, including one’s own (Art. 13.2 UDHR; Art. 12.2 ICCPR).</a:t>
            </a:r>
          </a:p>
        </p:txBody>
      </p:sp>
      <p:pic>
        <p:nvPicPr>
          <p:cNvPr id="5" name="Picture 4" descr="Icon&#10;&#10;Description automatically generated">
            <a:extLst>
              <a:ext uri="{FF2B5EF4-FFF2-40B4-BE49-F238E27FC236}">
                <a16:creationId xmlns:a16="http://schemas.microsoft.com/office/drawing/2014/main" id="{DD2EB0E9-EC62-4DC1-9F39-4181F885971B}"/>
              </a:ext>
            </a:extLst>
          </p:cNvPr>
          <p:cNvPicPr>
            <a:picLocks noChangeAspect="1"/>
          </p:cNvPicPr>
          <p:nvPr/>
        </p:nvPicPr>
        <p:blipFill rotWithShape="1">
          <a:blip r:embed="rId3">
            <a:extLst>
              <a:ext uri="{28A0092B-C50C-407E-A947-70E740481C1C}">
                <a14:useLocalDpi xmlns:a14="http://schemas.microsoft.com/office/drawing/2010/main" val="0"/>
              </a:ext>
            </a:extLst>
          </a:blip>
          <a:srcRect t="10571" b="10864"/>
          <a:stretch/>
        </p:blipFill>
        <p:spPr>
          <a:xfrm>
            <a:off x="3667354" y="1451715"/>
            <a:ext cx="2547228" cy="2001254"/>
          </a:xfrm>
          <a:prstGeom prst="rect">
            <a:avLst/>
          </a:prstGeom>
        </p:spPr>
      </p:pic>
    </p:spTree>
    <p:extLst>
      <p:ext uri="{BB962C8B-B14F-4D97-AF65-F5344CB8AC3E}">
        <p14:creationId xmlns:p14="http://schemas.microsoft.com/office/powerpoint/2010/main" val="243608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Entry/residence</a:t>
            </a:r>
            <a:br>
              <a:rPr lang="en-US" b="1" dirty="0">
                <a:latin typeface="+mn-lt"/>
              </a:rPr>
            </a:br>
            <a:r>
              <a:rPr lang="en-US" b="1" dirty="0">
                <a:latin typeface="+mn-lt"/>
              </a:rPr>
              <a:t>(country of transit/destination)</a:t>
            </a:r>
          </a:p>
        </p:txBody>
      </p:sp>
      <p:sp>
        <p:nvSpPr>
          <p:cNvPr id="4" name="Content Placeholder 3"/>
          <p:cNvSpPr>
            <a:spLocks noGrp="1"/>
          </p:cNvSpPr>
          <p:nvPr>
            <p:ph idx="1"/>
          </p:nvPr>
        </p:nvSpPr>
        <p:spPr>
          <a:xfrm>
            <a:off x="1837171" y="1760447"/>
            <a:ext cx="7147804" cy="4528059"/>
          </a:xfrm>
        </p:spPr>
        <p:txBody>
          <a:bodyPr>
            <a:normAutofit lnSpcReduction="10000"/>
          </a:bodyPr>
          <a:lstStyle/>
          <a:p>
            <a:pPr marL="0" indent="0">
              <a:buNone/>
            </a:pPr>
            <a:r>
              <a:rPr lang="en-US" sz="2000" b="1" dirty="0"/>
              <a:t>Competence: </a:t>
            </a:r>
            <a:r>
              <a:rPr lang="en-US" sz="2000" dirty="0"/>
              <a:t>The State can decide who is </a:t>
            </a:r>
            <a:r>
              <a:rPr lang="en-US" sz="2000" b="1" dirty="0"/>
              <a:t>authorized</a:t>
            </a:r>
            <a:r>
              <a:rPr lang="en-US" sz="2000" dirty="0"/>
              <a:t> to enter its territory and how, and </a:t>
            </a:r>
            <a:r>
              <a:rPr lang="en-US" sz="2000" b="1" dirty="0"/>
              <a:t>regulate</a:t>
            </a:r>
            <a:r>
              <a:rPr lang="en-US" sz="2000" dirty="0"/>
              <a:t> the person’s residence. However…</a:t>
            </a:r>
          </a:p>
          <a:p>
            <a:pPr marL="0" indent="0">
              <a:buNone/>
            </a:pPr>
            <a:endParaRPr lang="en-US" sz="2000" dirty="0"/>
          </a:p>
          <a:p>
            <a:pPr marL="0" indent="0">
              <a:buNone/>
            </a:pPr>
            <a:r>
              <a:rPr lang="en-US" sz="2000" b="1" dirty="0"/>
              <a:t>Limitations:</a:t>
            </a:r>
          </a:p>
          <a:p>
            <a:pPr marL="457200" indent="-457200">
              <a:buFont typeface="+mj-lt"/>
              <a:buAutoNum type="arabicPeriod"/>
            </a:pPr>
            <a:r>
              <a:rPr lang="en-US" sz="2000" dirty="0"/>
              <a:t>Right to seek and enjoy asylum</a:t>
            </a:r>
            <a:br>
              <a:rPr lang="en-US" sz="2000" dirty="0"/>
            </a:br>
            <a:r>
              <a:rPr lang="en-US" sz="2000" dirty="0"/>
              <a:t>(Art. 14 UDHR, Art. 12.3 </a:t>
            </a:r>
            <a:r>
              <a:rPr lang="en-US" sz="2000" dirty="0" err="1"/>
              <a:t>AfCHR</a:t>
            </a:r>
            <a:r>
              <a:rPr lang="en-US" sz="2000" dirty="0"/>
              <a:t>, Art. 22.7 </a:t>
            </a:r>
            <a:r>
              <a:rPr lang="en-US" sz="2000" dirty="0" err="1"/>
              <a:t>AmCHR</a:t>
            </a:r>
            <a:r>
              <a:rPr lang="en-US" sz="2000" dirty="0"/>
              <a:t>)) </a:t>
            </a:r>
          </a:p>
          <a:p>
            <a:pPr marL="457200" indent="-457200">
              <a:buFont typeface="+mj-lt"/>
              <a:buAutoNum type="arabicPeriod"/>
            </a:pPr>
            <a:r>
              <a:rPr lang="en-US" sz="2000" dirty="0"/>
              <a:t>Principle of non-refoulement</a:t>
            </a:r>
          </a:p>
          <a:p>
            <a:pPr marL="457200" indent="-457200">
              <a:buFont typeface="+mj-lt"/>
              <a:buAutoNum type="arabicPeriod"/>
            </a:pPr>
            <a:r>
              <a:rPr lang="en-US" sz="2000" dirty="0"/>
              <a:t>Prohibition of collective expulsion (entry)</a:t>
            </a:r>
          </a:p>
          <a:p>
            <a:pPr marL="457200" indent="-457200">
              <a:buFont typeface="+mj-lt"/>
              <a:buAutoNum type="arabicPeriod"/>
            </a:pPr>
            <a:r>
              <a:rPr lang="en-US" sz="2000" dirty="0"/>
              <a:t>Right to family reunification </a:t>
            </a:r>
            <a:r>
              <a:rPr lang="en-US" sz="2000" dirty="0">
                <a:ea typeface="Gill Sans MT"/>
                <a:cs typeface="Gill Sans MT"/>
                <a:sym typeface="Calibri"/>
              </a:rPr>
              <a:t>(Art. 10 CRC &amp; 44 ICRMW) </a:t>
            </a:r>
          </a:p>
          <a:p>
            <a:pPr marL="457200" indent="-457200">
              <a:buFont typeface="+mj-lt"/>
              <a:buAutoNum type="arabicPeriod"/>
            </a:pPr>
            <a:r>
              <a:rPr lang="en-US" sz="2000" dirty="0">
                <a:sym typeface="Calibri"/>
              </a:rPr>
              <a:t>Best interests of the child </a:t>
            </a:r>
            <a:r>
              <a:rPr lang="en-US" sz="2000" dirty="0">
                <a:sym typeface="Gill Sans MT"/>
              </a:rPr>
              <a:t>(Art. 3.1 CRC)</a:t>
            </a:r>
            <a:endParaRPr lang="en-US" sz="2000" dirty="0"/>
          </a:p>
          <a:p>
            <a:pPr marL="457200" indent="-457200">
              <a:buFont typeface="+mj-lt"/>
              <a:buAutoNum type="arabicPeriod"/>
            </a:pPr>
            <a:r>
              <a:rPr lang="en-US" sz="2000" dirty="0"/>
              <a:t>Everyone lawfully within the territory of a State shall, within that territory, have the right to liberty of movement &amp; freedom to choose residence (Art. 12.1 ICCPR)</a:t>
            </a:r>
          </a:p>
          <a:p>
            <a:pPr marL="457200" indent="-457200">
              <a:buFont typeface="+mj-lt"/>
              <a:buAutoNum type="arabicPeriod"/>
            </a:pPr>
            <a:r>
              <a:rPr lang="en-US" sz="2000" dirty="0"/>
              <a:t>Principles of non-discrimination.</a:t>
            </a:r>
          </a:p>
        </p:txBody>
      </p:sp>
      <p:pic>
        <p:nvPicPr>
          <p:cNvPr id="5" name="Picture 4" descr="Icon&#10;&#10;Description automatically generated">
            <a:extLst>
              <a:ext uri="{FF2B5EF4-FFF2-40B4-BE49-F238E27FC236}">
                <a16:creationId xmlns:a16="http://schemas.microsoft.com/office/drawing/2014/main" id="{F2EB471F-ACCB-4E17-B065-F8A5C640A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83" y="1413747"/>
            <a:ext cx="1447974" cy="1447974"/>
          </a:xfrm>
          <a:prstGeom prst="rect">
            <a:avLst/>
          </a:prstGeom>
        </p:spPr>
      </p:pic>
    </p:spTree>
    <p:extLst>
      <p:ext uri="{BB962C8B-B14F-4D97-AF65-F5344CB8AC3E}">
        <p14:creationId xmlns:p14="http://schemas.microsoft.com/office/powerpoint/2010/main" val="290778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DE5A70-816D-41C9-90C3-AD9E100EC607}"/>
              </a:ext>
            </a:extLst>
          </p:cNvPr>
          <p:cNvPicPr>
            <a:picLocks noChangeAspect="1"/>
          </p:cNvPicPr>
          <p:nvPr/>
        </p:nvPicPr>
        <p:blipFill rotWithShape="1">
          <a:blip r:embed="rId3"/>
          <a:srcRect t="4139" r="3" b="2196"/>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6" name="Picture 5">
            <a:extLst>
              <a:ext uri="{FF2B5EF4-FFF2-40B4-BE49-F238E27FC236}">
                <a16:creationId xmlns:a16="http://schemas.microsoft.com/office/drawing/2014/main" id="{E7DF6EEE-3824-4BC5-904C-BBA0330CF1C3}"/>
              </a:ext>
            </a:extLst>
          </p:cNvPr>
          <p:cNvPicPr>
            <a:picLocks noChangeAspect="1"/>
          </p:cNvPicPr>
          <p:nvPr/>
        </p:nvPicPr>
        <p:blipFill rotWithShape="1">
          <a:blip r:embed="rId4"/>
          <a:srcRect r="-1" b="4785"/>
          <a:stretch/>
        </p:blipFill>
        <p:spPr>
          <a:xfrm>
            <a:off x="20" y="-6956"/>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4" name="Content Placeholder 3">
            <a:extLst>
              <a:ext uri="{FF2B5EF4-FFF2-40B4-BE49-F238E27FC236}">
                <a16:creationId xmlns:a16="http://schemas.microsoft.com/office/drawing/2014/main" id="{84683031-3C9D-40EA-96EF-9C7E90B89709}"/>
              </a:ext>
            </a:extLst>
          </p:cNvPr>
          <p:cNvPicPr>
            <a:picLocks noGrp="1" noChangeAspect="1"/>
          </p:cNvPicPr>
          <p:nvPr>
            <p:ph idx="1"/>
          </p:nvPr>
        </p:nvPicPr>
        <p:blipFill rotWithShape="1">
          <a:blip r:embed="rId5"/>
          <a:stretch/>
        </p:blipFill>
        <p:spPr>
          <a:xfrm>
            <a:off x="5970270" y="4706152"/>
            <a:ext cx="3173730" cy="217516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14" name="Picture 13">
            <a:extLst>
              <a:ext uri="{FF2B5EF4-FFF2-40B4-BE49-F238E27FC236}">
                <a16:creationId xmlns:a16="http://schemas.microsoft.com/office/drawing/2014/main" id="{D942FEAC-1EA9-4B60-91F8-BF8BABC6E251}"/>
              </a:ext>
            </a:extLst>
          </p:cNvPr>
          <p:cNvPicPr>
            <a:picLocks noChangeAspect="1"/>
          </p:cNvPicPr>
          <p:nvPr/>
        </p:nvPicPr>
        <p:blipFill rotWithShape="1">
          <a:blip r:embed="rId6"/>
          <a:srcRect t="21871" r="-2" b="18185"/>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
        <p:nvSpPr>
          <p:cNvPr id="8" name="TextBox 7">
            <a:extLst>
              <a:ext uri="{FF2B5EF4-FFF2-40B4-BE49-F238E27FC236}">
                <a16:creationId xmlns:a16="http://schemas.microsoft.com/office/drawing/2014/main" id="{961A0624-BFE2-495E-944D-E4A1964ACC47}"/>
              </a:ext>
            </a:extLst>
          </p:cNvPr>
          <p:cNvSpPr txBox="1"/>
          <p:nvPr/>
        </p:nvSpPr>
        <p:spPr>
          <a:xfrm>
            <a:off x="2848932" y="3105834"/>
            <a:ext cx="3446136" cy="646331"/>
          </a:xfrm>
          <a:prstGeom prst="rect">
            <a:avLst/>
          </a:prstGeom>
          <a:noFill/>
        </p:spPr>
        <p:txBody>
          <a:bodyPr wrap="none" rtlCol="0">
            <a:spAutoFit/>
          </a:bodyPr>
          <a:lstStyle/>
          <a:p>
            <a:pPr algn="ctr"/>
            <a:r>
              <a:rPr lang="en-US" sz="3600" b="1" dirty="0">
                <a:solidFill>
                  <a:srgbClr val="0061AA"/>
                </a:solidFill>
              </a:rPr>
              <a:t>Rights at Borders</a:t>
            </a:r>
          </a:p>
        </p:txBody>
      </p:sp>
    </p:spTree>
    <p:extLst>
      <p:ext uri="{BB962C8B-B14F-4D97-AF65-F5344CB8AC3E}">
        <p14:creationId xmlns:p14="http://schemas.microsoft.com/office/powerpoint/2010/main" val="2899050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916FB3AB5D1694F9B823C2CA8F9D71D" ma:contentTypeVersion="13" ma:contentTypeDescription="Creare un nuovo documento." ma:contentTypeScope="" ma:versionID="917d3da818b440229ce3b49ebee1eb12">
  <xsd:schema xmlns:xsd="http://www.w3.org/2001/XMLSchema" xmlns:xs="http://www.w3.org/2001/XMLSchema" xmlns:p="http://schemas.microsoft.com/office/2006/metadata/properties" xmlns:ns2="4ca4a2f9-d174-41ba-87c1-71cd9d52eb93" xmlns:ns3="6d0b9191-dc61-432e-b933-9f21c98cf040" targetNamespace="http://schemas.microsoft.com/office/2006/metadata/properties" ma:root="true" ma:fieldsID="e34c54fbc6fe7492110b9199edc71258" ns2:_="" ns3:_="">
    <xsd:import namespace="4ca4a2f9-d174-41ba-87c1-71cd9d52eb93"/>
    <xsd:import namespace="6d0b9191-dc61-432e-b933-9f21c98cf0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person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a4a2f9-d174-41ba-87c1-71cd9d52eb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persona" ma:index="16" nillable="true" ma:displayName="persona" ma:format="Dropdown" ma:list="UserInfo" ma:SharePointGroup="0" ma:internalName="person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0b9191-dc61-432e-b933-9f21c98cf040"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ersona xmlns="4ca4a2f9-d174-41ba-87c1-71cd9d52eb93">
      <UserInfo>
        <DisplayName/>
        <AccountId xsi:nil="true"/>
        <AccountType/>
      </UserInfo>
    </persona>
  </documentManagement>
</p:properties>
</file>

<file path=customXml/itemProps1.xml><?xml version="1.0" encoding="utf-8"?>
<ds:datastoreItem xmlns:ds="http://schemas.openxmlformats.org/officeDocument/2006/customXml" ds:itemID="{C133A49E-E6A5-4F62-8139-B3B7D8CEF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a4a2f9-d174-41ba-87c1-71cd9d52eb93"/>
    <ds:schemaRef ds:uri="6d0b9191-dc61-432e-b933-9f21c98cf0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FD0371-E101-4045-819D-BEAC84F0E37F}">
  <ds:schemaRefs>
    <ds:schemaRef ds:uri="http://schemas.microsoft.com/sharepoint/v3/contenttype/forms"/>
  </ds:schemaRefs>
</ds:datastoreItem>
</file>

<file path=customXml/itemProps3.xml><?xml version="1.0" encoding="utf-8"?>
<ds:datastoreItem xmlns:ds="http://schemas.openxmlformats.org/officeDocument/2006/customXml" ds:itemID="{B1C5D020-77CA-4E02-993E-DB5B6444E70D}">
  <ds:schemaRefs>
    <ds:schemaRef ds:uri="http://schemas.microsoft.com/office/2006/metadata/properties"/>
    <ds:schemaRef ds:uri="http://schemas.microsoft.com/office/infopath/2007/PartnerControls"/>
    <ds:schemaRef ds:uri="4ca4a2f9-d174-41ba-87c1-71cd9d52eb93"/>
  </ds:schemaRefs>
</ds:datastoreItem>
</file>

<file path=docProps/app.xml><?xml version="1.0" encoding="utf-8"?>
<Properties xmlns="http://schemas.openxmlformats.org/officeDocument/2006/extended-properties" xmlns:vt="http://schemas.openxmlformats.org/officeDocument/2006/docPropsVTypes">
  <TotalTime>2297</TotalTime>
  <Words>8236</Words>
  <Application>Microsoft Office PowerPoint</Application>
  <PresentationFormat>On-screen Show (4:3)</PresentationFormat>
  <Paragraphs>517</Paragraphs>
  <Slides>47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Black</vt:lpstr>
      <vt:lpstr>Calibri</vt:lpstr>
      <vt:lpstr>Calibri Light</vt:lpstr>
      <vt:lpstr>Gill Sans MT</vt:lpstr>
      <vt:lpstr>Trebuchet MS</vt:lpstr>
      <vt:lpstr>Wingdings</vt:lpstr>
      <vt:lpstr>Office Theme</vt:lpstr>
      <vt:lpstr>PowerPoint Presentation</vt:lpstr>
      <vt:lpstr>Learning Objectives</vt:lpstr>
      <vt:lpstr>State Sovereignty, International Law &amp; Migration Governance</vt:lpstr>
      <vt:lpstr>Definition - Borders</vt:lpstr>
      <vt:lpstr>Global Compact for Migration </vt:lpstr>
      <vt:lpstr>PowerPoint Presentation</vt:lpstr>
      <vt:lpstr>Departure</vt:lpstr>
      <vt:lpstr>Entry/residence (country of transit/destination)</vt:lpstr>
      <vt:lpstr>PowerPoint Presentation</vt:lpstr>
      <vt:lpstr>PowerPoint Presentation</vt:lpstr>
      <vt:lpstr>Cont…</vt:lpstr>
      <vt:lpstr>PowerPoint Presentation</vt:lpstr>
      <vt:lpstr>Cont…</vt:lpstr>
      <vt:lpstr>Principle of non-refoulement jus cogens</vt:lpstr>
      <vt:lpstr>Children &amp; Non-refoulement</vt:lpstr>
      <vt:lpstr>Global Compact for Migration </vt:lpstr>
      <vt:lpstr>Family Reunification </vt:lpstr>
      <vt:lpstr>Members of the Family</vt:lpstr>
      <vt:lpstr>Global Compact for Migration </vt:lpstr>
      <vt:lpstr>PowerPoint Presentation</vt:lpstr>
      <vt:lpstr>Collective expulsions</vt:lpstr>
      <vt:lpstr>Collective expulsions:  “Group” Case N.D. and N.T. v. Spain (ECtHR, 2020)</vt:lpstr>
      <vt:lpstr>Limitations on Expulsions</vt:lpstr>
      <vt:lpstr>Expulsions: Procedural Guarantees </vt:lpstr>
      <vt:lpstr>Expulsions: Conditions</vt:lpstr>
      <vt:lpstr>Right to return &gt; obligation to re-admit</vt:lpstr>
      <vt:lpstr>Trafficking and Smuggling of Migrants </vt:lpstr>
      <vt:lpstr>Trafficking in Persons definition</vt:lpstr>
      <vt:lpstr>Elements of Trafficking </vt:lpstr>
      <vt:lpstr>Trafficking (Palermo Protocol)</vt:lpstr>
      <vt:lpstr>Trafficking in Persons</vt:lpstr>
      <vt:lpstr>Smuggling definition</vt:lpstr>
      <vt:lpstr>Elements of Smuggling </vt:lpstr>
      <vt:lpstr>Requires States to: </vt:lpstr>
      <vt:lpstr>Important </vt:lpstr>
      <vt:lpstr>Migration by Sea</vt:lpstr>
      <vt:lpstr>PowerPoint Presentation</vt:lpstr>
      <vt:lpstr>RECAP  Principles at international borders</vt:lpstr>
      <vt:lpstr>Recap: International Borders</vt:lpstr>
      <vt:lpstr>Principles at international borders</vt:lpstr>
      <vt:lpstr>Question</vt:lpstr>
      <vt:lpstr>PowerPoint Presentation</vt:lpstr>
      <vt:lpstr>Case</vt:lpstr>
      <vt:lpstr>Case</vt:lpstr>
      <vt:lpstr>Case</vt:lpstr>
      <vt:lpstr>Case</vt:lpstr>
      <vt:lpstr>Thanks for your participation!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SANCHEZ Gianna (EXT)</dc:creator>
  <cp:lastModifiedBy>SANCHEZ Gianna</cp:lastModifiedBy>
  <cp:revision>25</cp:revision>
  <dcterms:created xsi:type="dcterms:W3CDTF">2021-03-12T07:00:15Z</dcterms:created>
  <dcterms:modified xsi:type="dcterms:W3CDTF">2022-02-09T11:02:02Z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2021-03-12T07:03:10Z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eee2f937-305f-4441-a5ae-4cb8526c34d0</vt:lpwstr>
  </property>
  <property fmtid="{D5CDD505-2E9C-101B-9397-08002B2CF9AE}" pid="8" name="MSIP_Label_2059aa38-f392-4105-be92-628035578272_ContentBits">
    <vt:lpwstr>0</vt:lpwstr>
  </property>
</Properties>
</file>