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257" r:id="rId5"/>
    <p:sldId id="276" r:id="rId6"/>
    <p:sldId id="272" r:id="rId7"/>
    <p:sldId id="286" r:id="rId8"/>
    <p:sldId id="280" r:id="rId9"/>
    <p:sldId id="258" r:id="rId10"/>
    <p:sldId id="277" r:id="rId11"/>
    <p:sldId id="291" r:id="rId12"/>
    <p:sldId id="259" r:id="rId13"/>
    <p:sldId id="292" r:id="rId14"/>
    <p:sldId id="289" r:id="rId15"/>
    <p:sldId id="293" r:id="rId16"/>
    <p:sldId id="294" r:id="rId17"/>
    <p:sldId id="295" r:id="rId18"/>
    <p:sldId id="26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CE1"/>
    <a:srgbClr val="000000"/>
    <a:srgbClr val="046C9F"/>
    <a:srgbClr val="53982C"/>
    <a:srgbClr val="E72250"/>
    <a:srgbClr val="5EB233"/>
    <a:srgbClr val="EF3078"/>
    <a:srgbClr val="61B234"/>
    <a:srgbClr val="D65893"/>
    <a:srgbClr val="8EB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09" autoAdjust="0"/>
    <p:restoredTop sz="94660"/>
  </p:normalViewPr>
  <p:slideViewPr>
    <p:cSldViewPr snapToGrid="0">
      <p:cViewPr varScale="1">
        <p:scale>
          <a:sx n="63" d="100"/>
          <a:sy n="63" d="100"/>
        </p:scale>
        <p:origin x="468"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486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1A779C-57F2-4CF7-8902-276FB62D1B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8DCE27-2567-4A4E-9AF7-FD32FBD7A8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2ABAF-44EB-430A-AB6C-08509882303B}" type="datetimeFigureOut">
              <a:rPr lang="fr-FR" smtClean="0"/>
              <a:t>17/02/2022</a:t>
            </a:fld>
            <a:endParaRPr lang="fr-FR"/>
          </a:p>
        </p:txBody>
      </p:sp>
      <p:sp>
        <p:nvSpPr>
          <p:cNvPr id="4" name="Espace réservé du pied de page 3">
            <a:extLst>
              <a:ext uri="{FF2B5EF4-FFF2-40B4-BE49-F238E27FC236}">
                <a16:creationId xmlns:a16="http://schemas.microsoft.com/office/drawing/2014/main" id="{33ACB72E-893D-4C61-95B9-C01E42A075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B924019-B4E1-4919-8094-D31378433D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EDCC4F-BDDA-4D51-8B41-26A2D7F6B985}" type="slidenum">
              <a:rPr lang="fr-FR" smtClean="0"/>
              <a:t>‹#›</a:t>
            </a:fld>
            <a:endParaRPr lang="fr-FR"/>
          </a:p>
        </p:txBody>
      </p:sp>
    </p:spTree>
    <p:extLst>
      <p:ext uri="{BB962C8B-B14F-4D97-AF65-F5344CB8AC3E}">
        <p14:creationId xmlns:p14="http://schemas.microsoft.com/office/powerpoint/2010/main" val="3480241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200A4-D53A-4DDF-8118-E4EC73FE1D93}" type="datetimeFigureOut">
              <a:rPr lang="fr-FR" smtClean="0"/>
              <a:t>17/02/2022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FD17B-85E9-4BE1-9D30-3D159479BD64}" type="slidenum">
              <a:rPr lang="fr-FR" smtClean="0"/>
              <a:t>‹#›</a:t>
            </a:fld>
            <a:endParaRPr lang="fr-FR"/>
          </a:p>
        </p:txBody>
      </p:sp>
    </p:spTree>
    <p:extLst>
      <p:ext uri="{BB962C8B-B14F-4D97-AF65-F5344CB8AC3E}">
        <p14:creationId xmlns:p14="http://schemas.microsoft.com/office/powerpoint/2010/main" val="377998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83278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8953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8838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7695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68978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56251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76006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CFD17B-85E9-4BE1-9D30-3D159479BD64}" type="slidenum">
              <a:rPr lang="fr-FR" smtClean="0"/>
              <a:t>15</a:t>
            </a:fld>
            <a:endParaRPr lang="fr-FR"/>
          </a:p>
        </p:txBody>
      </p:sp>
    </p:spTree>
    <p:extLst>
      <p:ext uri="{BB962C8B-B14F-4D97-AF65-F5344CB8AC3E}">
        <p14:creationId xmlns:p14="http://schemas.microsoft.com/office/powerpoint/2010/main" val="2071034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B9A56-C7BA-4E87-9718-28D0F9140849}"/>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a:extLst>
              <a:ext uri="{FF2B5EF4-FFF2-40B4-BE49-F238E27FC236}">
                <a16:creationId xmlns:a16="http://schemas.microsoft.com/office/drawing/2014/main" id="{48725708-E267-4907-B74B-547995C9B8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pic>
        <p:nvPicPr>
          <p:cNvPr id="11" name="Graphique 10">
            <a:extLst>
              <a:ext uri="{FF2B5EF4-FFF2-40B4-BE49-F238E27FC236}">
                <a16:creationId xmlns:a16="http://schemas.microsoft.com/office/drawing/2014/main" id="{25792EB1-7BCE-488B-8E20-C8888ADB43F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11583"/>
          <a:stretch/>
        </p:blipFill>
        <p:spPr>
          <a:xfrm>
            <a:off x="0" y="120650"/>
            <a:ext cx="7201498" cy="6737350"/>
          </a:xfrm>
          <a:prstGeom prst="rect">
            <a:avLst/>
          </a:prstGeom>
        </p:spPr>
      </p:pic>
      <p:sp>
        <p:nvSpPr>
          <p:cNvPr id="18" name="Espace réservé du contenu 17">
            <a:extLst>
              <a:ext uri="{FF2B5EF4-FFF2-40B4-BE49-F238E27FC236}">
                <a16:creationId xmlns:a16="http://schemas.microsoft.com/office/drawing/2014/main" id="{7F82E0E2-EE7A-486E-96FB-72F756D713F7}"/>
              </a:ext>
            </a:extLst>
          </p:cNvPr>
          <p:cNvSpPr>
            <a:spLocks noGrp="1"/>
          </p:cNvSpPr>
          <p:nvPr>
            <p:ph sz="quarter" idx="10" hasCustomPrompt="1"/>
          </p:nvPr>
        </p:nvSpPr>
        <p:spPr>
          <a:xfrm>
            <a:off x="3901017" y="2190750"/>
            <a:ext cx="6157384" cy="560917"/>
          </a:xfrm>
          <a:prstGeom prst="rect">
            <a:avLst/>
          </a:prstGeom>
        </p:spPr>
        <p:txBody>
          <a:bodyPr>
            <a:noAutofit/>
          </a:bodyPr>
          <a:lstStyle>
            <a:lvl1pPr marL="0" indent="0">
              <a:buNone/>
              <a:defRPr sz="4800" b="1">
                <a:solidFill>
                  <a:srgbClr val="076CA0"/>
                </a:solidFill>
                <a:latin typeface="SemplicitaPro" panose="02000303000000000000" pitchFamily="50" charset="0"/>
              </a:defRPr>
            </a:lvl1pPr>
          </a:lstStyle>
          <a:p>
            <a:pPr lvl="0"/>
            <a:r>
              <a:rPr lang="fr-FR" dirty="0"/>
              <a:t>Document </a:t>
            </a:r>
            <a:r>
              <a:rPr lang="fr-FR" dirty="0" err="1"/>
              <a:t>title</a:t>
            </a:r>
            <a:endParaRPr lang="fr-FR" dirty="0"/>
          </a:p>
        </p:txBody>
      </p:sp>
      <p:sp>
        <p:nvSpPr>
          <p:cNvPr id="19" name="Espace réservé du contenu 17">
            <a:extLst>
              <a:ext uri="{FF2B5EF4-FFF2-40B4-BE49-F238E27FC236}">
                <a16:creationId xmlns:a16="http://schemas.microsoft.com/office/drawing/2014/main" id="{BFAF9F25-EF90-45FB-AAA4-03DA6ED12504}"/>
              </a:ext>
            </a:extLst>
          </p:cNvPr>
          <p:cNvSpPr>
            <a:spLocks noGrp="1"/>
          </p:cNvSpPr>
          <p:nvPr>
            <p:ph sz="quarter" idx="11" hasCustomPrompt="1"/>
          </p:nvPr>
        </p:nvSpPr>
        <p:spPr>
          <a:xfrm>
            <a:off x="3901017" y="2978151"/>
            <a:ext cx="6157384" cy="560917"/>
          </a:xfrm>
          <a:prstGeom prst="rect">
            <a:avLst/>
          </a:prstGeom>
        </p:spPr>
        <p:txBody>
          <a:bodyPr>
            <a:noAutofit/>
          </a:bodyPr>
          <a:lstStyle>
            <a:lvl1pPr marL="0" indent="0">
              <a:buNone/>
              <a:defRPr sz="2800" b="1">
                <a:solidFill>
                  <a:srgbClr val="28BADF"/>
                </a:solidFill>
                <a:latin typeface="SemplicitaPro" panose="02000303000000000000" pitchFamily="50" charset="0"/>
              </a:defRPr>
            </a:lvl1pPr>
          </a:lstStyle>
          <a:p>
            <a:pPr lvl="0"/>
            <a:r>
              <a:rPr lang="fr-FR" dirty="0"/>
              <a:t>Introduction Slide </a:t>
            </a:r>
            <a:r>
              <a:rPr lang="fr-FR" dirty="0" err="1"/>
              <a:t>Text</a:t>
            </a:r>
            <a:endParaRPr lang="fr-FR" dirty="0"/>
          </a:p>
        </p:txBody>
      </p:sp>
    </p:spTree>
    <p:extLst>
      <p:ext uri="{BB962C8B-B14F-4D97-AF65-F5344CB8AC3E}">
        <p14:creationId xmlns:p14="http://schemas.microsoft.com/office/powerpoint/2010/main" val="179437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3D37677-2376-4D2F-987C-1DADDCBCD4E7}"/>
              </a:ext>
            </a:extLst>
          </p:cNvPr>
          <p:cNvSpPr/>
          <p:nvPr userDrawn="1"/>
        </p:nvSpPr>
        <p:spPr>
          <a:xfrm>
            <a:off x="1462536" y="1210570"/>
            <a:ext cx="9173714" cy="462464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4423435" y="1482107"/>
            <a:ext cx="3242735" cy="1952801"/>
          </a:xfrm>
          <a:prstGeom prst="rect">
            <a:avLst/>
          </a:prstGeom>
        </p:spPr>
        <p:txBody>
          <a:bodyPr/>
          <a:lstStyle/>
          <a:p>
            <a:endParaRPr lang="fr-FR"/>
          </a:p>
        </p:txBody>
      </p:sp>
      <p:sp>
        <p:nvSpPr>
          <p:cNvPr id="11" name="Espace réservé du texte 36">
            <a:extLst>
              <a:ext uri="{FF2B5EF4-FFF2-40B4-BE49-F238E27FC236}">
                <a16:creationId xmlns:a16="http://schemas.microsoft.com/office/drawing/2014/main" id="{7A2DC1FA-38B2-4E54-8FCC-1482F9CC34D5}"/>
              </a:ext>
            </a:extLst>
          </p:cNvPr>
          <p:cNvSpPr>
            <a:spLocks noGrp="1"/>
          </p:cNvSpPr>
          <p:nvPr>
            <p:ph type="body" sz="quarter" idx="12" hasCustomPrompt="1"/>
          </p:nvPr>
        </p:nvSpPr>
        <p:spPr>
          <a:xfrm>
            <a:off x="1016000" y="1482108"/>
            <a:ext cx="3242735" cy="1952801"/>
          </a:xfrm>
          <a:prstGeom prst="rect">
            <a:avLst/>
          </a:prstGeom>
          <a:solidFill>
            <a:srgbClr val="F49C08"/>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17" name="Espace réservé du contenu 40">
            <a:extLst>
              <a:ext uri="{FF2B5EF4-FFF2-40B4-BE49-F238E27FC236}">
                <a16:creationId xmlns:a16="http://schemas.microsoft.com/office/drawing/2014/main" id="{D6419970-167D-4BBE-B168-677F2F7CEEC6}"/>
              </a:ext>
            </a:extLst>
          </p:cNvPr>
          <p:cNvSpPr>
            <a:spLocks noGrp="1"/>
          </p:cNvSpPr>
          <p:nvPr>
            <p:ph sz="quarter" idx="15" hasCustomPrompt="1"/>
          </p:nvPr>
        </p:nvSpPr>
        <p:spPr>
          <a:xfrm>
            <a:off x="838200" y="59578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25" name="Espace réservé du texte 36">
            <a:extLst>
              <a:ext uri="{FF2B5EF4-FFF2-40B4-BE49-F238E27FC236}">
                <a16:creationId xmlns:a16="http://schemas.microsoft.com/office/drawing/2014/main" id="{6407B8AE-D5E3-46A6-B774-33CA4531093B}"/>
              </a:ext>
            </a:extLst>
          </p:cNvPr>
          <p:cNvSpPr>
            <a:spLocks noGrp="1"/>
          </p:cNvSpPr>
          <p:nvPr>
            <p:ph type="body" sz="quarter" idx="21" hasCustomPrompt="1"/>
          </p:nvPr>
        </p:nvSpPr>
        <p:spPr>
          <a:xfrm>
            <a:off x="7840050" y="1482108"/>
            <a:ext cx="3242735" cy="1952801"/>
          </a:xfrm>
          <a:prstGeom prst="rect">
            <a:avLst/>
          </a:prstGeom>
          <a:solidFill>
            <a:srgbClr val="E52451"/>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26" name="Espace réservé pour une image  3">
            <a:extLst>
              <a:ext uri="{FF2B5EF4-FFF2-40B4-BE49-F238E27FC236}">
                <a16:creationId xmlns:a16="http://schemas.microsoft.com/office/drawing/2014/main" id="{013228E3-5319-4A77-9379-D52F929372A3}"/>
              </a:ext>
            </a:extLst>
          </p:cNvPr>
          <p:cNvSpPr>
            <a:spLocks noGrp="1"/>
          </p:cNvSpPr>
          <p:nvPr>
            <p:ph type="pic" sz="quarter" idx="22"/>
          </p:nvPr>
        </p:nvSpPr>
        <p:spPr>
          <a:xfrm>
            <a:off x="1016000" y="3610872"/>
            <a:ext cx="3242735" cy="1952801"/>
          </a:xfrm>
          <a:prstGeom prst="rect">
            <a:avLst/>
          </a:prstGeom>
        </p:spPr>
        <p:txBody>
          <a:bodyPr/>
          <a:lstStyle/>
          <a:p>
            <a:endParaRPr lang="fr-FR" dirty="0"/>
          </a:p>
        </p:txBody>
      </p:sp>
      <p:sp>
        <p:nvSpPr>
          <p:cNvPr id="27" name="Espace réservé du texte 36">
            <a:extLst>
              <a:ext uri="{FF2B5EF4-FFF2-40B4-BE49-F238E27FC236}">
                <a16:creationId xmlns:a16="http://schemas.microsoft.com/office/drawing/2014/main" id="{742869D1-5990-45EE-BE7E-30135F28131A}"/>
              </a:ext>
            </a:extLst>
          </p:cNvPr>
          <p:cNvSpPr>
            <a:spLocks noGrp="1"/>
          </p:cNvSpPr>
          <p:nvPr>
            <p:ph type="body" sz="quarter" idx="23" hasCustomPrompt="1"/>
          </p:nvPr>
        </p:nvSpPr>
        <p:spPr>
          <a:xfrm>
            <a:off x="4423434" y="3610873"/>
            <a:ext cx="3242735" cy="1952801"/>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28" name="Espace réservé du texte 36">
            <a:extLst>
              <a:ext uri="{FF2B5EF4-FFF2-40B4-BE49-F238E27FC236}">
                <a16:creationId xmlns:a16="http://schemas.microsoft.com/office/drawing/2014/main" id="{EED0AD7E-250A-4555-BA2D-648B9B4C8DD6}"/>
              </a:ext>
            </a:extLst>
          </p:cNvPr>
          <p:cNvSpPr>
            <a:spLocks noGrp="1"/>
          </p:cNvSpPr>
          <p:nvPr>
            <p:ph type="body" sz="quarter" idx="24" hasCustomPrompt="1"/>
          </p:nvPr>
        </p:nvSpPr>
        <p:spPr>
          <a:xfrm>
            <a:off x="7840050" y="3610873"/>
            <a:ext cx="3242735" cy="1952801"/>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Tree>
    <p:extLst>
      <p:ext uri="{BB962C8B-B14F-4D97-AF65-F5344CB8AC3E}">
        <p14:creationId xmlns:p14="http://schemas.microsoft.com/office/powerpoint/2010/main" val="132617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838200" y="1825405"/>
            <a:ext cx="10515600" cy="2540504"/>
          </a:xfrm>
          <a:prstGeom prst="rect">
            <a:avLst/>
          </a:prstGeom>
        </p:spPr>
        <p:txBody>
          <a:bodyPr>
            <a:noAutofit/>
          </a:bodyPr>
          <a:lstStyle>
            <a:lvl1pPr marL="0" indent="0" algn="just">
              <a:buNone/>
              <a:defRPr sz="1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 </a:t>
            </a:r>
          </a:p>
          <a:p>
            <a:pPr lvl="0"/>
            <a:endParaRPr lang="fr-FR" dirty="0"/>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0">
            <a:extLst>
              <a:ext uri="{FF2B5EF4-FFF2-40B4-BE49-F238E27FC236}">
                <a16:creationId xmlns:a16="http://schemas.microsoft.com/office/drawing/2014/main" id="{4B4FD162-A3F2-41E1-A99A-DF544EEEC672}"/>
              </a:ext>
            </a:extLst>
          </p:cNvPr>
          <p:cNvSpPr>
            <a:spLocks noGrp="1"/>
          </p:cNvSpPr>
          <p:nvPr>
            <p:ph sz="quarter" idx="15" hasCustomPrompt="1"/>
          </p:nvPr>
        </p:nvSpPr>
        <p:spPr>
          <a:xfrm>
            <a:off x="838200" y="59578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11" name="Rectangle 10">
            <a:extLst>
              <a:ext uri="{FF2B5EF4-FFF2-40B4-BE49-F238E27FC236}">
                <a16:creationId xmlns:a16="http://schemas.microsoft.com/office/drawing/2014/main" id="{3F98E6AB-27FE-4037-A0B3-876CA4959F98}"/>
              </a:ext>
            </a:extLst>
          </p:cNvPr>
          <p:cNvSpPr/>
          <p:nvPr userDrawn="1"/>
        </p:nvSpPr>
        <p:spPr>
          <a:xfrm>
            <a:off x="1462536" y="1210570"/>
            <a:ext cx="9173714" cy="462464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42">
            <a:extLst>
              <a:ext uri="{FF2B5EF4-FFF2-40B4-BE49-F238E27FC236}">
                <a16:creationId xmlns:a16="http://schemas.microsoft.com/office/drawing/2014/main" id="{F5AA7BA0-9101-4F0E-B550-FBB41745D737}"/>
              </a:ext>
            </a:extLst>
          </p:cNvPr>
          <p:cNvSpPr>
            <a:spLocks noGrp="1"/>
          </p:cNvSpPr>
          <p:nvPr>
            <p:ph sz="quarter" idx="17" hasCustomPrompt="1"/>
          </p:nvPr>
        </p:nvSpPr>
        <p:spPr>
          <a:xfrm>
            <a:off x="838199" y="4633137"/>
            <a:ext cx="10515599" cy="980263"/>
          </a:xfrm>
          <a:prstGeom prst="rect">
            <a:avLst/>
          </a:prstGeom>
          <a:solidFill>
            <a:srgbClr val="27BCE1"/>
          </a:solidFill>
        </p:spPr>
        <p:txBody>
          <a:bodyPr lIns="252000" tIns="252000" rIns="252000" bIns="252000">
            <a:noAutofit/>
          </a:bodyPr>
          <a:lstStyle>
            <a:lvl1pPr marL="0" indent="0" algn="just">
              <a:buFont typeface="Arial" panose="020B0604020202020204" pitchFamily="34" charset="0"/>
              <a:buNone/>
              <a:defRPr sz="1800" b="0">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a:t>
            </a:r>
          </a:p>
        </p:txBody>
      </p:sp>
    </p:spTree>
    <p:extLst>
      <p:ext uri="{BB962C8B-B14F-4D97-AF65-F5344CB8AC3E}">
        <p14:creationId xmlns:p14="http://schemas.microsoft.com/office/powerpoint/2010/main" val="191608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8" name="Espace réservé du contenu 17">
            <a:extLst>
              <a:ext uri="{FF2B5EF4-FFF2-40B4-BE49-F238E27FC236}">
                <a16:creationId xmlns:a16="http://schemas.microsoft.com/office/drawing/2014/main" id="{7F82E0E2-EE7A-486E-96FB-72F756D713F7}"/>
              </a:ext>
            </a:extLst>
          </p:cNvPr>
          <p:cNvSpPr>
            <a:spLocks noGrp="1"/>
          </p:cNvSpPr>
          <p:nvPr>
            <p:ph sz="quarter" idx="10" hasCustomPrompt="1"/>
          </p:nvPr>
        </p:nvSpPr>
        <p:spPr>
          <a:xfrm>
            <a:off x="7392759" y="2519009"/>
            <a:ext cx="3243492" cy="615058"/>
          </a:xfrm>
          <a:prstGeom prst="rect">
            <a:avLst/>
          </a:prstGeom>
        </p:spPr>
        <p:txBody>
          <a:bodyPr>
            <a:noAutofit/>
          </a:bodyPr>
          <a:lstStyle>
            <a:lvl1pPr marL="0" indent="0">
              <a:buNone/>
              <a:defRPr sz="4800" b="1">
                <a:solidFill>
                  <a:srgbClr val="076CA0"/>
                </a:solidFill>
                <a:latin typeface="SemplicitaPro" panose="02000303000000000000" pitchFamily="50" charset="0"/>
              </a:defRPr>
            </a:lvl1pPr>
          </a:lstStyle>
          <a:p>
            <a:pPr lvl="0"/>
            <a:r>
              <a:rPr lang="fr-FR" dirty="0"/>
              <a:t>End Slide</a:t>
            </a:r>
          </a:p>
        </p:txBody>
      </p:sp>
      <p:sp>
        <p:nvSpPr>
          <p:cNvPr id="19" name="Espace réservé du contenu 17">
            <a:extLst>
              <a:ext uri="{FF2B5EF4-FFF2-40B4-BE49-F238E27FC236}">
                <a16:creationId xmlns:a16="http://schemas.microsoft.com/office/drawing/2014/main" id="{BFAF9F25-EF90-45FB-AAA4-03DA6ED12504}"/>
              </a:ext>
            </a:extLst>
          </p:cNvPr>
          <p:cNvSpPr>
            <a:spLocks noGrp="1"/>
          </p:cNvSpPr>
          <p:nvPr>
            <p:ph sz="quarter" idx="11" hasCustomPrompt="1"/>
          </p:nvPr>
        </p:nvSpPr>
        <p:spPr>
          <a:xfrm>
            <a:off x="7392758" y="3348088"/>
            <a:ext cx="2338916" cy="355600"/>
          </a:xfrm>
          <a:prstGeom prst="rect">
            <a:avLst/>
          </a:prstGeom>
        </p:spPr>
        <p:txBody>
          <a:bodyPr>
            <a:noAutofit/>
          </a:bodyPr>
          <a:lstStyle>
            <a:lvl1pPr marL="0" indent="0">
              <a:buNone/>
              <a:defRPr sz="2400" b="1">
                <a:solidFill>
                  <a:srgbClr val="28BADF"/>
                </a:solidFill>
                <a:latin typeface="SemplicitaPro" panose="02000303000000000000" pitchFamily="50" charset="0"/>
              </a:defRPr>
            </a:lvl1pPr>
          </a:lstStyle>
          <a:p>
            <a:pPr lvl="0"/>
            <a:r>
              <a:rPr lang="fr-FR" dirty="0"/>
              <a:t>Informations </a:t>
            </a:r>
          </a:p>
        </p:txBody>
      </p:sp>
      <p:pic>
        <p:nvPicPr>
          <p:cNvPr id="3" name="Graphique 2">
            <a:extLst>
              <a:ext uri="{FF2B5EF4-FFF2-40B4-BE49-F238E27FC236}">
                <a16:creationId xmlns:a16="http://schemas.microsoft.com/office/drawing/2014/main" id="{4B38F27D-C868-4EDF-B68F-A28F76E561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92759" y="4031462"/>
            <a:ext cx="3619500" cy="469807"/>
          </a:xfrm>
          <a:prstGeom prst="rect">
            <a:avLst/>
          </a:prstGeom>
        </p:spPr>
      </p:pic>
      <p:pic>
        <p:nvPicPr>
          <p:cNvPr id="7" name="Graphique 6">
            <a:extLst>
              <a:ext uri="{FF2B5EF4-FFF2-40B4-BE49-F238E27FC236}">
                <a16:creationId xmlns:a16="http://schemas.microsoft.com/office/drawing/2014/main" id="{4A75C509-9FDD-43CA-AEDB-185C31E55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67936" y="2259764"/>
            <a:ext cx="3243080" cy="2606586"/>
          </a:xfrm>
          <a:prstGeom prst="rect">
            <a:avLst/>
          </a:prstGeom>
        </p:spPr>
      </p:pic>
      <p:pic>
        <p:nvPicPr>
          <p:cNvPr id="13" name="Graphique 12">
            <a:extLst>
              <a:ext uri="{FF2B5EF4-FFF2-40B4-BE49-F238E27FC236}">
                <a16:creationId xmlns:a16="http://schemas.microsoft.com/office/drawing/2014/main" id="{4A037860-CBED-4B0F-82AF-D77EF42128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05235" y="1678165"/>
            <a:ext cx="1575751" cy="3501669"/>
          </a:xfrm>
          <a:prstGeom prst="rect">
            <a:avLst/>
          </a:prstGeom>
        </p:spPr>
      </p:pic>
      <p:pic>
        <p:nvPicPr>
          <p:cNvPr id="14" name="Graphique 13">
            <a:extLst>
              <a:ext uri="{FF2B5EF4-FFF2-40B4-BE49-F238E27FC236}">
                <a16:creationId xmlns:a16="http://schemas.microsoft.com/office/drawing/2014/main" id="{60B8445E-0940-4278-AEA6-BE33526D3202}"/>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17" r="1"/>
          <a:stretch/>
        </p:blipFill>
        <p:spPr>
          <a:xfrm>
            <a:off x="233469" y="2624844"/>
            <a:ext cx="963143" cy="1876425"/>
          </a:xfrm>
          <a:prstGeom prst="rect">
            <a:avLst/>
          </a:prstGeom>
        </p:spPr>
      </p:pic>
      <p:sp>
        <p:nvSpPr>
          <p:cNvPr id="15" name="Rectangle 14">
            <a:extLst>
              <a:ext uri="{FF2B5EF4-FFF2-40B4-BE49-F238E27FC236}">
                <a16:creationId xmlns:a16="http://schemas.microsoft.com/office/drawing/2014/main" id="{5E71523E-3ADD-4483-857C-E791911A06D0}"/>
              </a:ext>
            </a:extLst>
          </p:cNvPr>
          <p:cNvSpPr/>
          <p:nvPr userDrawn="1"/>
        </p:nvSpPr>
        <p:spPr>
          <a:xfrm>
            <a:off x="1462536" y="1210570"/>
            <a:ext cx="9173714" cy="4624640"/>
          </a:xfrm>
          <a:prstGeom prst="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889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6"/>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60" name="Google Shape;160;p36"/>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61" name="Google Shape;161;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8621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DF57C-5C10-4345-AEC4-FD79BA4505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s-ES_tradnl"/>
          </a:p>
        </p:txBody>
      </p:sp>
      <p:sp>
        <p:nvSpPr>
          <p:cNvPr id="3" name="Sous-titre 2">
            <a:extLst>
              <a:ext uri="{FF2B5EF4-FFF2-40B4-BE49-F238E27FC236}">
                <a16:creationId xmlns:a16="http://schemas.microsoft.com/office/drawing/2014/main" id="{B193F99B-EB02-FA40-B93D-84CD09C49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s-ES_tradnl"/>
          </a:p>
        </p:txBody>
      </p:sp>
      <p:sp>
        <p:nvSpPr>
          <p:cNvPr id="4" name="Espace réservé de la date 3">
            <a:extLst>
              <a:ext uri="{FF2B5EF4-FFF2-40B4-BE49-F238E27FC236}">
                <a16:creationId xmlns:a16="http://schemas.microsoft.com/office/drawing/2014/main" id="{BF4CE703-5ED8-E34E-83A4-BE71D5C27440}"/>
              </a:ext>
            </a:extLst>
          </p:cNvPr>
          <p:cNvSpPr>
            <a:spLocks noGrp="1"/>
          </p:cNvSpPr>
          <p:nvPr>
            <p:ph type="dt" sz="half" idx="10"/>
          </p:nvPr>
        </p:nvSpPr>
        <p:spPr/>
        <p:txBody>
          <a:bodyPr/>
          <a:lstStyle/>
          <a:p>
            <a:fld id="{C220DEC5-6662-ED41-8A20-F6B5395405A8}" type="datetimeFigureOut">
              <a:rPr lang="es-ES_tradnl" smtClean="0"/>
              <a:t>17/02/2022</a:t>
            </a:fld>
            <a:endParaRPr lang="es-ES_tradnl"/>
          </a:p>
        </p:txBody>
      </p:sp>
      <p:sp>
        <p:nvSpPr>
          <p:cNvPr id="5" name="Espace réservé du pied de page 4">
            <a:extLst>
              <a:ext uri="{FF2B5EF4-FFF2-40B4-BE49-F238E27FC236}">
                <a16:creationId xmlns:a16="http://schemas.microsoft.com/office/drawing/2014/main" id="{83D1AFAD-7B91-2A4F-9E44-7C0310FA2519}"/>
              </a:ext>
            </a:extLst>
          </p:cNvPr>
          <p:cNvSpPr>
            <a:spLocks noGrp="1"/>
          </p:cNvSpPr>
          <p:nvPr>
            <p:ph type="ftr" sz="quarter" idx="11"/>
          </p:nvPr>
        </p:nvSpPr>
        <p:spPr/>
        <p:txBody>
          <a:bodyPr/>
          <a:lstStyle/>
          <a:p>
            <a:endParaRPr lang="es-ES_tradnl"/>
          </a:p>
        </p:txBody>
      </p:sp>
      <p:sp>
        <p:nvSpPr>
          <p:cNvPr id="6" name="Espace réservé du numéro de diapositive 5">
            <a:extLst>
              <a:ext uri="{FF2B5EF4-FFF2-40B4-BE49-F238E27FC236}">
                <a16:creationId xmlns:a16="http://schemas.microsoft.com/office/drawing/2014/main" id="{625BADB0-4BDE-7848-AE56-43BB77E7CA25}"/>
              </a:ext>
            </a:extLst>
          </p:cNvPr>
          <p:cNvSpPr>
            <a:spLocks noGrp="1"/>
          </p:cNvSpPr>
          <p:nvPr>
            <p:ph type="sldNum" sz="quarter" idx="12"/>
          </p:nvPr>
        </p:nvSpPr>
        <p:spPr/>
        <p:txBody>
          <a:bodyPr/>
          <a:lstStyle/>
          <a:p>
            <a:fld id="{B7153213-778A-A64E-9DF9-1F2E7AF33ACD}" type="slidenum">
              <a:rPr lang="es-ES_tradnl" smtClean="0"/>
              <a:t>‹#›</a:t>
            </a:fld>
            <a:endParaRPr lang="es-ES_tradnl"/>
          </a:p>
        </p:txBody>
      </p:sp>
    </p:spTree>
    <p:extLst>
      <p:ext uri="{BB962C8B-B14F-4D97-AF65-F5344CB8AC3E}">
        <p14:creationId xmlns:p14="http://schemas.microsoft.com/office/powerpoint/2010/main" val="250593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838200" y="762175"/>
            <a:ext cx="10515600" cy="498475"/>
          </a:xfrm>
          <a:prstGeom prst="rect">
            <a:avLst/>
          </a:prstGeom>
        </p:spPr>
        <p:txBody>
          <a:bodyPr/>
          <a:lstStyle>
            <a:lvl1pPr>
              <a:defRPr b="1">
                <a:solidFill>
                  <a:srgbClr val="076CA0"/>
                </a:solidFill>
                <a:latin typeface="SemplicitaPro" panose="02000303000000000000" pitchFamily="50" charset="0"/>
              </a:defRPr>
            </a:lvl1pPr>
          </a:lstStyle>
          <a:p>
            <a:r>
              <a:rPr lang="fr-FR" dirty="0" err="1"/>
              <a:t>Title</a:t>
            </a:r>
            <a:r>
              <a:rPr lang="fr-FR" dirty="0"/>
              <a:t> Box</a:t>
            </a:r>
          </a:p>
        </p:txBody>
      </p:sp>
      <p:sp>
        <p:nvSpPr>
          <p:cNvPr id="37" name="Espace réservé du texte 36">
            <a:extLst>
              <a:ext uri="{FF2B5EF4-FFF2-40B4-BE49-F238E27FC236}">
                <a16:creationId xmlns:a16="http://schemas.microsoft.com/office/drawing/2014/main" id="{E86CE5E6-4495-4950-AB06-90F8F2E2F78F}"/>
              </a:ext>
            </a:extLst>
          </p:cNvPr>
          <p:cNvSpPr>
            <a:spLocks noGrp="1"/>
          </p:cNvSpPr>
          <p:nvPr>
            <p:ph type="body" sz="quarter" idx="12" hasCustomPrompt="1"/>
          </p:nvPr>
        </p:nvSpPr>
        <p:spPr>
          <a:xfrm>
            <a:off x="838199" y="3526017"/>
            <a:ext cx="3242735" cy="1952801"/>
          </a:xfrm>
          <a:prstGeom prst="rect">
            <a:avLst/>
          </a:prstGeom>
          <a:solidFill>
            <a:srgbClr val="F49C08"/>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38" name="Espace réservé du texte 36">
            <a:extLst>
              <a:ext uri="{FF2B5EF4-FFF2-40B4-BE49-F238E27FC236}">
                <a16:creationId xmlns:a16="http://schemas.microsoft.com/office/drawing/2014/main" id="{5BA4E37C-8FC1-40E4-85E4-191DF49E2F20}"/>
              </a:ext>
            </a:extLst>
          </p:cNvPr>
          <p:cNvSpPr>
            <a:spLocks noGrp="1"/>
          </p:cNvSpPr>
          <p:nvPr>
            <p:ph type="body" sz="quarter" idx="13" hasCustomPrompt="1"/>
          </p:nvPr>
        </p:nvSpPr>
        <p:spPr>
          <a:xfrm>
            <a:off x="4474632" y="3526017"/>
            <a:ext cx="3242735" cy="1952801"/>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39" name="Espace réservé du texte 36">
            <a:extLst>
              <a:ext uri="{FF2B5EF4-FFF2-40B4-BE49-F238E27FC236}">
                <a16:creationId xmlns:a16="http://schemas.microsoft.com/office/drawing/2014/main" id="{8BD994C9-A364-45A8-A863-73B58320E299}"/>
              </a:ext>
            </a:extLst>
          </p:cNvPr>
          <p:cNvSpPr>
            <a:spLocks noGrp="1"/>
          </p:cNvSpPr>
          <p:nvPr>
            <p:ph type="body" sz="quarter" idx="14" hasCustomPrompt="1"/>
          </p:nvPr>
        </p:nvSpPr>
        <p:spPr>
          <a:xfrm>
            <a:off x="8111065" y="3526017"/>
            <a:ext cx="3242735" cy="1952801"/>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endParaRPr lang="fr-FR" dirty="0"/>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838200" y="1413935"/>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838200" y="1986852"/>
            <a:ext cx="10515600" cy="1305450"/>
          </a:xfrm>
          <a:prstGeom prst="rect">
            <a:avLst/>
          </a:prstGeom>
        </p:spPr>
        <p:txBody>
          <a:bodyPr>
            <a:noAutofit/>
          </a:bodyPr>
          <a:lstStyle>
            <a:lvl1pPr marL="0" indent="0" algn="just">
              <a:buNone/>
              <a:defRPr sz="1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Tree>
    <p:extLst>
      <p:ext uri="{BB962C8B-B14F-4D97-AF65-F5344CB8AC3E}">
        <p14:creationId xmlns:p14="http://schemas.microsoft.com/office/powerpoint/2010/main" val="113265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4E06B55-4451-4805-AF97-E30791A1C546}"/>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a:extLst>
              <a:ext uri="{FF2B5EF4-FFF2-40B4-BE49-F238E27FC236}">
                <a16:creationId xmlns:a16="http://schemas.microsoft.com/office/drawing/2014/main" id="{9E3C7F9B-5D4A-4777-B304-40E5FEE1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5486398" y="762175"/>
            <a:ext cx="5867401" cy="498475"/>
          </a:xfrm>
          <a:prstGeom prst="rect">
            <a:avLst/>
          </a:prstGeom>
        </p:spPr>
        <p:txBody>
          <a:bodyPr/>
          <a:lstStyle>
            <a:lvl1pPr>
              <a:defRPr b="1">
                <a:solidFill>
                  <a:srgbClr val="076CA0"/>
                </a:solidFill>
                <a:latin typeface="SemplicitaPro" panose="02000303000000000000" pitchFamily="50" charset="0"/>
              </a:defRPr>
            </a:lvl1pPr>
          </a:lstStyle>
          <a:p>
            <a:r>
              <a:rPr lang="fr-FR" dirty="0" err="1"/>
              <a:t>Title</a:t>
            </a:r>
            <a:r>
              <a:rPr lang="fr-FR" dirty="0"/>
              <a:t> Box </a:t>
            </a:r>
          </a:p>
        </p:txBody>
      </p:sp>
      <p:sp>
        <p:nvSpPr>
          <p:cNvPr id="38" name="Espace réservé du texte 36">
            <a:extLst>
              <a:ext uri="{FF2B5EF4-FFF2-40B4-BE49-F238E27FC236}">
                <a16:creationId xmlns:a16="http://schemas.microsoft.com/office/drawing/2014/main" id="{5BA4E37C-8FC1-40E4-85E4-191DF49E2F20}"/>
              </a:ext>
            </a:extLst>
          </p:cNvPr>
          <p:cNvSpPr>
            <a:spLocks noGrp="1"/>
          </p:cNvSpPr>
          <p:nvPr>
            <p:ph type="body" sz="quarter" idx="13" hasCustomPrompt="1"/>
          </p:nvPr>
        </p:nvSpPr>
        <p:spPr>
          <a:xfrm>
            <a:off x="5524077" y="3604687"/>
            <a:ext cx="1735667" cy="1580269"/>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a:t>
            </a:r>
          </a:p>
        </p:txBody>
      </p:sp>
      <p:sp>
        <p:nvSpPr>
          <p:cNvPr id="39" name="Espace réservé du texte 36">
            <a:extLst>
              <a:ext uri="{FF2B5EF4-FFF2-40B4-BE49-F238E27FC236}">
                <a16:creationId xmlns:a16="http://schemas.microsoft.com/office/drawing/2014/main" id="{8BD994C9-A364-45A8-A863-73B58320E299}"/>
              </a:ext>
            </a:extLst>
          </p:cNvPr>
          <p:cNvSpPr>
            <a:spLocks noGrp="1"/>
          </p:cNvSpPr>
          <p:nvPr>
            <p:ph type="body" sz="quarter" idx="14" hasCustomPrompt="1"/>
          </p:nvPr>
        </p:nvSpPr>
        <p:spPr>
          <a:xfrm>
            <a:off x="7571104" y="3604687"/>
            <a:ext cx="1735667" cy="1580269"/>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a:t>
            </a: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5486400" y="1413935"/>
            <a:ext cx="58674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486398" y="1982086"/>
            <a:ext cx="5867400" cy="1305450"/>
          </a:xfrm>
          <a:prstGeom prst="rect">
            <a:avLst/>
          </a:prstGeom>
        </p:spPr>
        <p:txBody>
          <a:bodyPr>
            <a:noAutofit/>
          </a:bodyPr>
          <a:lstStyle>
            <a:lvl1pPr marL="0" indent="0" algn="just">
              <a:buNone/>
              <a:defRPr sz="1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4" name="Espace réservé pour une image  3">
            <a:extLst>
              <a:ext uri="{FF2B5EF4-FFF2-40B4-BE49-F238E27FC236}">
                <a16:creationId xmlns:a16="http://schemas.microsoft.com/office/drawing/2014/main" id="{099B4928-A038-44BE-9EB7-6E112E21FEEA}"/>
              </a:ext>
            </a:extLst>
          </p:cNvPr>
          <p:cNvSpPr>
            <a:spLocks noGrp="1"/>
          </p:cNvSpPr>
          <p:nvPr>
            <p:ph type="pic" sz="quarter" idx="17"/>
          </p:nvPr>
        </p:nvSpPr>
        <p:spPr>
          <a:xfrm>
            <a:off x="-1" y="0"/>
            <a:ext cx="4868333" cy="5952067"/>
          </a:xfrm>
          <a:prstGeom prst="rect">
            <a:avLst/>
          </a:prstGeom>
        </p:spPr>
        <p:txBody>
          <a:bodyPr/>
          <a:lstStyle/>
          <a:p>
            <a:endParaRPr lang="fr-FR"/>
          </a:p>
        </p:txBody>
      </p:sp>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0" y="5029200"/>
            <a:ext cx="4868333" cy="922867"/>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a:t>
            </a:r>
          </a:p>
        </p:txBody>
      </p:sp>
      <p:sp>
        <p:nvSpPr>
          <p:cNvPr id="19" name="Espace réservé du texte 36">
            <a:extLst>
              <a:ext uri="{FF2B5EF4-FFF2-40B4-BE49-F238E27FC236}">
                <a16:creationId xmlns:a16="http://schemas.microsoft.com/office/drawing/2014/main" id="{8D015E98-588D-4B8B-A7B4-A25C638A1B58}"/>
              </a:ext>
            </a:extLst>
          </p:cNvPr>
          <p:cNvSpPr>
            <a:spLocks noGrp="1"/>
          </p:cNvSpPr>
          <p:nvPr>
            <p:ph type="body" sz="quarter" idx="19" hasCustomPrompt="1"/>
          </p:nvPr>
        </p:nvSpPr>
        <p:spPr>
          <a:xfrm>
            <a:off x="9618132" y="3604687"/>
            <a:ext cx="1735667" cy="1580269"/>
          </a:xfrm>
          <a:prstGeom prst="rect">
            <a:avLst/>
          </a:prstGeom>
          <a:solidFill>
            <a:srgbClr val="E52451"/>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a:t>
            </a:r>
          </a:p>
        </p:txBody>
      </p:sp>
    </p:spTree>
    <p:extLst>
      <p:ext uri="{BB962C8B-B14F-4D97-AF65-F5344CB8AC3E}">
        <p14:creationId xmlns:p14="http://schemas.microsoft.com/office/powerpoint/2010/main" val="30606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99F927-0692-4761-BD52-21779476990E}"/>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91360E5-5474-46F1-95D4-DBC8D969B6F2}"/>
              </a:ext>
            </a:extLst>
          </p:cNvPr>
          <p:cNvSpPr/>
          <p:nvPr userDrawn="1"/>
        </p:nvSpPr>
        <p:spPr>
          <a:xfrm>
            <a:off x="4868332" y="0"/>
            <a:ext cx="7323668" cy="5952067"/>
          </a:xfrm>
          <a:prstGeom prst="rect">
            <a:avLst/>
          </a:prstGeom>
          <a:solidFill>
            <a:srgbClr val="076C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3">
            <a:extLst>
              <a:ext uri="{FF2B5EF4-FFF2-40B4-BE49-F238E27FC236}">
                <a16:creationId xmlns:a16="http://schemas.microsoft.com/office/drawing/2014/main" id="{F152FB3F-029A-4509-87C0-6E0101150D94}"/>
              </a:ext>
            </a:extLst>
          </p:cNvPr>
          <p:cNvSpPr>
            <a:spLocks noGrp="1"/>
          </p:cNvSpPr>
          <p:nvPr>
            <p:ph type="pic" sz="quarter" idx="17"/>
          </p:nvPr>
        </p:nvSpPr>
        <p:spPr>
          <a:xfrm>
            <a:off x="-1" y="0"/>
            <a:ext cx="4868333" cy="5952067"/>
          </a:xfrm>
          <a:prstGeom prst="rect">
            <a:avLst/>
          </a:prstGeom>
        </p:spPr>
        <p:txBody>
          <a:bodyPr/>
          <a:lstStyle/>
          <a:p>
            <a:endParaRPr lang="fr-FR"/>
          </a:p>
        </p:txBody>
      </p:sp>
      <p:pic>
        <p:nvPicPr>
          <p:cNvPr id="22" name="Graphique 21">
            <a:extLst>
              <a:ext uri="{FF2B5EF4-FFF2-40B4-BE49-F238E27FC236}">
                <a16:creationId xmlns:a16="http://schemas.microsoft.com/office/drawing/2014/main" id="{573103A3-A5C4-404F-A4BC-9CADC78B64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3728716" y="1873631"/>
            <a:ext cx="2378184" cy="813154"/>
          </a:xfrm>
          <a:prstGeom prst="rect">
            <a:avLst/>
          </a:prstGeom>
          <a:solidFill>
            <a:schemeClr val="bg1"/>
          </a:solidFill>
        </p:spPr>
        <p:txBody>
          <a:bodyPr lIns="252000" tIns="252000" rIns="252000" bIns="252000">
            <a:noAutofit/>
          </a:bodyPr>
          <a:lstStyle>
            <a:lvl1pPr marL="0" indent="0">
              <a:buNone/>
              <a:defRPr sz="32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err="1"/>
              <a:t>Title</a:t>
            </a:r>
            <a:r>
              <a:rPr lang="fr-FR" dirty="0"/>
              <a:t> Box</a:t>
            </a:r>
          </a:p>
        </p:txBody>
      </p:sp>
      <p:sp>
        <p:nvSpPr>
          <p:cNvPr id="12" name="Espace réservé du texte 36">
            <a:extLst>
              <a:ext uri="{FF2B5EF4-FFF2-40B4-BE49-F238E27FC236}">
                <a16:creationId xmlns:a16="http://schemas.microsoft.com/office/drawing/2014/main" id="{8CFBAD9B-CC15-4BF0-BDCD-F99998C99F9E}"/>
              </a:ext>
            </a:extLst>
          </p:cNvPr>
          <p:cNvSpPr>
            <a:spLocks noGrp="1"/>
          </p:cNvSpPr>
          <p:nvPr>
            <p:ph type="body" sz="quarter" idx="20" hasCustomPrompt="1"/>
          </p:nvPr>
        </p:nvSpPr>
        <p:spPr>
          <a:xfrm>
            <a:off x="3728716" y="2686785"/>
            <a:ext cx="2378184" cy="1579034"/>
          </a:xfrm>
          <a:prstGeom prst="rect">
            <a:avLst/>
          </a:prstGeom>
          <a:solidFill>
            <a:schemeClr val="bg1"/>
          </a:solidFill>
        </p:spPr>
        <p:txBody>
          <a:bodyPr lIns="252000" tIns="252000" rIns="252000" bIns="252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a:t>
            </a:r>
          </a:p>
        </p:txBody>
      </p:sp>
      <p:sp>
        <p:nvSpPr>
          <p:cNvPr id="15" name="Espace réservé du contenu 17">
            <a:extLst>
              <a:ext uri="{FF2B5EF4-FFF2-40B4-BE49-F238E27FC236}">
                <a16:creationId xmlns:a16="http://schemas.microsoft.com/office/drawing/2014/main" id="{B7947A8F-664B-43C7-B1AE-C47CAEF55759}"/>
              </a:ext>
            </a:extLst>
          </p:cNvPr>
          <p:cNvSpPr>
            <a:spLocks noGrp="1"/>
          </p:cNvSpPr>
          <p:nvPr>
            <p:ph sz="quarter" idx="10" hasCustomPrompt="1"/>
          </p:nvPr>
        </p:nvSpPr>
        <p:spPr>
          <a:xfrm>
            <a:off x="7345468" y="2280208"/>
            <a:ext cx="4210050" cy="1333677"/>
          </a:xfrm>
          <a:prstGeom prst="rect">
            <a:avLst/>
          </a:prstGeom>
        </p:spPr>
        <p:txBody>
          <a:bodyPr>
            <a:noAutofit/>
          </a:bodyPr>
          <a:lstStyle>
            <a:lvl1pPr marL="0" indent="0">
              <a:buNone/>
              <a:defRPr sz="3200" b="1">
                <a:solidFill>
                  <a:schemeClr val="bg1"/>
                </a:solidFill>
                <a:latin typeface="SemplicitaPro" panose="02000303000000000000" pitchFamily="50" charset="0"/>
              </a:defRPr>
            </a:lvl1pPr>
          </a:lstStyle>
          <a:p>
            <a:pPr lvl="0"/>
            <a:r>
              <a:rPr lang="fr-FR" dirty="0"/>
              <a:t>MAKING</a:t>
            </a:r>
            <a:br>
              <a:rPr lang="fr-FR" dirty="0"/>
            </a:br>
            <a:r>
              <a:rPr lang="fr-FR" dirty="0"/>
              <a:t>MIGRATION </a:t>
            </a:r>
            <a:br>
              <a:rPr lang="fr-FR" dirty="0"/>
            </a:br>
            <a:r>
              <a:rPr lang="fr-FR" dirty="0"/>
              <a:t>WORK FOR ALL</a:t>
            </a:r>
          </a:p>
        </p:txBody>
      </p:sp>
    </p:spTree>
    <p:extLst>
      <p:ext uri="{BB962C8B-B14F-4D97-AF65-F5344CB8AC3E}">
        <p14:creationId xmlns:p14="http://schemas.microsoft.com/office/powerpoint/2010/main" val="429256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1797046"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err="1"/>
              <a:t>Title</a:t>
            </a:r>
            <a:r>
              <a:rPr lang="fr-FR" dirty="0"/>
              <a:t> Box</a:t>
            </a:r>
          </a:p>
        </p:txBody>
      </p:sp>
      <p:sp>
        <p:nvSpPr>
          <p:cNvPr id="12" name="Espace réservé du texte 36">
            <a:extLst>
              <a:ext uri="{FF2B5EF4-FFF2-40B4-BE49-F238E27FC236}">
                <a16:creationId xmlns:a16="http://schemas.microsoft.com/office/drawing/2014/main" id="{8CFBAD9B-CC15-4BF0-BDCD-F99998C99F9E}"/>
              </a:ext>
            </a:extLst>
          </p:cNvPr>
          <p:cNvSpPr>
            <a:spLocks noGrp="1"/>
          </p:cNvSpPr>
          <p:nvPr>
            <p:ph type="body" sz="quarter" idx="20" hasCustomPrompt="1"/>
          </p:nvPr>
        </p:nvSpPr>
        <p:spPr>
          <a:xfrm>
            <a:off x="1797046"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a:t>
            </a:r>
          </a:p>
        </p:txBody>
      </p:sp>
      <p:sp>
        <p:nvSpPr>
          <p:cNvPr id="8" name="Espace réservé du texte 36">
            <a:extLst>
              <a:ext uri="{FF2B5EF4-FFF2-40B4-BE49-F238E27FC236}">
                <a16:creationId xmlns:a16="http://schemas.microsoft.com/office/drawing/2014/main" id="{C94F6193-EC30-4A25-97C8-FC84C952CF65}"/>
              </a:ext>
            </a:extLst>
          </p:cNvPr>
          <p:cNvSpPr>
            <a:spLocks noGrp="1"/>
          </p:cNvSpPr>
          <p:nvPr>
            <p:ph type="body" sz="quarter" idx="21" hasCustomPrompt="1"/>
          </p:nvPr>
        </p:nvSpPr>
        <p:spPr>
          <a:xfrm>
            <a:off x="4798512"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err="1"/>
              <a:t>Title</a:t>
            </a:r>
            <a:r>
              <a:rPr lang="fr-FR" dirty="0"/>
              <a:t> Box</a:t>
            </a:r>
          </a:p>
        </p:txBody>
      </p:sp>
      <p:sp>
        <p:nvSpPr>
          <p:cNvPr id="9" name="Espace réservé du texte 36">
            <a:extLst>
              <a:ext uri="{FF2B5EF4-FFF2-40B4-BE49-F238E27FC236}">
                <a16:creationId xmlns:a16="http://schemas.microsoft.com/office/drawing/2014/main" id="{40BEFF5B-368D-43B8-9D31-B53D0D70F1CE}"/>
              </a:ext>
            </a:extLst>
          </p:cNvPr>
          <p:cNvSpPr>
            <a:spLocks noGrp="1"/>
          </p:cNvSpPr>
          <p:nvPr>
            <p:ph type="body" sz="quarter" idx="22" hasCustomPrompt="1"/>
          </p:nvPr>
        </p:nvSpPr>
        <p:spPr>
          <a:xfrm>
            <a:off x="4798512"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a:t>
            </a:r>
          </a:p>
        </p:txBody>
      </p:sp>
      <p:sp>
        <p:nvSpPr>
          <p:cNvPr id="10" name="Espace réservé du texte 36">
            <a:extLst>
              <a:ext uri="{FF2B5EF4-FFF2-40B4-BE49-F238E27FC236}">
                <a16:creationId xmlns:a16="http://schemas.microsoft.com/office/drawing/2014/main" id="{36CB00C0-33B6-41A4-A944-A3B764A339BC}"/>
              </a:ext>
            </a:extLst>
          </p:cNvPr>
          <p:cNvSpPr>
            <a:spLocks noGrp="1"/>
          </p:cNvSpPr>
          <p:nvPr>
            <p:ph type="body" sz="quarter" idx="23" hasCustomPrompt="1"/>
          </p:nvPr>
        </p:nvSpPr>
        <p:spPr>
          <a:xfrm>
            <a:off x="7799978"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dirty="0" err="1"/>
              <a:t>Title</a:t>
            </a:r>
            <a:r>
              <a:rPr lang="fr-FR" dirty="0"/>
              <a:t> Box</a:t>
            </a:r>
          </a:p>
        </p:txBody>
      </p:sp>
      <p:sp>
        <p:nvSpPr>
          <p:cNvPr id="14" name="Espace réservé du texte 36">
            <a:extLst>
              <a:ext uri="{FF2B5EF4-FFF2-40B4-BE49-F238E27FC236}">
                <a16:creationId xmlns:a16="http://schemas.microsoft.com/office/drawing/2014/main" id="{0CD0626F-AFF2-427A-8770-1C0964EC71E7}"/>
              </a:ext>
            </a:extLst>
          </p:cNvPr>
          <p:cNvSpPr>
            <a:spLocks noGrp="1"/>
          </p:cNvSpPr>
          <p:nvPr>
            <p:ph type="body" sz="quarter" idx="24" hasCustomPrompt="1"/>
          </p:nvPr>
        </p:nvSpPr>
        <p:spPr>
          <a:xfrm>
            <a:off x="7799978"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a:t>
            </a:r>
          </a:p>
        </p:txBody>
      </p:sp>
      <p:sp>
        <p:nvSpPr>
          <p:cNvPr id="23" name="Espace réservé pour une image  3">
            <a:extLst>
              <a:ext uri="{FF2B5EF4-FFF2-40B4-BE49-F238E27FC236}">
                <a16:creationId xmlns:a16="http://schemas.microsoft.com/office/drawing/2014/main" id="{8EBB4E2A-55E9-4B0E-B838-6C50108E43EE}"/>
              </a:ext>
            </a:extLst>
          </p:cNvPr>
          <p:cNvSpPr>
            <a:spLocks noGrp="1"/>
          </p:cNvSpPr>
          <p:nvPr>
            <p:ph type="pic" sz="quarter" idx="17"/>
          </p:nvPr>
        </p:nvSpPr>
        <p:spPr>
          <a:xfrm>
            <a:off x="1797046" y="0"/>
            <a:ext cx="8547541" cy="3552897"/>
          </a:xfrm>
          <a:prstGeom prst="rect">
            <a:avLst/>
          </a:prstGeom>
        </p:spPr>
        <p:txBody>
          <a:bodyPr/>
          <a:lstStyle/>
          <a:p>
            <a:endParaRPr lang="fr-FR"/>
          </a:p>
        </p:txBody>
      </p:sp>
      <p:sp>
        <p:nvSpPr>
          <p:cNvPr id="24" name="Rectangle 23">
            <a:extLst>
              <a:ext uri="{FF2B5EF4-FFF2-40B4-BE49-F238E27FC236}">
                <a16:creationId xmlns:a16="http://schemas.microsoft.com/office/drawing/2014/main" id="{49452273-481B-4DBD-A0E4-F3BF08FCB464}"/>
              </a:ext>
            </a:extLst>
          </p:cNvPr>
          <p:cNvSpPr/>
          <p:nvPr userDrawn="1"/>
        </p:nvSpPr>
        <p:spPr>
          <a:xfrm>
            <a:off x="-2" y="5952067"/>
            <a:ext cx="12192001" cy="905933"/>
          </a:xfrm>
          <a:prstGeom prst="rect">
            <a:avLst/>
          </a:prstGeom>
          <a:solidFill>
            <a:srgbClr val="076C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a:extLst>
              <a:ext uri="{FF2B5EF4-FFF2-40B4-BE49-F238E27FC236}">
                <a16:creationId xmlns:a16="http://schemas.microsoft.com/office/drawing/2014/main" id="{1111E60C-3FDD-4B82-BB88-0953FE4C26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Tree>
    <p:extLst>
      <p:ext uri="{BB962C8B-B14F-4D97-AF65-F5344CB8AC3E}">
        <p14:creationId xmlns:p14="http://schemas.microsoft.com/office/powerpoint/2010/main" val="417182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838200" y="2526919"/>
            <a:ext cx="3695299" cy="498475"/>
          </a:xfrm>
          <a:prstGeom prst="rect">
            <a:avLst/>
          </a:prstGeom>
        </p:spPr>
        <p:txBody>
          <a:bodyPr/>
          <a:lstStyle>
            <a:lvl1pPr>
              <a:defRPr b="1">
                <a:solidFill>
                  <a:srgbClr val="076CA0"/>
                </a:solidFill>
                <a:latin typeface="SemplicitaPro" panose="02000303000000000000" pitchFamily="50" charset="0"/>
              </a:defRPr>
            </a:lvl1pPr>
          </a:lstStyle>
          <a:p>
            <a:r>
              <a:rPr lang="fr-FR" dirty="0" err="1"/>
              <a:t>Title</a:t>
            </a:r>
            <a:r>
              <a:rPr lang="fr-FR" dirty="0"/>
              <a:t> Box</a:t>
            </a: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838200" y="3269694"/>
            <a:ext cx="3570171"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284269" y="1183232"/>
            <a:ext cx="6069530" cy="3075502"/>
          </a:xfrm>
          <a:prstGeom prst="rect">
            <a:avLst/>
          </a:prstGeom>
        </p:spPr>
        <p:txBody>
          <a:bodyPr>
            <a:noAutofit/>
          </a:bodyPr>
          <a:lstStyle>
            <a:lvl1pPr marL="342900" indent="-342900" algn="just">
              <a:buFont typeface="Arial" panose="020B0604020202020204" pitchFamily="34" charset="0"/>
              <a:buChar char="•"/>
              <a:defRPr sz="1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a:t>
            </a:r>
          </a:p>
          <a:p>
            <a:pPr lvl="0"/>
            <a:r>
              <a:rPr lang="fr-FR" dirty="0"/>
              <a:t>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a:p>
            <a:pPr lvl="0"/>
            <a:r>
              <a:rPr lang="fr-FR" dirty="0"/>
              <a:t>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2">
            <a:extLst>
              <a:ext uri="{FF2B5EF4-FFF2-40B4-BE49-F238E27FC236}">
                <a16:creationId xmlns:a16="http://schemas.microsoft.com/office/drawing/2014/main" id="{8DAD0FDC-E974-4F8D-BE26-9CFC4C699B7A}"/>
              </a:ext>
            </a:extLst>
          </p:cNvPr>
          <p:cNvSpPr>
            <a:spLocks noGrp="1"/>
          </p:cNvSpPr>
          <p:nvPr>
            <p:ph sz="quarter" idx="17" hasCustomPrompt="1"/>
          </p:nvPr>
        </p:nvSpPr>
        <p:spPr>
          <a:xfrm>
            <a:off x="838199" y="4633137"/>
            <a:ext cx="10515599" cy="980263"/>
          </a:xfrm>
          <a:prstGeom prst="rect">
            <a:avLst/>
          </a:prstGeom>
          <a:solidFill>
            <a:srgbClr val="27BCE1"/>
          </a:solidFill>
        </p:spPr>
        <p:txBody>
          <a:bodyPr lIns="252000" tIns="252000" rIns="252000" bIns="252000">
            <a:noAutofit/>
          </a:bodyPr>
          <a:lstStyle>
            <a:lvl1pPr marL="0" indent="0" algn="just">
              <a:buFont typeface="Arial" panose="020B0604020202020204" pitchFamily="34" charset="0"/>
              <a:buNone/>
              <a:defRPr sz="1800" b="0">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a:t>
            </a:r>
          </a:p>
        </p:txBody>
      </p:sp>
    </p:spTree>
    <p:extLst>
      <p:ext uri="{BB962C8B-B14F-4D97-AF65-F5344CB8AC3E}">
        <p14:creationId xmlns:p14="http://schemas.microsoft.com/office/powerpoint/2010/main" val="416314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1FA06C-DA8B-4ACD-A3A8-AE5BD211849B}"/>
              </a:ext>
            </a:extLst>
          </p:cNvPr>
          <p:cNvSpPr/>
          <p:nvPr userDrawn="1"/>
        </p:nvSpPr>
        <p:spPr>
          <a:xfrm>
            <a:off x="-1" y="0"/>
            <a:ext cx="6371925" cy="5952067"/>
          </a:xfrm>
          <a:prstGeom prst="rect">
            <a:avLst/>
          </a:prstGeom>
          <a:solidFill>
            <a:srgbClr val="076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1866117-0677-4947-A0C3-77EAA70A520B}"/>
              </a:ext>
            </a:extLst>
          </p:cNvPr>
          <p:cNvSpPr/>
          <p:nvPr userDrawn="1"/>
        </p:nvSpPr>
        <p:spPr>
          <a:xfrm>
            <a:off x="6371925" y="2812870"/>
            <a:ext cx="5820073" cy="3157995"/>
          </a:xfrm>
          <a:prstGeom prst="rect">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1029903" y="1207666"/>
            <a:ext cx="4775200" cy="414866"/>
          </a:xfrm>
          <a:prstGeom prst="rect">
            <a:avLst/>
          </a:prstGeom>
        </p:spPr>
        <p:txBody>
          <a:bodyPr/>
          <a:lstStyle>
            <a:lvl1pPr marL="0" indent="0">
              <a:buNone/>
              <a:defRPr b="1">
                <a:solidFill>
                  <a:schemeClr val="bg1"/>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2" name="Rectangle 11">
            <a:extLst>
              <a:ext uri="{FF2B5EF4-FFF2-40B4-BE49-F238E27FC236}">
                <a16:creationId xmlns:a16="http://schemas.microsoft.com/office/drawing/2014/main" id="{5A4D5435-8C03-48D4-A2A0-1FD2738CBD62}"/>
              </a:ext>
            </a:extLst>
          </p:cNvPr>
          <p:cNvSpPr/>
          <p:nvPr userDrawn="1"/>
        </p:nvSpPr>
        <p:spPr>
          <a:xfrm>
            <a:off x="1029903" y="3640641"/>
            <a:ext cx="10132192" cy="2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2738786" y="3976411"/>
            <a:ext cx="6714423" cy="1639887"/>
          </a:xfrm>
          <a:prstGeom prst="rect">
            <a:avLst/>
          </a:prstGeom>
        </p:spPr>
        <p:txBody>
          <a:bodyPr>
            <a:noAutofit/>
          </a:bodyPr>
          <a:lstStyle>
            <a:lvl1pPr marL="0" indent="0" algn="just">
              <a:buNone/>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a:t>
            </a:r>
          </a:p>
        </p:txBody>
      </p:sp>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6371924" y="9399"/>
            <a:ext cx="5820075" cy="2803470"/>
          </a:xfrm>
          <a:prstGeom prst="rect">
            <a:avLst/>
          </a:prstGeom>
        </p:spPr>
        <p:txBody>
          <a:bodyPr/>
          <a:lstStyle/>
          <a:p>
            <a:endParaRPr lang="fr-FR"/>
          </a:p>
        </p:txBody>
      </p:sp>
      <p:sp>
        <p:nvSpPr>
          <p:cNvPr id="14" name="Espace réservé du contenu 42">
            <a:extLst>
              <a:ext uri="{FF2B5EF4-FFF2-40B4-BE49-F238E27FC236}">
                <a16:creationId xmlns:a16="http://schemas.microsoft.com/office/drawing/2014/main" id="{426A70D4-11D6-4BB2-A6EB-7F3BE3C6C0B5}"/>
              </a:ext>
            </a:extLst>
          </p:cNvPr>
          <p:cNvSpPr>
            <a:spLocks noGrp="1"/>
          </p:cNvSpPr>
          <p:nvPr>
            <p:ph sz="quarter" idx="18" hasCustomPrompt="1"/>
          </p:nvPr>
        </p:nvSpPr>
        <p:spPr>
          <a:xfrm>
            <a:off x="1029903" y="1750869"/>
            <a:ext cx="4910090" cy="1405245"/>
          </a:xfrm>
          <a:prstGeom prst="rect">
            <a:avLst/>
          </a:prstGeom>
        </p:spPr>
        <p:txBody>
          <a:bodyPr>
            <a:noAutofit/>
          </a:bodyPr>
          <a:lstStyle>
            <a:lvl1pPr marL="0" indent="0" algn="just">
              <a:buNone/>
              <a:defRPr sz="1600">
                <a:solidFill>
                  <a:schemeClr val="bg1"/>
                </a:solidFill>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Tree>
    <p:extLst>
      <p:ext uri="{BB962C8B-B14F-4D97-AF65-F5344CB8AC3E}">
        <p14:creationId xmlns:p14="http://schemas.microsoft.com/office/powerpoint/2010/main" val="322618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613400" y="2359871"/>
            <a:ext cx="5740400" cy="2590270"/>
          </a:xfrm>
          <a:prstGeom prst="rect">
            <a:avLst/>
          </a:prstGeom>
        </p:spPr>
        <p:txBody>
          <a:bodyPr>
            <a:noAutofit/>
          </a:bodyPr>
          <a:lstStyle>
            <a:lvl1pPr marL="0" indent="0" algn="just">
              <a:buNone/>
              <a:defRPr sz="18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autem</a:t>
            </a:r>
            <a:r>
              <a:rPr lang="fr-FR" dirty="0"/>
              <a:t> </a:t>
            </a:r>
            <a:r>
              <a:rPr lang="fr-FR" dirty="0" err="1"/>
              <a:t>vel</a:t>
            </a:r>
            <a:r>
              <a:rPr lang="fr-FR" dirty="0"/>
              <a:t> </a:t>
            </a:r>
            <a:r>
              <a:rPr lang="fr-FR" dirty="0" err="1"/>
              <a:t>eum</a:t>
            </a:r>
            <a:r>
              <a:rPr lang="fr-FR" dirty="0"/>
              <a:t> </a:t>
            </a:r>
            <a:r>
              <a:rPr lang="fr-FR" dirty="0" err="1"/>
              <a:t>iriure</a:t>
            </a:r>
            <a:r>
              <a:rPr lang="fr-FR" dirty="0"/>
              <a:t> </a:t>
            </a:r>
            <a:r>
              <a:rPr lang="fr-FR" dirty="0" err="1"/>
              <a:t>dolor</a:t>
            </a:r>
            <a:r>
              <a:rPr lang="fr-FR" dirty="0"/>
              <a:t> in </a:t>
            </a:r>
            <a:r>
              <a:rPr lang="fr-FR" dirty="0" err="1"/>
              <a:t>hendrerit</a:t>
            </a:r>
            <a:r>
              <a:rPr lang="fr-FR" dirty="0"/>
              <a:t> in </a:t>
            </a:r>
            <a:r>
              <a:rPr lang="fr-FR" dirty="0" err="1"/>
              <a:t>vulputate</a:t>
            </a:r>
            <a:r>
              <a:rPr lang="fr-FR" dirty="0"/>
              <a:t> </a:t>
            </a:r>
            <a:r>
              <a:rPr lang="fr-FR" dirty="0" err="1"/>
              <a:t>velit</a:t>
            </a:r>
            <a:r>
              <a:rPr lang="fr-FR" dirty="0"/>
              <a:t> esse </a:t>
            </a:r>
            <a:r>
              <a:rPr lang="fr-FR" dirty="0" err="1"/>
              <a:t>molestie</a:t>
            </a:r>
            <a:r>
              <a:rPr lang="fr-FR" dirty="0"/>
              <a:t> </a:t>
            </a:r>
            <a:r>
              <a:rPr lang="fr-FR" dirty="0" err="1"/>
              <a:t>consequat</a:t>
            </a:r>
            <a:r>
              <a:rPr lang="fr-FR" dirty="0"/>
              <a:t>, </a:t>
            </a:r>
            <a:r>
              <a:rPr lang="fr-FR" dirty="0" err="1"/>
              <a:t>vel</a:t>
            </a:r>
            <a:r>
              <a:rPr lang="fr-FR" dirty="0"/>
              <a:t> </a:t>
            </a:r>
            <a:r>
              <a:rPr lang="fr-FR" dirty="0" err="1"/>
              <a:t>illum</a:t>
            </a:r>
            <a:r>
              <a:rPr lang="fr-FR" dirty="0"/>
              <a:t> </a:t>
            </a:r>
            <a:r>
              <a:rPr lang="fr-FR" dirty="0" err="1"/>
              <a:t>dolore</a:t>
            </a:r>
            <a:r>
              <a:rPr lang="fr-FR" dirty="0"/>
              <a:t> eu </a:t>
            </a:r>
            <a:r>
              <a:rPr lang="fr-FR" dirty="0" err="1"/>
              <a:t>feugiat</a:t>
            </a:r>
            <a:r>
              <a:rPr lang="fr-FR" dirty="0"/>
              <a:t> </a:t>
            </a:r>
            <a:r>
              <a:rPr lang="fr-FR" dirty="0" err="1"/>
              <a:t>nulla</a:t>
            </a:r>
            <a:r>
              <a:rPr lang="fr-FR" dirty="0"/>
              <a:t> </a:t>
            </a:r>
            <a:r>
              <a:rPr lang="fr-FR" dirty="0" err="1"/>
              <a:t>facilisis</a:t>
            </a:r>
            <a:r>
              <a:rPr lang="fr-FR" dirty="0"/>
              <a:t> at </a:t>
            </a:r>
            <a:r>
              <a:rPr lang="fr-FR" dirty="0" err="1"/>
              <a:t>vero</a:t>
            </a:r>
            <a:r>
              <a:rPr lang="fr-FR" dirty="0"/>
              <a:t> </a:t>
            </a:r>
            <a:r>
              <a:rPr lang="fr-FR" dirty="0" err="1"/>
              <a:t>eros</a:t>
            </a:r>
            <a:r>
              <a:rPr lang="fr-FR" dirty="0"/>
              <a:t> et </a:t>
            </a:r>
            <a:r>
              <a:rPr lang="fr-FR" dirty="0" err="1"/>
              <a:t>accumsan</a:t>
            </a:r>
            <a:r>
              <a:rPr lang="fr-FR" dirty="0"/>
              <a:t> et </a:t>
            </a:r>
            <a:r>
              <a:rPr lang="fr-FR" dirty="0" err="1"/>
              <a:t>iusto</a:t>
            </a:r>
            <a:r>
              <a:rPr lang="fr-FR" dirty="0"/>
              <a:t> </a:t>
            </a:r>
            <a:r>
              <a:rPr lang="fr-FR" dirty="0" err="1"/>
              <a:t>odio</a:t>
            </a:r>
            <a:r>
              <a:rPr lang="fr-FR" dirty="0"/>
              <a:t> </a:t>
            </a:r>
            <a:r>
              <a:rPr lang="fr-FR" dirty="0" err="1"/>
              <a:t>dignissim</a:t>
            </a:r>
            <a:r>
              <a:rPr lang="fr-FR" dirty="0"/>
              <a:t> qui </a:t>
            </a:r>
            <a:r>
              <a:rPr lang="fr-FR" dirty="0" err="1"/>
              <a:t>blandit</a:t>
            </a:r>
            <a:r>
              <a:rPr lang="fr-FR" dirty="0"/>
              <a:t> </a:t>
            </a:r>
            <a:r>
              <a:rPr lang="fr-FR" dirty="0" err="1"/>
              <a:t>praesent</a:t>
            </a:r>
            <a:r>
              <a:rPr lang="fr-FR" dirty="0"/>
              <a:t> </a:t>
            </a:r>
            <a:r>
              <a:rPr lang="fr-FR" dirty="0" err="1"/>
              <a:t>luptatum</a:t>
            </a:r>
            <a:r>
              <a:rPr lang="fr-FR" dirty="0"/>
              <a:t> </a:t>
            </a:r>
            <a:r>
              <a:rPr lang="fr-FR" dirty="0" err="1"/>
              <a:t>zzril</a:t>
            </a:r>
            <a:r>
              <a:rPr lang="fr-FR" dirty="0"/>
              <a:t> </a:t>
            </a:r>
            <a:r>
              <a:rPr lang="fr-FR" dirty="0" err="1"/>
              <a:t>delenit</a:t>
            </a:r>
            <a:r>
              <a:rPr lang="fr-FR" dirty="0"/>
              <a:t> </a:t>
            </a:r>
            <a:r>
              <a:rPr lang="fr-FR" dirty="0" err="1"/>
              <a:t>augue</a:t>
            </a:r>
            <a:r>
              <a:rPr lang="fr-FR" dirty="0"/>
              <a:t> duis </a:t>
            </a:r>
            <a:r>
              <a:rPr lang="fr-FR" dirty="0" err="1"/>
              <a:t>dolore</a:t>
            </a:r>
            <a:r>
              <a:rPr lang="fr-FR" dirty="0"/>
              <a:t> te </a:t>
            </a:r>
            <a:r>
              <a:rPr lang="fr-FR" dirty="0" err="1"/>
              <a:t>feugait</a:t>
            </a:r>
            <a:r>
              <a:rPr lang="fr-FR" dirty="0"/>
              <a:t> </a:t>
            </a:r>
            <a:r>
              <a:rPr lang="fr-FR" dirty="0" err="1"/>
              <a:t>nulla</a:t>
            </a:r>
            <a:r>
              <a:rPr lang="fr-FR" dirty="0"/>
              <a:t> </a:t>
            </a:r>
            <a:r>
              <a:rPr lang="fr-FR" dirty="0" err="1"/>
              <a:t>facilisi</a:t>
            </a:r>
            <a:r>
              <a:rPr lang="fr-FR" dirty="0"/>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0">
            <a:extLst>
              <a:ext uri="{FF2B5EF4-FFF2-40B4-BE49-F238E27FC236}">
                <a16:creationId xmlns:a16="http://schemas.microsoft.com/office/drawing/2014/main" id="{D7A51BDA-5133-4EAB-9A66-FEC43F084317}"/>
              </a:ext>
            </a:extLst>
          </p:cNvPr>
          <p:cNvSpPr>
            <a:spLocks noGrp="1"/>
          </p:cNvSpPr>
          <p:nvPr>
            <p:ph sz="quarter" idx="17" hasCustomPrompt="1"/>
          </p:nvPr>
        </p:nvSpPr>
        <p:spPr>
          <a:xfrm>
            <a:off x="5613400" y="182814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199" name="Titre 1">
            <a:extLst>
              <a:ext uri="{FF2B5EF4-FFF2-40B4-BE49-F238E27FC236}">
                <a16:creationId xmlns:a16="http://schemas.microsoft.com/office/drawing/2014/main" id="{0C7FDB5B-33A4-460A-9866-A629AA80FDEE}"/>
              </a:ext>
            </a:extLst>
          </p:cNvPr>
          <p:cNvSpPr>
            <a:spLocks noGrp="1"/>
          </p:cNvSpPr>
          <p:nvPr>
            <p:ph type="title" hasCustomPrompt="1"/>
          </p:nvPr>
        </p:nvSpPr>
        <p:spPr>
          <a:xfrm>
            <a:off x="838200" y="762175"/>
            <a:ext cx="10515600" cy="498475"/>
          </a:xfrm>
          <a:prstGeom prst="rect">
            <a:avLst/>
          </a:prstGeom>
        </p:spPr>
        <p:txBody>
          <a:bodyPr/>
          <a:lstStyle>
            <a:lvl1pPr>
              <a:defRPr b="1">
                <a:solidFill>
                  <a:srgbClr val="076CA0"/>
                </a:solidFill>
                <a:latin typeface="SemplicitaPro" panose="02000303000000000000" pitchFamily="50" charset="0"/>
              </a:defRPr>
            </a:lvl1pPr>
          </a:lstStyle>
          <a:p>
            <a:r>
              <a:rPr lang="fr-FR" dirty="0" err="1"/>
              <a:t>Title</a:t>
            </a:r>
            <a:r>
              <a:rPr lang="fr-FR" dirty="0"/>
              <a:t> Box</a:t>
            </a:r>
          </a:p>
        </p:txBody>
      </p:sp>
    </p:spTree>
    <p:extLst>
      <p:ext uri="{BB962C8B-B14F-4D97-AF65-F5344CB8AC3E}">
        <p14:creationId xmlns:p14="http://schemas.microsoft.com/office/powerpoint/2010/main" val="11831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1FA06C-DA8B-4ACD-A3A8-AE5BD211849B}"/>
              </a:ext>
            </a:extLst>
          </p:cNvPr>
          <p:cNvSpPr/>
          <p:nvPr userDrawn="1"/>
        </p:nvSpPr>
        <p:spPr>
          <a:xfrm>
            <a:off x="0" y="0"/>
            <a:ext cx="2074334" cy="5952067"/>
          </a:xfrm>
          <a:prstGeom prst="rect">
            <a:avLst/>
          </a:prstGeom>
          <a:solidFill>
            <a:srgbClr val="076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69E9492-495B-4709-A57E-462E2C4DD5A7}"/>
              </a:ext>
            </a:extLst>
          </p:cNvPr>
          <p:cNvSpPr/>
          <p:nvPr userDrawn="1"/>
        </p:nvSpPr>
        <p:spPr>
          <a:xfrm>
            <a:off x="2067069" y="0"/>
            <a:ext cx="3029863" cy="5952067"/>
          </a:xfrm>
          <a:prstGeom prst="rect">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630333" y="4320295"/>
            <a:ext cx="5884334" cy="1166106"/>
          </a:xfrm>
          <a:prstGeom prst="rect">
            <a:avLst/>
          </a:prstGeom>
        </p:spPr>
        <p:txBody>
          <a:bodyPr>
            <a:noAutofit/>
          </a:bodyPr>
          <a:lstStyle>
            <a:lvl1pPr marL="0" indent="0" algn="just">
              <a:buNone/>
              <a:defRPr sz="1600"/>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 Ut </a:t>
            </a:r>
            <a:r>
              <a:rPr lang="fr-FR" dirty="0" err="1"/>
              <a:t>wisi</a:t>
            </a:r>
            <a:r>
              <a:rPr lang="fr-FR" dirty="0"/>
              <a: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a:t>
            </a:r>
            <a:r>
              <a:rPr lang="fr-FR" dirty="0"/>
              <a:t> </a:t>
            </a:r>
            <a:r>
              <a:rPr lang="fr-FR" dirty="0" err="1"/>
              <a:t>tation</a:t>
            </a:r>
            <a:r>
              <a:rPr lang="fr-FR" dirty="0"/>
              <a:t> </a:t>
            </a:r>
            <a:r>
              <a:rPr lang="fr-FR" dirty="0" err="1"/>
              <a:t>ullamcorper</a:t>
            </a:r>
            <a:r>
              <a:rPr lang="fr-FR" dirty="0"/>
              <a:t> </a:t>
            </a:r>
            <a:r>
              <a:rPr lang="fr-FR" dirty="0" err="1"/>
              <a:t>suscipit</a:t>
            </a:r>
            <a:r>
              <a:rPr lang="fr-FR" dirty="0"/>
              <a:t> </a:t>
            </a:r>
            <a:r>
              <a:rPr lang="fr-FR" dirty="0" err="1"/>
              <a:t>lobortis</a:t>
            </a:r>
            <a:r>
              <a:rPr lang="fr-FR" dirty="0"/>
              <a:t> </a:t>
            </a:r>
            <a:r>
              <a:rPr lang="fr-FR" dirty="0" err="1"/>
              <a:t>nisl</a:t>
            </a:r>
            <a:r>
              <a:rPr lang="fr-FR" dirty="0"/>
              <a:t> ut </a:t>
            </a:r>
            <a:r>
              <a:rPr lang="fr-FR" dirty="0" err="1"/>
              <a:t>aliquip</a:t>
            </a:r>
            <a:r>
              <a:rPr lang="fr-FR" dirty="0"/>
              <a:t> ex </a:t>
            </a:r>
            <a:r>
              <a:rPr lang="fr-FR" dirty="0" err="1"/>
              <a:t>ea</a:t>
            </a:r>
            <a:r>
              <a:rPr lang="fr-FR" dirty="0"/>
              <a:t> commodo </a:t>
            </a:r>
            <a:r>
              <a:rPr lang="fr-FR" dirty="0" err="1"/>
              <a:t>consequat</a:t>
            </a:r>
            <a:r>
              <a:rPr lang="fr-FR" dirty="0"/>
              <a:t>. </a:t>
            </a:r>
          </a:p>
        </p:txBody>
      </p:sp>
      <p:sp>
        <p:nvSpPr>
          <p:cNvPr id="17" name="Espace réservé du contenu 40">
            <a:extLst>
              <a:ext uri="{FF2B5EF4-FFF2-40B4-BE49-F238E27FC236}">
                <a16:creationId xmlns:a16="http://schemas.microsoft.com/office/drawing/2014/main" id="{3B883C17-517B-4569-81DB-B5906B9D6CC7}"/>
              </a:ext>
            </a:extLst>
          </p:cNvPr>
          <p:cNvSpPr>
            <a:spLocks noGrp="1"/>
          </p:cNvSpPr>
          <p:nvPr>
            <p:ph sz="quarter" idx="15" hasCustomPrompt="1"/>
          </p:nvPr>
        </p:nvSpPr>
        <p:spPr>
          <a:xfrm>
            <a:off x="5630333" y="3670223"/>
            <a:ext cx="3570171"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dirty="0"/>
              <a:t>Small </a:t>
            </a:r>
            <a:r>
              <a:rPr lang="fr-FR" dirty="0" err="1"/>
              <a:t>title</a:t>
            </a:r>
            <a:r>
              <a:rPr lang="fr-FR" dirty="0"/>
              <a:t> </a:t>
            </a:r>
            <a:r>
              <a:rPr lang="fr-FR" dirty="0" err="1"/>
              <a:t>holder</a:t>
            </a:r>
            <a:r>
              <a:rPr lang="fr-FR" dirty="0"/>
              <a:t> </a:t>
            </a:r>
          </a:p>
        </p:txBody>
      </p:sp>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3166533" y="0"/>
            <a:ext cx="9025467" cy="3419601"/>
          </a:xfrm>
          <a:prstGeom prst="rect">
            <a:avLst/>
          </a:prstGeom>
        </p:spPr>
        <p:txBody>
          <a:bodyPr/>
          <a:lstStyle/>
          <a:p>
            <a:endParaRPr lang="fr-FR"/>
          </a:p>
        </p:txBody>
      </p:sp>
      <p:sp>
        <p:nvSpPr>
          <p:cNvPr id="21" name="Titre 1">
            <a:extLst>
              <a:ext uri="{FF2B5EF4-FFF2-40B4-BE49-F238E27FC236}">
                <a16:creationId xmlns:a16="http://schemas.microsoft.com/office/drawing/2014/main" id="{4484FE54-F7D4-4E24-AEDD-B06B971F8D14}"/>
              </a:ext>
            </a:extLst>
          </p:cNvPr>
          <p:cNvSpPr>
            <a:spLocks noGrp="1"/>
          </p:cNvSpPr>
          <p:nvPr>
            <p:ph type="title" hasCustomPrompt="1"/>
          </p:nvPr>
        </p:nvSpPr>
        <p:spPr>
          <a:xfrm>
            <a:off x="660400" y="1211325"/>
            <a:ext cx="10515600" cy="498475"/>
          </a:xfrm>
          <a:prstGeom prst="rect">
            <a:avLst/>
          </a:prstGeom>
        </p:spPr>
        <p:txBody>
          <a:bodyPr/>
          <a:lstStyle>
            <a:lvl1pPr>
              <a:defRPr b="1">
                <a:solidFill>
                  <a:schemeClr val="bg1"/>
                </a:solidFill>
                <a:latin typeface="SemplicitaPro" panose="02000303000000000000" pitchFamily="50" charset="0"/>
              </a:defRPr>
            </a:lvl1pPr>
          </a:lstStyle>
          <a:p>
            <a:r>
              <a:rPr lang="fr-FR" dirty="0"/>
              <a:t>TOGETHER</a:t>
            </a:r>
            <a:br>
              <a:rPr lang="fr-FR" dirty="0"/>
            </a:br>
            <a:r>
              <a:rPr lang="fr-FR" dirty="0"/>
              <a:t>WE CAN ACHIEVE SO MUCH</a:t>
            </a:r>
          </a:p>
        </p:txBody>
      </p:sp>
    </p:spTree>
    <p:extLst>
      <p:ext uri="{BB962C8B-B14F-4D97-AF65-F5344CB8AC3E}">
        <p14:creationId xmlns:p14="http://schemas.microsoft.com/office/powerpoint/2010/main" val="134253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18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9" r:id="rId8"/>
    <p:sldLayoutId id="2147483665" r:id="rId9"/>
    <p:sldLayoutId id="2147483666" r:id="rId10"/>
    <p:sldLayoutId id="2147483667" r:id="rId11"/>
    <p:sldLayoutId id="214748366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hyperlink" Target="http://www.migrationnetwork.un.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raphique 73">
            <a:extLst>
              <a:ext uri="{FF2B5EF4-FFF2-40B4-BE49-F238E27FC236}">
                <a16:creationId xmlns:a16="http://schemas.microsoft.com/office/drawing/2014/main" id="{B0F4F3E8-CEB0-48E3-871E-704F5A4D84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6283" y="405592"/>
            <a:ext cx="1575751" cy="3501669"/>
          </a:xfrm>
          <a:prstGeom prst="rect">
            <a:avLst/>
          </a:prstGeom>
        </p:spPr>
      </p:pic>
      <p:pic>
        <p:nvPicPr>
          <p:cNvPr id="75" name="Graphique 74">
            <a:extLst>
              <a:ext uri="{FF2B5EF4-FFF2-40B4-BE49-F238E27FC236}">
                <a16:creationId xmlns:a16="http://schemas.microsoft.com/office/drawing/2014/main" id="{ACDB4319-4E2A-4E0F-A4D5-3DC930BC2A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3227" y="3799000"/>
            <a:ext cx="962025" cy="1876425"/>
          </a:xfrm>
          <a:prstGeom prst="rect">
            <a:avLst/>
          </a:prstGeom>
        </p:spPr>
      </p:pic>
      <p:pic>
        <p:nvPicPr>
          <p:cNvPr id="5" name="Image 4">
            <a:extLst>
              <a:ext uri="{FF2B5EF4-FFF2-40B4-BE49-F238E27FC236}">
                <a16:creationId xmlns:a16="http://schemas.microsoft.com/office/drawing/2014/main" id="{9170922F-C61E-D841-B5F6-EA79F8592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5218" y="856630"/>
            <a:ext cx="6651065" cy="1479551"/>
          </a:xfrm>
          <a:prstGeom prst="rect">
            <a:avLst/>
          </a:prstGeom>
        </p:spPr>
      </p:pic>
      <p:sp>
        <p:nvSpPr>
          <p:cNvPr id="2" name="TextBox 1">
            <a:extLst>
              <a:ext uri="{FF2B5EF4-FFF2-40B4-BE49-F238E27FC236}">
                <a16:creationId xmlns:a16="http://schemas.microsoft.com/office/drawing/2014/main" id="{531BC46B-6AC0-4E52-8C26-E715935B386F}"/>
              </a:ext>
            </a:extLst>
          </p:cNvPr>
          <p:cNvSpPr txBox="1"/>
          <p:nvPr/>
        </p:nvSpPr>
        <p:spPr>
          <a:xfrm>
            <a:off x="3009030" y="2336181"/>
            <a:ext cx="7654197" cy="1661993"/>
          </a:xfrm>
          <a:prstGeom prst="rect">
            <a:avLst/>
          </a:prstGeom>
          <a:noFill/>
        </p:spPr>
        <p:txBody>
          <a:bodyPr wrap="square" rtlCol="0">
            <a:spAutoFit/>
          </a:bodyPr>
          <a:lstStyle/>
          <a:p>
            <a:r>
              <a:rPr lang="en-US" sz="2800" b="1" dirty="0">
                <a:solidFill>
                  <a:srgbClr val="076CA0"/>
                </a:solidFill>
                <a:latin typeface="SemplicitaPro" panose="02000303000000000000" pitchFamily="50" charset="0"/>
                <a:ea typeface="+mj-ea"/>
                <a:cs typeface="+mj-cs"/>
              </a:rPr>
              <a:t>2-day regional course on “INTERNATIONAL MIGRATION LAW”, 17-18 February 2022 </a:t>
            </a:r>
          </a:p>
          <a:p>
            <a:r>
              <a:rPr lang="en-US" sz="2800" b="1" dirty="0">
                <a:solidFill>
                  <a:srgbClr val="076CA0"/>
                </a:solidFill>
                <a:latin typeface="SemplicitaPro" panose="02000303000000000000" pitchFamily="50" charset="0"/>
                <a:ea typeface="+mj-ea"/>
                <a:cs typeface="+mj-cs"/>
              </a:rPr>
              <a:t>REGIONAL TRAINING CENTER ON MIGRATION</a:t>
            </a:r>
          </a:p>
          <a:p>
            <a:endParaRPr lang="en-US" dirty="0"/>
          </a:p>
        </p:txBody>
      </p:sp>
    </p:spTree>
    <p:extLst>
      <p:ext uri="{BB962C8B-B14F-4D97-AF65-F5344CB8AC3E}">
        <p14:creationId xmlns:p14="http://schemas.microsoft.com/office/powerpoint/2010/main" val="208257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18"/>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pic>
        <p:nvPicPr>
          <p:cNvPr id="11" name="Graphique 10">
            <a:extLst>
              <a:ext uri="{FF2B5EF4-FFF2-40B4-BE49-F238E27FC236}">
                <a16:creationId xmlns:a16="http://schemas.microsoft.com/office/drawing/2014/main" id="{D3900A4C-4B99-E74D-B32D-14E19844AE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297797" y="284478"/>
            <a:ext cx="963143" cy="1876425"/>
          </a:xfrm>
          <a:prstGeom prst="rect">
            <a:avLst/>
          </a:prstGeom>
        </p:spPr>
      </p:pic>
      <p:sp>
        <p:nvSpPr>
          <p:cNvPr id="6" name="Google Shape;477;p22">
            <a:extLst>
              <a:ext uri="{FF2B5EF4-FFF2-40B4-BE49-F238E27FC236}">
                <a16:creationId xmlns:a16="http://schemas.microsoft.com/office/drawing/2014/main" id="{32C8C8F5-BA78-E74E-9569-D6C613EC3006}"/>
              </a:ext>
            </a:extLst>
          </p:cNvPr>
          <p:cNvSpPr txBox="1"/>
          <p:nvPr/>
        </p:nvSpPr>
        <p:spPr>
          <a:xfrm>
            <a:off x="1919918" y="63741"/>
            <a:ext cx="10437192" cy="1019992"/>
          </a:xfrm>
          <a:prstGeom prst="rect">
            <a:avLst/>
          </a:prstGeom>
          <a:noFill/>
          <a:ln>
            <a:noFill/>
          </a:ln>
        </p:spPr>
        <p:txBody>
          <a:bodyPr spcFirstLastPara="1" wrap="square" lIns="121900" tIns="60933" rIns="121900" bIns="60933" anchor="ctr" anchorCtr="0">
            <a:noAutofit/>
          </a:bodyPr>
          <a:lstStyle/>
          <a:p>
            <a:pPr>
              <a:spcBef>
                <a:spcPts val="400"/>
              </a:spcBef>
              <a:buClr>
                <a:srgbClr val="203162"/>
              </a:buClr>
              <a:buSzPct val="28571"/>
            </a:pPr>
            <a:r>
              <a:rPr lang="en-US" sz="4400" b="1" dirty="0">
                <a:solidFill>
                  <a:srgbClr val="046C9F"/>
                </a:solidFill>
                <a:ea typeface="Calibri"/>
                <a:cs typeface="Calibri"/>
                <a:sym typeface="Calibri"/>
              </a:rPr>
              <a:t>IMRF DIALOGUE SERIES</a:t>
            </a:r>
          </a:p>
        </p:txBody>
      </p:sp>
      <p:pic>
        <p:nvPicPr>
          <p:cNvPr id="7" name="Image 6" descr="Une image contenant texte&#10;&#10;Description générée automatiquement">
            <a:extLst>
              <a:ext uri="{FF2B5EF4-FFF2-40B4-BE49-F238E27FC236}">
                <a16:creationId xmlns:a16="http://schemas.microsoft.com/office/drawing/2014/main" id="{0662E630-4358-6D43-8D03-FFCD6CF40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918" y="1082051"/>
            <a:ext cx="8352164" cy="2023652"/>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B4C2A4A3-6F31-B749-9EC5-67155E9F4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8113" y="3105703"/>
            <a:ext cx="8375773" cy="3585677"/>
          </a:xfrm>
          <a:prstGeom prst="rect">
            <a:avLst/>
          </a:prstGeom>
        </p:spPr>
      </p:pic>
    </p:spTree>
    <p:extLst>
      <p:ext uri="{BB962C8B-B14F-4D97-AF65-F5344CB8AC3E}">
        <p14:creationId xmlns:p14="http://schemas.microsoft.com/office/powerpoint/2010/main" val="289342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2"/>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75" name="Google Shape;475;p22"/>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sp>
        <p:nvSpPr>
          <p:cNvPr id="477" name="Google Shape;477;p22"/>
          <p:cNvSpPr txBox="1"/>
          <p:nvPr/>
        </p:nvSpPr>
        <p:spPr>
          <a:xfrm>
            <a:off x="1679689" y="-29084"/>
            <a:ext cx="7926928" cy="906356"/>
          </a:xfrm>
          <a:prstGeom prst="rect">
            <a:avLst/>
          </a:prstGeom>
          <a:noFill/>
          <a:ln>
            <a:noFill/>
          </a:ln>
        </p:spPr>
        <p:txBody>
          <a:bodyPr spcFirstLastPara="1" wrap="square" lIns="121900" tIns="60933" rIns="121900" bIns="60933" anchor="ctr" anchorCtr="0">
            <a:noAutofit/>
          </a:bodyPr>
          <a:lstStyle/>
          <a:p>
            <a:pPr>
              <a:spcBef>
                <a:spcPts val="1000"/>
              </a:spcBef>
              <a:buClr>
                <a:srgbClr val="203162"/>
              </a:buClr>
              <a:buSzPct val="28571"/>
            </a:pPr>
            <a:r>
              <a:rPr lang="en-US" sz="4400" b="1" dirty="0">
                <a:solidFill>
                  <a:srgbClr val="046C9F"/>
                </a:solidFill>
                <a:ea typeface="Calibri"/>
                <a:cs typeface="Calibri"/>
                <a:sym typeface="Calibri"/>
              </a:rPr>
              <a:t>MIGRATION NETWORK HUB</a:t>
            </a:r>
          </a:p>
        </p:txBody>
      </p:sp>
      <p:pic>
        <p:nvPicPr>
          <p:cNvPr id="10" name="Graphique 9">
            <a:extLst>
              <a:ext uri="{FF2B5EF4-FFF2-40B4-BE49-F238E27FC236}">
                <a16:creationId xmlns:a16="http://schemas.microsoft.com/office/drawing/2014/main" id="{1F68912C-1FC4-AE4F-A738-691CFECC09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pic>
        <p:nvPicPr>
          <p:cNvPr id="3" name="Image 2">
            <a:extLst>
              <a:ext uri="{FF2B5EF4-FFF2-40B4-BE49-F238E27FC236}">
                <a16:creationId xmlns:a16="http://schemas.microsoft.com/office/drawing/2014/main" id="{EE27D604-FF7A-CD42-81FE-1D99FAA62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6743" y="0"/>
            <a:ext cx="3179834" cy="6858000"/>
          </a:xfrm>
          <a:prstGeom prst="rect">
            <a:avLst/>
          </a:prstGeom>
        </p:spPr>
      </p:pic>
      <p:pic>
        <p:nvPicPr>
          <p:cNvPr id="4" name="Image 3">
            <a:extLst>
              <a:ext uri="{FF2B5EF4-FFF2-40B4-BE49-F238E27FC236}">
                <a16:creationId xmlns:a16="http://schemas.microsoft.com/office/drawing/2014/main" id="{9E68B417-4A3C-0B42-85B5-B880C3421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9968" y="742426"/>
            <a:ext cx="6346369" cy="5932602"/>
          </a:xfrm>
          <a:prstGeom prst="rect">
            <a:avLst/>
          </a:prstGeom>
        </p:spPr>
      </p:pic>
    </p:spTree>
    <p:extLst>
      <p:ext uri="{BB962C8B-B14F-4D97-AF65-F5344CB8AC3E}">
        <p14:creationId xmlns:p14="http://schemas.microsoft.com/office/powerpoint/2010/main" val="138504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2"/>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75" name="Google Shape;475;p22"/>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sp>
        <p:nvSpPr>
          <p:cNvPr id="477" name="Google Shape;477;p22"/>
          <p:cNvSpPr txBox="1"/>
          <p:nvPr/>
        </p:nvSpPr>
        <p:spPr>
          <a:xfrm>
            <a:off x="1570284" y="33030"/>
            <a:ext cx="9674111" cy="1251775"/>
          </a:xfrm>
          <a:prstGeom prst="rect">
            <a:avLst/>
          </a:prstGeom>
          <a:noFill/>
          <a:ln>
            <a:noFill/>
          </a:ln>
        </p:spPr>
        <p:txBody>
          <a:bodyPr spcFirstLastPara="1" wrap="square" lIns="121900" tIns="60933" rIns="121900" bIns="60933" anchor="ctr" anchorCtr="0">
            <a:noAutofit/>
          </a:bodyPr>
          <a:lstStyle/>
          <a:p>
            <a:pPr>
              <a:spcBef>
                <a:spcPts val="400"/>
              </a:spcBef>
              <a:buClr>
                <a:srgbClr val="203162"/>
              </a:buClr>
              <a:buSzPct val="28571"/>
            </a:pPr>
            <a:r>
              <a:rPr lang="en-US" sz="4000" b="1" dirty="0">
                <a:solidFill>
                  <a:srgbClr val="046C9F"/>
                </a:solidFill>
                <a:ea typeface="Calibri"/>
                <a:cs typeface="Calibri"/>
                <a:sym typeface="Calibri"/>
              </a:rPr>
              <a:t>MIGRATION NETWORK HUB: </a:t>
            </a:r>
          </a:p>
          <a:p>
            <a:pPr>
              <a:spcBef>
                <a:spcPts val="400"/>
              </a:spcBef>
              <a:buClr>
                <a:srgbClr val="203162"/>
              </a:buClr>
              <a:buSzPct val="28571"/>
            </a:pPr>
            <a:r>
              <a:rPr lang="en-US" sz="3600" b="1" dirty="0">
                <a:solidFill>
                  <a:srgbClr val="046C9F"/>
                </a:solidFill>
                <a:ea typeface="Calibri"/>
                <a:cs typeface="Calibri"/>
                <a:sym typeface="Calibri"/>
              </a:rPr>
              <a:t>REPOSITORY OF PRACTICES</a:t>
            </a:r>
          </a:p>
        </p:txBody>
      </p:sp>
      <p:pic>
        <p:nvPicPr>
          <p:cNvPr id="10" name="Graphique 9">
            <a:extLst>
              <a:ext uri="{FF2B5EF4-FFF2-40B4-BE49-F238E27FC236}">
                <a16:creationId xmlns:a16="http://schemas.microsoft.com/office/drawing/2014/main" id="{1F68912C-1FC4-AE4F-A738-691CFECC09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EF03E19A-E9B0-E749-A72F-E4CE930B5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284" y="1623350"/>
            <a:ext cx="9933782" cy="4976334"/>
          </a:xfrm>
          <a:prstGeom prst="rect">
            <a:avLst/>
          </a:prstGeom>
        </p:spPr>
      </p:pic>
    </p:spTree>
    <p:extLst>
      <p:ext uri="{BB962C8B-B14F-4D97-AF65-F5344CB8AC3E}">
        <p14:creationId xmlns:p14="http://schemas.microsoft.com/office/powerpoint/2010/main" val="298584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2"/>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75" name="Google Shape;475;p22"/>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sp>
        <p:nvSpPr>
          <p:cNvPr id="477" name="Google Shape;477;p22"/>
          <p:cNvSpPr txBox="1"/>
          <p:nvPr/>
        </p:nvSpPr>
        <p:spPr>
          <a:xfrm>
            <a:off x="1932981" y="769632"/>
            <a:ext cx="9674111" cy="1251775"/>
          </a:xfrm>
          <a:prstGeom prst="rect">
            <a:avLst/>
          </a:prstGeom>
          <a:noFill/>
          <a:ln>
            <a:noFill/>
          </a:ln>
        </p:spPr>
        <p:txBody>
          <a:bodyPr spcFirstLastPara="1" wrap="square" lIns="121900" tIns="60933" rIns="121900" bIns="60933" anchor="ctr" anchorCtr="0">
            <a:noAutofit/>
          </a:bodyPr>
          <a:lstStyle/>
          <a:p>
            <a:pPr>
              <a:spcBef>
                <a:spcPts val="400"/>
              </a:spcBef>
              <a:buClr>
                <a:srgbClr val="203162"/>
              </a:buClr>
              <a:buSzPct val="28571"/>
            </a:pPr>
            <a:r>
              <a:rPr lang="en-US" sz="4400" b="1" dirty="0">
                <a:solidFill>
                  <a:srgbClr val="046C9F"/>
                </a:solidFill>
                <a:ea typeface="Calibri"/>
                <a:cs typeface="Calibri"/>
                <a:sym typeface="Calibri"/>
              </a:rPr>
              <a:t>MIGRATION WEEK</a:t>
            </a:r>
          </a:p>
          <a:p>
            <a:pPr>
              <a:spcBef>
                <a:spcPts val="400"/>
              </a:spcBef>
              <a:buClr>
                <a:srgbClr val="203162"/>
              </a:buClr>
              <a:buSzPct val="28571"/>
            </a:pPr>
            <a:endParaRPr lang="en-US" sz="4000" b="1" dirty="0">
              <a:solidFill>
                <a:srgbClr val="046C9F"/>
              </a:solidFill>
              <a:ea typeface="Calibri"/>
              <a:cs typeface="Calibri"/>
              <a:sym typeface="Calibri"/>
            </a:endParaRPr>
          </a:p>
          <a:p>
            <a:pPr>
              <a:spcBef>
                <a:spcPts val="400"/>
              </a:spcBef>
              <a:buClr>
                <a:srgbClr val="203162"/>
              </a:buClr>
              <a:buSzPct val="28571"/>
            </a:pPr>
            <a:endParaRPr lang="en-US" sz="3600" b="1" dirty="0">
              <a:solidFill>
                <a:srgbClr val="046C9F"/>
              </a:solidFill>
              <a:ea typeface="Calibri"/>
              <a:cs typeface="Calibri"/>
              <a:sym typeface="Calibri"/>
            </a:endParaRPr>
          </a:p>
        </p:txBody>
      </p:sp>
      <p:pic>
        <p:nvPicPr>
          <p:cNvPr id="10" name="Graphique 9">
            <a:extLst>
              <a:ext uri="{FF2B5EF4-FFF2-40B4-BE49-F238E27FC236}">
                <a16:creationId xmlns:a16="http://schemas.microsoft.com/office/drawing/2014/main" id="{1F68912C-1FC4-AE4F-A738-691CFECC09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sp>
        <p:nvSpPr>
          <p:cNvPr id="2" name="ZoneTexte 1">
            <a:extLst>
              <a:ext uri="{FF2B5EF4-FFF2-40B4-BE49-F238E27FC236}">
                <a16:creationId xmlns:a16="http://schemas.microsoft.com/office/drawing/2014/main" id="{F48078A7-DF17-344D-87FD-FB2898BEFA9B}"/>
              </a:ext>
            </a:extLst>
          </p:cNvPr>
          <p:cNvSpPr txBox="1"/>
          <p:nvPr/>
        </p:nvSpPr>
        <p:spPr>
          <a:xfrm>
            <a:off x="1932980" y="1634214"/>
            <a:ext cx="9674111" cy="4001095"/>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800" dirty="0"/>
              <a:t>The Network will host the Migration Week on 14 - 18 February 2022. </a:t>
            </a:r>
          </a:p>
          <a:p>
            <a:pPr marL="285750" indent="-285750">
              <a:spcBef>
                <a:spcPts val="1800"/>
              </a:spcBef>
              <a:buFont typeface="Arial" panose="020B0604020202020204" pitchFamily="34" charset="0"/>
              <a:buChar char="•"/>
            </a:pPr>
            <a:r>
              <a:rPr lang="en-US" sz="2800" dirty="0"/>
              <a:t>The theme for the 2022 Migration Week is “Cooperation and Partnership: Implementing the Global Compact for Safe, Orderly and Regular Migration”. </a:t>
            </a:r>
          </a:p>
          <a:p>
            <a:pPr marL="285750" indent="-285750">
              <a:spcBef>
                <a:spcPts val="1800"/>
              </a:spcBef>
              <a:buFont typeface="Arial" panose="020B0604020202020204" pitchFamily="34" charset="0"/>
              <a:buChar char="•"/>
            </a:pPr>
            <a:r>
              <a:rPr lang="en-US" sz="2800" dirty="0"/>
              <a:t>The </a:t>
            </a:r>
            <a:r>
              <a:rPr lang="en-US" sz="2800" b="1" dirty="0"/>
              <a:t>Briefing on the Secretary-General Biennial Report on the GCM</a:t>
            </a:r>
            <a:r>
              <a:rPr lang="en-US" sz="2800" dirty="0"/>
              <a:t> took place on 16 February 2022 from 10:00-11:30 NY time.</a:t>
            </a:r>
            <a:endParaRPr lang="fr-FR" sz="2800" dirty="0"/>
          </a:p>
        </p:txBody>
      </p:sp>
    </p:spTree>
    <p:extLst>
      <p:ext uri="{BB962C8B-B14F-4D97-AF65-F5344CB8AC3E}">
        <p14:creationId xmlns:p14="http://schemas.microsoft.com/office/powerpoint/2010/main" val="26310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2"/>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75" name="Google Shape;475;p22"/>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sp>
        <p:nvSpPr>
          <p:cNvPr id="477" name="Google Shape;477;p22"/>
          <p:cNvSpPr txBox="1"/>
          <p:nvPr/>
        </p:nvSpPr>
        <p:spPr>
          <a:xfrm>
            <a:off x="1679688" y="685978"/>
            <a:ext cx="9674111" cy="761999"/>
          </a:xfrm>
          <a:prstGeom prst="rect">
            <a:avLst/>
          </a:prstGeom>
          <a:noFill/>
          <a:ln>
            <a:noFill/>
          </a:ln>
        </p:spPr>
        <p:txBody>
          <a:bodyPr spcFirstLastPara="1" wrap="square" lIns="121900" tIns="60933" rIns="121900" bIns="60933" anchor="ctr" anchorCtr="0">
            <a:noAutofit/>
          </a:bodyPr>
          <a:lstStyle/>
          <a:p>
            <a:pPr>
              <a:spcBef>
                <a:spcPts val="400"/>
              </a:spcBef>
              <a:buClr>
                <a:srgbClr val="203162"/>
              </a:buClr>
              <a:buSzPct val="28571"/>
            </a:pPr>
            <a:r>
              <a:rPr lang="en-US" sz="4000" b="1" dirty="0">
                <a:solidFill>
                  <a:srgbClr val="046C9F"/>
                </a:solidFill>
                <a:ea typeface="Calibri"/>
                <a:cs typeface="Calibri"/>
                <a:sym typeface="Calibri"/>
              </a:rPr>
              <a:t>THE PLEDGING INITIATIVE</a:t>
            </a:r>
          </a:p>
          <a:p>
            <a:pPr>
              <a:spcBef>
                <a:spcPts val="400"/>
              </a:spcBef>
              <a:buClr>
                <a:srgbClr val="203162"/>
              </a:buClr>
              <a:buSzPct val="28571"/>
            </a:pPr>
            <a:endParaRPr lang="en-US" sz="4000" b="1" dirty="0">
              <a:solidFill>
                <a:srgbClr val="046C9F"/>
              </a:solidFill>
              <a:ea typeface="Calibri"/>
              <a:cs typeface="Calibri"/>
              <a:sym typeface="Calibri"/>
            </a:endParaRPr>
          </a:p>
          <a:p>
            <a:pPr>
              <a:spcBef>
                <a:spcPts val="400"/>
              </a:spcBef>
              <a:buClr>
                <a:srgbClr val="203162"/>
              </a:buClr>
              <a:buSzPct val="28571"/>
            </a:pPr>
            <a:endParaRPr lang="en-US" sz="3600" b="1" dirty="0">
              <a:solidFill>
                <a:srgbClr val="046C9F"/>
              </a:solidFill>
              <a:ea typeface="Calibri"/>
              <a:cs typeface="Calibri"/>
              <a:sym typeface="Calibri"/>
            </a:endParaRPr>
          </a:p>
        </p:txBody>
      </p:sp>
      <p:pic>
        <p:nvPicPr>
          <p:cNvPr id="10" name="Graphique 9">
            <a:extLst>
              <a:ext uri="{FF2B5EF4-FFF2-40B4-BE49-F238E27FC236}">
                <a16:creationId xmlns:a16="http://schemas.microsoft.com/office/drawing/2014/main" id="{1F68912C-1FC4-AE4F-A738-691CFECC09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sp>
        <p:nvSpPr>
          <p:cNvPr id="3" name="ZoneTexte 2">
            <a:extLst>
              <a:ext uri="{FF2B5EF4-FFF2-40B4-BE49-F238E27FC236}">
                <a16:creationId xmlns:a16="http://schemas.microsoft.com/office/drawing/2014/main" id="{4703016B-6693-5D4D-86C8-8BA4EE67FFDE}"/>
              </a:ext>
            </a:extLst>
          </p:cNvPr>
          <p:cNvSpPr txBox="1"/>
          <p:nvPr/>
        </p:nvSpPr>
        <p:spPr>
          <a:xfrm>
            <a:off x="1679689" y="957695"/>
            <a:ext cx="967411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46C9F"/>
                </a:solidFill>
              </a:rPr>
              <a:t>The Network launched the Pledging Initiative on 17 December 2021 to help build momentum for the IMRF and to assist all actors in contributing to the implementation of the GCM in tangible ways. </a:t>
            </a:r>
          </a:p>
          <a:p>
            <a:pPr marL="285750" indent="-285750">
              <a:buFont typeface="Arial" panose="020B0604020202020204" pitchFamily="34" charset="0"/>
              <a:buChar char="•"/>
            </a:pPr>
            <a:endParaRPr lang="en-US" sz="2400" dirty="0">
              <a:solidFill>
                <a:srgbClr val="046C9F"/>
              </a:solidFill>
            </a:endParaRPr>
          </a:p>
          <a:p>
            <a:pPr marL="285750" indent="-285750">
              <a:buFont typeface="Arial" panose="020B0604020202020204" pitchFamily="34" charset="0"/>
              <a:buChar char="•"/>
            </a:pPr>
            <a:r>
              <a:rPr lang="en-US" sz="2400" dirty="0">
                <a:solidFill>
                  <a:srgbClr val="046C9F"/>
                </a:solidFill>
              </a:rPr>
              <a:t>A pledge is a measurable commitment to advance the implementation of one or more GCM guiding principles, objectives, or actions while considering the 360-degree approach of the GCM. </a:t>
            </a:r>
          </a:p>
        </p:txBody>
      </p:sp>
      <p:pic>
        <p:nvPicPr>
          <p:cNvPr id="5" name="Image 4">
            <a:extLst>
              <a:ext uri="{FF2B5EF4-FFF2-40B4-BE49-F238E27FC236}">
                <a16:creationId xmlns:a16="http://schemas.microsoft.com/office/drawing/2014/main" id="{993F93E4-0095-7A4D-B798-C3613432C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6476" y="3900347"/>
            <a:ext cx="7995124" cy="2673866"/>
          </a:xfrm>
          <a:prstGeom prst="rect">
            <a:avLst/>
          </a:prstGeom>
        </p:spPr>
      </p:pic>
    </p:spTree>
    <p:extLst>
      <p:ext uri="{BB962C8B-B14F-4D97-AF65-F5344CB8AC3E}">
        <p14:creationId xmlns:p14="http://schemas.microsoft.com/office/powerpoint/2010/main" val="297883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6">
            <a:extLst>
              <a:ext uri="{FF2B5EF4-FFF2-40B4-BE49-F238E27FC236}">
                <a16:creationId xmlns:a16="http://schemas.microsoft.com/office/drawing/2014/main" id="{004FF114-A1ED-4271-BB20-EED966DA4852}"/>
              </a:ext>
            </a:extLst>
          </p:cNvPr>
          <p:cNvSpPr>
            <a:spLocks noGrp="1"/>
          </p:cNvSpPr>
          <p:nvPr>
            <p:ph sz="quarter" idx="11"/>
          </p:nvPr>
        </p:nvSpPr>
        <p:spPr>
          <a:xfrm>
            <a:off x="7464474" y="2223018"/>
            <a:ext cx="3239383" cy="1205982"/>
          </a:xfrm>
        </p:spPr>
        <p:txBody>
          <a:bodyPr/>
          <a:lstStyle/>
          <a:p>
            <a:pPr lvl="0">
              <a:lnSpc>
                <a:spcPct val="160000"/>
              </a:lnSpc>
              <a:spcBef>
                <a:spcPts val="0"/>
              </a:spcBef>
              <a:buClr>
                <a:srgbClr val="FFFFFF"/>
              </a:buClr>
              <a:buSzPct val="100000"/>
            </a:pPr>
            <a:r>
              <a:rPr lang="en-US" sz="1400" b="0" dirty="0" err="1">
                <a:solidFill>
                  <a:srgbClr val="00B0F0"/>
                </a:solidFill>
              </a:rPr>
              <a:t>unmignet@iom.int</a:t>
            </a:r>
            <a:br>
              <a:rPr lang="en-US" sz="1400" b="0" dirty="0">
                <a:solidFill>
                  <a:srgbClr val="00B0F0"/>
                </a:solidFill>
              </a:rPr>
            </a:br>
            <a:r>
              <a:rPr lang="en-US" sz="1400" b="0" u="sng" dirty="0">
                <a:solidFill>
                  <a:srgbClr val="00B0F0"/>
                </a:solidFill>
                <a:hlinkClick r:id="rId3">
                  <a:extLst>
                    <a:ext uri="{A12FA001-AC4F-418D-AE19-62706E023703}">
                      <ahyp:hlinkClr xmlns:ahyp="http://schemas.microsoft.com/office/drawing/2018/hyperlinkcolor" val="tx"/>
                    </a:ext>
                  </a:extLst>
                </a:hlinkClick>
              </a:rPr>
              <a:t>www.migrationnetwork.un.org</a:t>
            </a:r>
            <a:endParaRPr lang="en-US" sz="1400" b="0" dirty="0">
              <a:solidFill>
                <a:srgbClr val="00B0F0"/>
              </a:solidFill>
            </a:endParaRPr>
          </a:p>
          <a:p>
            <a:pPr lvl="0">
              <a:lnSpc>
                <a:spcPct val="160000"/>
              </a:lnSpc>
              <a:spcBef>
                <a:spcPts val="0"/>
              </a:spcBef>
              <a:buClr>
                <a:srgbClr val="FFFFFF"/>
              </a:buClr>
              <a:buSzPct val="100000"/>
            </a:pPr>
            <a:r>
              <a:rPr lang="en-US" sz="1400" b="0" dirty="0">
                <a:solidFill>
                  <a:srgbClr val="00B0F0"/>
                </a:solidFill>
              </a:rPr>
              <a:t>Follow us on Twitter! @</a:t>
            </a:r>
            <a:r>
              <a:rPr lang="en-US" sz="1400" b="0" dirty="0" err="1">
                <a:solidFill>
                  <a:srgbClr val="00B0F0"/>
                </a:solidFill>
              </a:rPr>
              <a:t>UNMigNetwork</a:t>
            </a:r>
            <a:endParaRPr lang="en-US" sz="1400" b="0" dirty="0">
              <a:solidFill>
                <a:srgbClr val="00B0F0"/>
              </a:solidFill>
            </a:endParaRPr>
          </a:p>
          <a:p>
            <a:endParaRPr lang="fr-FR" dirty="0"/>
          </a:p>
        </p:txBody>
      </p:sp>
    </p:spTree>
    <p:extLst>
      <p:ext uri="{BB962C8B-B14F-4D97-AF65-F5344CB8AC3E}">
        <p14:creationId xmlns:p14="http://schemas.microsoft.com/office/powerpoint/2010/main" val="8303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64D3D0D2-B3AC-457D-B668-391C80C19B7E}"/>
              </a:ext>
            </a:extLst>
          </p:cNvPr>
          <p:cNvSpPr>
            <a:spLocks noGrp="1"/>
          </p:cNvSpPr>
          <p:nvPr>
            <p:ph type="title"/>
          </p:nvPr>
        </p:nvSpPr>
        <p:spPr>
          <a:xfrm>
            <a:off x="606527" y="394358"/>
            <a:ext cx="10515600" cy="498475"/>
          </a:xfrm>
        </p:spPr>
        <p:txBody>
          <a:bodyPr>
            <a:normAutofit fontScale="90000"/>
          </a:bodyPr>
          <a:lstStyle/>
          <a:p>
            <a:r>
              <a:rPr lang="fr-FR" dirty="0"/>
              <a:t>THE UN NETWORK ON MIGRATION</a:t>
            </a:r>
          </a:p>
        </p:txBody>
      </p:sp>
      <p:sp>
        <p:nvSpPr>
          <p:cNvPr id="33" name="Espace réservé du contenu 32">
            <a:extLst>
              <a:ext uri="{FF2B5EF4-FFF2-40B4-BE49-F238E27FC236}">
                <a16:creationId xmlns:a16="http://schemas.microsoft.com/office/drawing/2014/main" id="{7E9597CC-3541-4521-994A-AD77BB2257A3}"/>
              </a:ext>
            </a:extLst>
          </p:cNvPr>
          <p:cNvSpPr>
            <a:spLocks noGrp="1"/>
          </p:cNvSpPr>
          <p:nvPr>
            <p:ph sz="quarter" idx="16"/>
          </p:nvPr>
        </p:nvSpPr>
        <p:spPr>
          <a:xfrm>
            <a:off x="6096000" y="1345583"/>
            <a:ext cx="5596976" cy="4363555"/>
          </a:xfrm>
        </p:spPr>
        <p:txBody>
          <a:bodyPr/>
          <a:lstStyle/>
          <a:p>
            <a:pPr marL="285750" indent="-285750">
              <a:buFont typeface="Arial" panose="020B0604020202020204" pitchFamily="34" charset="0"/>
              <a:buChar char="•"/>
            </a:pPr>
            <a:r>
              <a:rPr lang="fr-FR" sz="2000" dirty="0" err="1"/>
              <a:t>Established</a:t>
            </a:r>
            <a:r>
              <a:rPr lang="fr-FR" sz="2000" dirty="0"/>
              <a:t> by the </a:t>
            </a:r>
            <a:r>
              <a:rPr lang="fr-FR" sz="2000" dirty="0" err="1"/>
              <a:t>Secretary</a:t>
            </a:r>
            <a:r>
              <a:rPr lang="fr-FR" sz="2000" dirty="0"/>
              <a:t>-General in 2018 to </a:t>
            </a:r>
            <a:r>
              <a:rPr lang="fr-FR" sz="2000" dirty="0" err="1"/>
              <a:t>ensure</a:t>
            </a:r>
            <a:r>
              <a:rPr lang="fr-FR" sz="2000" dirty="0"/>
              <a:t> effective, </a:t>
            </a:r>
            <a:r>
              <a:rPr lang="fr-FR" sz="2000" dirty="0" err="1"/>
              <a:t>coordinated</a:t>
            </a:r>
            <a:r>
              <a:rPr lang="fr-FR" sz="2000" dirty="0"/>
              <a:t> </a:t>
            </a:r>
            <a:r>
              <a:rPr lang="fr-FR" sz="2000" dirty="0" err="1"/>
              <a:t>systemwide</a:t>
            </a:r>
            <a:r>
              <a:rPr lang="fr-FR" sz="2000" dirty="0"/>
              <a:t> support to the </a:t>
            </a:r>
            <a:r>
              <a:rPr lang="fr-FR" sz="2000" dirty="0" err="1"/>
              <a:t>implementation</a:t>
            </a:r>
            <a:r>
              <a:rPr lang="fr-FR" sz="2000" dirty="0"/>
              <a:t>, </a:t>
            </a:r>
            <a:r>
              <a:rPr lang="fr-FR" sz="2000" dirty="0" err="1"/>
              <a:t>follow</a:t>
            </a:r>
            <a:r>
              <a:rPr lang="fr-FR" sz="2000" dirty="0"/>
              <a:t> up and </a:t>
            </a:r>
            <a:r>
              <a:rPr lang="fr-FR" sz="2000" dirty="0" err="1"/>
              <a:t>review</a:t>
            </a:r>
            <a:r>
              <a:rPr lang="fr-FR" sz="2000" dirty="0"/>
              <a:t> of the GCM. </a:t>
            </a:r>
          </a:p>
          <a:p>
            <a:pPr marL="285750" indent="-285750">
              <a:buFont typeface="Arial" panose="020B0604020202020204" pitchFamily="34" charset="0"/>
              <a:buChar char="•"/>
            </a:pPr>
            <a:r>
              <a:rPr lang="fr-FR" sz="2000" dirty="0" err="1"/>
              <a:t>Consists</a:t>
            </a:r>
            <a:r>
              <a:rPr lang="fr-FR" sz="2000" dirty="0"/>
              <a:t> of </a:t>
            </a:r>
            <a:r>
              <a:rPr lang="fr-FR" sz="2000" b="1" dirty="0"/>
              <a:t>39 </a:t>
            </a:r>
            <a:r>
              <a:rPr lang="fr-FR" sz="2000" b="1" dirty="0" err="1"/>
              <a:t>entities</a:t>
            </a:r>
            <a:r>
              <a:rPr lang="fr-FR" sz="2000" b="1" dirty="0"/>
              <a:t> of the UN system </a:t>
            </a:r>
            <a:r>
              <a:rPr lang="fr-FR" sz="2000" dirty="0" err="1"/>
              <a:t>who</a:t>
            </a:r>
            <a:r>
              <a:rPr lang="fr-FR" sz="2000" dirty="0"/>
              <a:t> </a:t>
            </a:r>
            <a:r>
              <a:rPr lang="fr-FR" sz="2000" dirty="0" err="1"/>
              <a:t>wish</a:t>
            </a:r>
            <a:r>
              <a:rPr lang="fr-FR" sz="2000" dirty="0"/>
              <a:t> to </a:t>
            </a:r>
            <a:r>
              <a:rPr lang="fr-FR" sz="2000" dirty="0" err="1"/>
              <a:t>be</a:t>
            </a:r>
            <a:r>
              <a:rPr lang="fr-FR" sz="2000" dirty="0"/>
              <a:t> a part of </a:t>
            </a:r>
            <a:r>
              <a:rPr lang="fr-FR" sz="2000" dirty="0" err="1"/>
              <a:t>it</a:t>
            </a:r>
            <a:r>
              <a:rPr lang="fr-FR" sz="2000" dirty="0"/>
              <a:t> and for </a:t>
            </a:r>
            <a:r>
              <a:rPr lang="fr-FR" sz="2000" dirty="0" err="1"/>
              <a:t>whom</a:t>
            </a:r>
            <a:r>
              <a:rPr lang="fr-FR" sz="2000" dirty="0"/>
              <a:t> migration </a:t>
            </a:r>
            <a:r>
              <a:rPr lang="fr-FR" sz="2000" dirty="0" err="1"/>
              <a:t>is</a:t>
            </a:r>
            <a:r>
              <a:rPr lang="fr-FR" sz="2000" dirty="0"/>
              <a:t> of relevance to </a:t>
            </a:r>
            <a:r>
              <a:rPr lang="fr-FR" sz="2000" dirty="0" err="1"/>
              <a:t>their</a:t>
            </a:r>
            <a:r>
              <a:rPr lang="fr-FR" sz="2000" dirty="0"/>
              <a:t> mandate. </a:t>
            </a:r>
          </a:p>
          <a:p>
            <a:pPr marL="285750" indent="-285750">
              <a:buFont typeface="Arial" panose="020B0604020202020204" pitchFamily="34" charset="0"/>
              <a:buChar char="•"/>
            </a:pPr>
            <a:r>
              <a:rPr lang="fr-FR" sz="2000" dirty="0"/>
              <a:t>An </a:t>
            </a:r>
            <a:r>
              <a:rPr lang="fr-FR" sz="2000" b="1" dirty="0" err="1"/>
              <a:t>Executive</a:t>
            </a:r>
            <a:r>
              <a:rPr lang="fr-FR" sz="2000" b="1" dirty="0"/>
              <a:t> </a:t>
            </a:r>
            <a:r>
              <a:rPr lang="fr-FR" sz="2000" b="1" dirty="0" err="1"/>
              <a:t>Committee</a:t>
            </a:r>
            <a:r>
              <a:rPr lang="fr-FR" sz="2000" b="1" dirty="0"/>
              <a:t> </a:t>
            </a:r>
            <a:r>
              <a:rPr lang="fr-FR" sz="2000" dirty="0"/>
              <a:t>(9 </a:t>
            </a:r>
            <a:r>
              <a:rPr lang="fr-FR" sz="2000" dirty="0" err="1"/>
              <a:t>entities</a:t>
            </a:r>
            <a:r>
              <a:rPr lang="fr-FR" sz="2000" dirty="0"/>
              <a:t> – </a:t>
            </a:r>
            <a:r>
              <a:rPr lang="fr-FR" sz="2000" dirty="0" err="1"/>
              <a:t>currently</a:t>
            </a:r>
            <a:r>
              <a:rPr lang="fr-FR" sz="2000" dirty="0"/>
              <a:t> UNDESA, ILO, IOM, OHCHR, UNDP, UNHCR, UNICEF, UNODC, WHO) </a:t>
            </a:r>
          </a:p>
          <a:p>
            <a:pPr marL="285750" indent="-285750">
              <a:buFont typeface="Arial" panose="020B0604020202020204" pitchFamily="34" charset="0"/>
              <a:buChar char="•"/>
            </a:pPr>
            <a:r>
              <a:rPr lang="fr-FR" sz="2000" b="1" dirty="0"/>
              <a:t>IOM </a:t>
            </a:r>
            <a:r>
              <a:rPr lang="fr-FR" sz="2000" dirty="0"/>
              <a:t>serves as the </a:t>
            </a:r>
            <a:r>
              <a:rPr lang="fr-FR" sz="2000" b="1" dirty="0" err="1"/>
              <a:t>Coordinator</a:t>
            </a:r>
            <a:r>
              <a:rPr lang="fr-FR" sz="2000" b="1" dirty="0"/>
              <a:t> and </a:t>
            </a:r>
            <a:r>
              <a:rPr lang="fr-FR" sz="2000" b="1" dirty="0" err="1"/>
              <a:t>Secretariat</a:t>
            </a:r>
            <a:r>
              <a:rPr lang="fr-FR" sz="2000" b="1" dirty="0"/>
              <a:t> </a:t>
            </a:r>
          </a:p>
          <a:p>
            <a:pPr marL="285750" indent="-285750">
              <a:buFont typeface="Arial" panose="020B0604020202020204" pitchFamily="34" charset="0"/>
              <a:buChar char="•"/>
            </a:pPr>
            <a:r>
              <a:rPr lang="fr-FR" sz="2000" dirty="0"/>
              <a:t>A </a:t>
            </a:r>
            <a:r>
              <a:rPr lang="fr-FR" sz="2000" b="1" dirty="0"/>
              <a:t>Network </a:t>
            </a:r>
            <a:r>
              <a:rPr lang="fr-FR" sz="2000" b="1" dirty="0" err="1"/>
              <a:t>workplan</a:t>
            </a:r>
            <a:r>
              <a:rPr lang="fr-FR" sz="2000" b="1" dirty="0"/>
              <a:t> </a:t>
            </a:r>
            <a:r>
              <a:rPr lang="fr-FR" sz="2000" dirty="0"/>
              <a:t>for GCM </a:t>
            </a:r>
            <a:r>
              <a:rPr lang="fr-FR" sz="2000" dirty="0" err="1"/>
              <a:t>implementation</a:t>
            </a:r>
            <a:endParaRPr lang="fr-FR" sz="2000" dirty="0"/>
          </a:p>
        </p:txBody>
      </p:sp>
      <p:pic>
        <p:nvPicPr>
          <p:cNvPr id="8" name="Graphique 7">
            <a:extLst>
              <a:ext uri="{FF2B5EF4-FFF2-40B4-BE49-F238E27FC236}">
                <a16:creationId xmlns:a16="http://schemas.microsoft.com/office/drawing/2014/main" id="{9024495F-8A36-5645-903D-A29CC71F675C}"/>
              </a:ext>
            </a:extLst>
          </p:cNvPr>
          <p:cNvPicPr>
            <a:picLocks noChangeAspect="1"/>
          </p:cNvPicPr>
          <p:nvPr/>
        </p:nvPicPr>
        <p:blipFill>
          <a:blip r:embed="rId2">
            <a:alphaModFix amt="34000"/>
            <a:extLst>
              <a:ext uri="{96DAC541-7B7A-43D3-8B79-37D633B846F1}">
                <asvg:svgBlip xmlns:asvg="http://schemas.microsoft.com/office/drawing/2016/SVG/main" r:embed="rId3"/>
              </a:ext>
            </a:extLst>
          </a:blip>
          <a:stretch>
            <a:fillRect/>
          </a:stretch>
        </p:blipFill>
        <p:spPr>
          <a:xfrm>
            <a:off x="606527" y="1917985"/>
            <a:ext cx="1575751" cy="3501668"/>
          </a:xfrm>
          <a:prstGeom prst="rect">
            <a:avLst/>
          </a:prstGeom>
        </p:spPr>
      </p:pic>
      <p:pic>
        <p:nvPicPr>
          <p:cNvPr id="9" name="Google Shape;333;p8">
            <a:extLst>
              <a:ext uri="{FF2B5EF4-FFF2-40B4-BE49-F238E27FC236}">
                <a16:creationId xmlns:a16="http://schemas.microsoft.com/office/drawing/2014/main" id="{76E0EE16-7262-E54B-9619-D91F48BD7692}"/>
              </a:ext>
            </a:extLst>
          </p:cNvPr>
          <p:cNvPicPr preferRelativeResize="0"/>
          <p:nvPr/>
        </p:nvPicPr>
        <p:blipFill rotWithShape="1">
          <a:blip r:embed="rId4">
            <a:alphaModFix/>
          </a:blip>
          <a:srcRect/>
          <a:stretch/>
        </p:blipFill>
        <p:spPr>
          <a:xfrm>
            <a:off x="2654416" y="3183588"/>
            <a:ext cx="2969445" cy="762425"/>
          </a:xfrm>
          <a:prstGeom prst="rect">
            <a:avLst/>
          </a:prstGeom>
          <a:noFill/>
          <a:ln>
            <a:noFill/>
          </a:ln>
        </p:spPr>
      </p:pic>
    </p:spTree>
    <p:extLst>
      <p:ext uri="{BB962C8B-B14F-4D97-AF65-F5344CB8AC3E}">
        <p14:creationId xmlns:p14="http://schemas.microsoft.com/office/powerpoint/2010/main" val="149066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9"/>
          <p:cNvSpPr txBox="1">
            <a:spLocks noGrp="1"/>
          </p:cNvSpPr>
          <p:nvPr>
            <p:ph type="body" idx="1"/>
          </p:nvPr>
        </p:nvSpPr>
        <p:spPr>
          <a:xfrm>
            <a:off x="322188" y="883797"/>
            <a:ext cx="5333200" cy="5645200"/>
          </a:xfrm>
          <a:prstGeom prst="rect">
            <a:avLst/>
          </a:prstGeom>
          <a:noFill/>
          <a:ln>
            <a:noFill/>
          </a:ln>
        </p:spPr>
        <p:txBody>
          <a:bodyPr spcFirstLastPara="1" wrap="square" lIns="121900" tIns="60933" rIns="121900" bIns="60933" anchor="t" anchorCtr="0">
            <a:noAutofit/>
          </a:bodyPr>
          <a:lstStyle/>
          <a:p>
            <a:pPr marL="228594" indent="-234351">
              <a:spcBef>
                <a:spcPts val="0"/>
              </a:spcBef>
              <a:buClr>
                <a:srgbClr val="203162"/>
              </a:buClr>
              <a:buSzPts val="900"/>
            </a:pPr>
            <a:r>
              <a:rPr lang="en-US" sz="1200" dirty="0">
                <a:solidFill>
                  <a:srgbClr val="203162"/>
                </a:solidFill>
              </a:rPr>
              <a:t>Chief Executives Board secretariat (CEB) </a:t>
            </a:r>
            <a:endParaRPr sz="1200" dirty="0"/>
          </a:p>
          <a:p>
            <a:pPr marL="228594" indent="-234351">
              <a:buClr>
                <a:srgbClr val="203162"/>
              </a:buClr>
              <a:buSzPts val="900"/>
            </a:pPr>
            <a:r>
              <a:rPr lang="en-US" sz="1200" b="1" dirty="0">
                <a:solidFill>
                  <a:srgbClr val="203162"/>
                </a:solidFill>
              </a:rPr>
              <a:t>Department of Economic and Social Affairs (DESA) </a:t>
            </a:r>
            <a:endParaRPr sz="1200" b="1" dirty="0"/>
          </a:p>
          <a:p>
            <a:pPr marL="228594" indent="-234351">
              <a:buClr>
                <a:srgbClr val="203162"/>
              </a:buClr>
              <a:buSzPts val="900"/>
            </a:pPr>
            <a:r>
              <a:rPr lang="en-US" sz="1200" dirty="0">
                <a:solidFill>
                  <a:srgbClr val="203162"/>
                </a:solidFill>
              </a:rPr>
              <a:t>Department of Public Information (DPI)</a:t>
            </a:r>
            <a:endParaRPr sz="1200" dirty="0"/>
          </a:p>
          <a:p>
            <a:pPr marL="228594" indent="-234351">
              <a:buClr>
                <a:srgbClr val="203162"/>
              </a:buClr>
              <a:buSzPts val="900"/>
            </a:pPr>
            <a:r>
              <a:rPr lang="en-US" sz="1200" dirty="0">
                <a:solidFill>
                  <a:srgbClr val="203162"/>
                </a:solidFill>
              </a:rPr>
              <a:t>Food and Agriculture Organization (FAO)</a:t>
            </a:r>
            <a:endParaRPr sz="1200" dirty="0"/>
          </a:p>
          <a:p>
            <a:pPr marL="228594" indent="-234351">
              <a:buClr>
                <a:srgbClr val="203162"/>
              </a:buClr>
              <a:buSzPts val="900"/>
            </a:pPr>
            <a:r>
              <a:rPr lang="en-US" sz="1200" dirty="0">
                <a:solidFill>
                  <a:srgbClr val="203162"/>
                </a:solidFill>
              </a:rPr>
              <a:t>Inter-Agency Standing Committee secretariat (IASC)</a:t>
            </a:r>
            <a:endParaRPr sz="1200" dirty="0"/>
          </a:p>
          <a:p>
            <a:pPr marL="228594" indent="-234351">
              <a:buClr>
                <a:srgbClr val="203162"/>
              </a:buClr>
              <a:buSzPts val="900"/>
            </a:pPr>
            <a:r>
              <a:rPr lang="en-US" sz="1200" dirty="0">
                <a:solidFill>
                  <a:srgbClr val="203162"/>
                </a:solidFill>
              </a:rPr>
              <a:t>International Fund for Agricultural Development (IFAD)</a:t>
            </a:r>
            <a:endParaRPr sz="1200" dirty="0"/>
          </a:p>
          <a:p>
            <a:pPr marL="228594" indent="-234351">
              <a:buClr>
                <a:srgbClr val="203162"/>
              </a:buClr>
              <a:buSzPts val="900"/>
            </a:pPr>
            <a:r>
              <a:rPr lang="en-US" sz="1200" b="1" dirty="0">
                <a:solidFill>
                  <a:srgbClr val="203162"/>
                </a:solidFill>
              </a:rPr>
              <a:t>International </a:t>
            </a:r>
            <a:r>
              <a:rPr lang="en-US" sz="1200" b="1" dirty="0" err="1">
                <a:solidFill>
                  <a:srgbClr val="203162"/>
                </a:solidFill>
              </a:rPr>
              <a:t>Labour</a:t>
            </a:r>
            <a:r>
              <a:rPr lang="en-US" sz="1200" b="1" dirty="0">
                <a:solidFill>
                  <a:srgbClr val="203162"/>
                </a:solidFill>
              </a:rPr>
              <a:t> Organization (ILO) </a:t>
            </a:r>
            <a:endParaRPr sz="1200" b="1" dirty="0">
              <a:solidFill>
                <a:srgbClr val="203162"/>
              </a:solidFill>
            </a:endParaRPr>
          </a:p>
          <a:p>
            <a:pPr marL="228594" indent="-234351">
              <a:buClr>
                <a:srgbClr val="203162"/>
              </a:buClr>
              <a:buSzPts val="900"/>
            </a:pPr>
            <a:r>
              <a:rPr lang="en-US" sz="1200" dirty="0">
                <a:solidFill>
                  <a:srgbClr val="203162"/>
                </a:solidFill>
              </a:rPr>
              <a:t>International Maritime Organization (IMO)</a:t>
            </a:r>
            <a:endParaRPr sz="1200" dirty="0"/>
          </a:p>
          <a:p>
            <a:pPr marL="228594" indent="-234351">
              <a:buClr>
                <a:srgbClr val="203162"/>
              </a:buClr>
              <a:buSzPts val="900"/>
            </a:pPr>
            <a:r>
              <a:rPr lang="en-US" sz="1200" b="1" dirty="0">
                <a:solidFill>
                  <a:srgbClr val="203162"/>
                </a:solidFill>
              </a:rPr>
              <a:t>International Organization for Migration (IOM) </a:t>
            </a:r>
            <a:endParaRPr sz="1200" b="1" dirty="0"/>
          </a:p>
          <a:p>
            <a:pPr marL="228594" indent="-234351">
              <a:buClr>
                <a:srgbClr val="203162"/>
              </a:buClr>
              <a:buSzPts val="900"/>
            </a:pPr>
            <a:r>
              <a:rPr lang="en-US" sz="1200" dirty="0">
                <a:solidFill>
                  <a:srgbClr val="203162"/>
                </a:solidFill>
              </a:rPr>
              <a:t>Joint United Nations </a:t>
            </a:r>
            <a:r>
              <a:rPr lang="en-US" sz="1200" dirty="0" err="1">
                <a:solidFill>
                  <a:srgbClr val="203162"/>
                </a:solidFill>
              </a:rPr>
              <a:t>Programme</a:t>
            </a:r>
            <a:r>
              <a:rPr lang="en-US" sz="1200" dirty="0">
                <a:solidFill>
                  <a:srgbClr val="203162"/>
                </a:solidFill>
              </a:rPr>
              <a:t> on HIV/AIDS (UNAIDS)</a:t>
            </a:r>
            <a:endParaRPr sz="1200" dirty="0"/>
          </a:p>
          <a:p>
            <a:pPr marL="228594" indent="-234351">
              <a:buClr>
                <a:srgbClr val="203162"/>
              </a:buClr>
              <a:buSzPts val="900"/>
            </a:pPr>
            <a:r>
              <a:rPr lang="en-US" sz="1200" dirty="0">
                <a:solidFill>
                  <a:srgbClr val="203162"/>
                </a:solidFill>
              </a:rPr>
              <a:t>Multi-Partner Trust Fund Office (MPTFO)</a:t>
            </a:r>
            <a:endParaRPr sz="1200" dirty="0"/>
          </a:p>
          <a:p>
            <a:pPr marL="228594" indent="-234351">
              <a:buClr>
                <a:srgbClr val="203162"/>
              </a:buClr>
              <a:buSzPts val="900"/>
            </a:pPr>
            <a:r>
              <a:rPr lang="en-US" sz="1200" dirty="0">
                <a:solidFill>
                  <a:srgbClr val="203162"/>
                </a:solidFill>
              </a:rPr>
              <a:t>Office for the Coordination of Humanitarian Affairs (OCHA)</a:t>
            </a:r>
            <a:endParaRPr sz="1200" dirty="0"/>
          </a:p>
          <a:p>
            <a:pPr marL="228594" indent="-234351">
              <a:buClr>
                <a:srgbClr val="203162"/>
              </a:buClr>
              <a:buSzPts val="900"/>
            </a:pPr>
            <a:r>
              <a:rPr lang="en-US" sz="1200" b="1" dirty="0">
                <a:solidFill>
                  <a:srgbClr val="203162"/>
                </a:solidFill>
              </a:rPr>
              <a:t>Office of the High Commissioner for Human Rights (OHCHR) </a:t>
            </a:r>
            <a:endParaRPr sz="1200" b="1" dirty="0"/>
          </a:p>
          <a:p>
            <a:pPr marL="228594" indent="-234351">
              <a:buClr>
                <a:srgbClr val="203162"/>
              </a:buClr>
              <a:buSzPts val="900"/>
            </a:pPr>
            <a:r>
              <a:rPr lang="en-US" sz="1200" dirty="0">
                <a:solidFill>
                  <a:srgbClr val="203162"/>
                </a:solidFill>
              </a:rPr>
              <a:t>Peacebuilding Support Office (PBSO)</a:t>
            </a:r>
            <a:endParaRPr sz="1200" dirty="0"/>
          </a:p>
          <a:p>
            <a:pPr marL="228594" indent="-234351">
              <a:buClr>
                <a:srgbClr val="203162"/>
              </a:buClr>
              <a:buSzPts val="900"/>
            </a:pPr>
            <a:r>
              <a:rPr lang="en-US" sz="1200" dirty="0">
                <a:solidFill>
                  <a:srgbClr val="203162"/>
                </a:solidFill>
              </a:rPr>
              <a:t>United Nations Alliance of Civilizations (</a:t>
            </a:r>
            <a:r>
              <a:rPr lang="en-US" sz="1200" dirty="0" err="1">
                <a:solidFill>
                  <a:srgbClr val="203162"/>
                </a:solidFill>
              </a:rPr>
              <a:t>UNAoC</a:t>
            </a:r>
            <a:r>
              <a:rPr lang="en-US" sz="1200" dirty="0">
                <a:solidFill>
                  <a:srgbClr val="203162"/>
                </a:solidFill>
              </a:rPr>
              <a:t>)</a:t>
            </a:r>
            <a:endParaRPr sz="1200" dirty="0"/>
          </a:p>
          <a:p>
            <a:pPr marL="228594" indent="-234351">
              <a:buClr>
                <a:srgbClr val="203162"/>
              </a:buClr>
              <a:buSzPts val="900"/>
            </a:pPr>
            <a:r>
              <a:rPr lang="en-US" sz="1200" b="1" dirty="0">
                <a:solidFill>
                  <a:srgbClr val="203162"/>
                </a:solidFill>
              </a:rPr>
              <a:t>United Nations Children’s Fund (UNICEF) </a:t>
            </a:r>
            <a:endParaRPr sz="1200" b="1" dirty="0">
              <a:solidFill>
                <a:srgbClr val="203162"/>
              </a:solidFill>
            </a:endParaRPr>
          </a:p>
          <a:p>
            <a:pPr marL="228594" indent="-234351">
              <a:buClr>
                <a:srgbClr val="203162"/>
              </a:buClr>
              <a:buSzPts val="900"/>
            </a:pPr>
            <a:r>
              <a:rPr lang="en-US" sz="1200" dirty="0">
                <a:solidFill>
                  <a:srgbClr val="203162"/>
                </a:solidFill>
              </a:rPr>
              <a:t>United Nations Conference for Trade and Development (UNCTAD)</a:t>
            </a:r>
            <a:endParaRPr sz="1200" dirty="0"/>
          </a:p>
          <a:p>
            <a:pPr marL="228594" indent="-234351">
              <a:buClr>
                <a:srgbClr val="203162"/>
              </a:buClr>
              <a:buSzPts val="900"/>
            </a:pPr>
            <a:r>
              <a:rPr lang="en-US" sz="1200" b="1" dirty="0">
                <a:solidFill>
                  <a:srgbClr val="203162"/>
                </a:solidFill>
              </a:rPr>
              <a:t>United Nations Development </a:t>
            </a:r>
            <a:r>
              <a:rPr lang="en-US" sz="1200" b="1" dirty="0" err="1">
                <a:solidFill>
                  <a:srgbClr val="203162"/>
                </a:solidFill>
              </a:rPr>
              <a:t>Programme</a:t>
            </a:r>
            <a:r>
              <a:rPr lang="en-US" sz="1200" b="1" dirty="0">
                <a:solidFill>
                  <a:srgbClr val="203162"/>
                </a:solidFill>
              </a:rPr>
              <a:t> (UNDP) </a:t>
            </a:r>
            <a:endParaRPr sz="1200" b="1" dirty="0"/>
          </a:p>
          <a:p>
            <a:pPr marL="228594" indent="-234351">
              <a:buClr>
                <a:srgbClr val="203162"/>
              </a:buClr>
              <a:buSzPts val="900"/>
            </a:pPr>
            <a:r>
              <a:rPr lang="en-US" sz="1200" dirty="0">
                <a:solidFill>
                  <a:srgbClr val="203162"/>
                </a:solidFill>
              </a:rPr>
              <a:t>United Nations Economic, Social and Cultural Organization (UNESCO) United Nations Economic Commission for Africa (UNECA)</a:t>
            </a:r>
            <a:endParaRPr sz="1200" dirty="0"/>
          </a:p>
          <a:p>
            <a:pPr marL="0" indent="0">
              <a:buSzPts val="900"/>
              <a:buNone/>
            </a:pPr>
            <a:endParaRPr sz="1200" dirty="0">
              <a:solidFill>
                <a:srgbClr val="203162"/>
              </a:solidFill>
            </a:endParaRPr>
          </a:p>
          <a:p>
            <a:pPr marL="0" indent="0">
              <a:buSzPts val="800"/>
              <a:buNone/>
            </a:pPr>
            <a:endParaRPr sz="1200" dirty="0">
              <a:solidFill>
                <a:srgbClr val="203162"/>
              </a:solidFill>
            </a:endParaRPr>
          </a:p>
        </p:txBody>
      </p:sp>
      <p:sp>
        <p:nvSpPr>
          <p:cNvPr id="341" name="Google Shape;341;p9"/>
          <p:cNvSpPr txBox="1"/>
          <p:nvPr/>
        </p:nvSpPr>
        <p:spPr>
          <a:xfrm>
            <a:off x="322188" y="5232"/>
            <a:ext cx="8368400" cy="906400"/>
          </a:xfrm>
          <a:prstGeom prst="rect">
            <a:avLst/>
          </a:prstGeom>
          <a:noFill/>
          <a:ln>
            <a:noFill/>
          </a:ln>
        </p:spPr>
        <p:txBody>
          <a:bodyPr spcFirstLastPara="1" wrap="square" lIns="121900" tIns="60933" rIns="121900" bIns="60933" anchor="ctr" anchorCtr="0">
            <a:normAutofit/>
          </a:bodyPr>
          <a:lstStyle/>
          <a:p>
            <a:pPr>
              <a:lnSpc>
                <a:spcPct val="90000"/>
              </a:lnSpc>
              <a:buClr>
                <a:srgbClr val="203162"/>
              </a:buClr>
              <a:buSzPts val="2400"/>
            </a:pPr>
            <a:r>
              <a:rPr lang="fr-FR" sz="4000" b="1" dirty="0">
                <a:latin typeface="SemplicitaPro" panose="02000503000000000000" pitchFamily="2" charset="0"/>
              </a:rPr>
              <a:t>NETWORK MEMBERSHIP</a:t>
            </a:r>
            <a:endParaRPr sz="4000" b="1" dirty="0">
              <a:solidFill>
                <a:srgbClr val="203162"/>
              </a:solidFill>
              <a:latin typeface="SemplicitaPro" panose="02000503000000000000" pitchFamily="2" charset="0"/>
              <a:ea typeface="Calibri"/>
              <a:cs typeface="Calibri"/>
              <a:sym typeface="Calibri"/>
            </a:endParaRPr>
          </a:p>
        </p:txBody>
      </p:sp>
      <p:sp>
        <p:nvSpPr>
          <p:cNvPr id="342" name="Google Shape;342;p9"/>
          <p:cNvSpPr/>
          <p:nvPr/>
        </p:nvSpPr>
        <p:spPr>
          <a:xfrm>
            <a:off x="0" y="6714067"/>
            <a:ext cx="12192000" cy="143932"/>
          </a:xfrm>
          <a:prstGeom prst="rect">
            <a:avLst/>
          </a:prstGeom>
          <a:solidFill>
            <a:srgbClr val="00A6D6"/>
          </a:solidFill>
          <a:ln>
            <a:noFill/>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
        <p:nvSpPr>
          <p:cNvPr id="344" name="Google Shape;344;p9"/>
          <p:cNvSpPr txBox="1"/>
          <p:nvPr/>
        </p:nvSpPr>
        <p:spPr>
          <a:xfrm>
            <a:off x="6129105" y="573651"/>
            <a:ext cx="6248800" cy="6364651"/>
          </a:xfrm>
          <a:prstGeom prst="rect">
            <a:avLst/>
          </a:prstGeom>
          <a:noFill/>
          <a:ln>
            <a:noFill/>
          </a:ln>
        </p:spPr>
        <p:txBody>
          <a:bodyPr spcFirstLastPara="1" wrap="square" lIns="121900" tIns="121900" rIns="121900" bIns="121900" anchor="t" anchorCtr="0">
            <a:spAutoFit/>
          </a:bodyPr>
          <a:lstStyle/>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Economic Commission for Latin America and the Caribbean (UNECLAC)</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Economic and Social Commission for Asia and the Pacific (UNESCAP)</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Economic and Social Commission for Western Asia (UNESCWA)</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Economic Commission for Europe (UNECE)</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Entity for Gender Equality and the Empowerment of Women (UN Women)</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Environment (UNE)</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Framework Convention on Climate Change secretariat (UNFCCC)</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b="1" dirty="0">
                <a:solidFill>
                  <a:srgbClr val="203162"/>
                </a:solidFill>
                <a:latin typeface="Calibri"/>
                <a:ea typeface="Calibri"/>
                <a:cs typeface="Calibri"/>
                <a:sym typeface="Calibri"/>
              </a:rPr>
              <a:t>United Nations High Commissioner for Refugees (UNHCR) </a:t>
            </a:r>
            <a:endParaRPr sz="2800" b="1"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Human Settlements </a:t>
            </a:r>
            <a:r>
              <a:rPr lang="en-US" sz="1200" dirty="0" err="1">
                <a:solidFill>
                  <a:srgbClr val="203162"/>
                </a:solidFill>
                <a:latin typeface="Calibri"/>
                <a:ea typeface="Calibri"/>
                <a:cs typeface="Calibri"/>
                <a:sym typeface="Calibri"/>
              </a:rPr>
              <a:t>Programme</a:t>
            </a:r>
            <a:r>
              <a:rPr lang="en-US" sz="1200" dirty="0">
                <a:solidFill>
                  <a:srgbClr val="203162"/>
                </a:solidFill>
                <a:latin typeface="Calibri"/>
                <a:ea typeface="Calibri"/>
                <a:cs typeface="Calibri"/>
                <a:sym typeface="Calibri"/>
              </a:rPr>
              <a:t> (UN Habitat)</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Industrial Development Organization (UNIDO)</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Institute for Training and Research (UNITAR)</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b="1" dirty="0">
                <a:solidFill>
                  <a:srgbClr val="203162"/>
                </a:solidFill>
                <a:latin typeface="Calibri"/>
                <a:ea typeface="Calibri"/>
                <a:cs typeface="Calibri"/>
                <a:sym typeface="Calibri"/>
              </a:rPr>
              <a:t>United Nations Office on Drugs and Crime (UNODC) </a:t>
            </a:r>
            <a:endParaRPr sz="2800" b="1"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Population Fund (UNFPA)</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Sustainable Development Group (UNSDG) secretariat </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United Nations University (UNU)</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Universal Postal Union (UPU)</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World Food </a:t>
            </a:r>
            <a:r>
              <a:rPr lang="en-US" sz="1200" dirty="0" err="1">
                <a:solidFill>
                  <a:srgbClr val="203162"/>
                </a:solidFill>
                <a:latin typeface="Calibri"/>
                <a:ea typeface="Calibri"/>
                <a:cs typeface="Calibri"/>
                <a:sym typeface="Calibri"/>
              </a:rPr>
              <a:t>Programme</a:t>
            </a:r>
            <a:r>
              <a:rPr lang="en-US" sz="1200" dirty="0">
                <a:solidFill>
                  <a:srgbClr val="203162"/>
                </a:solidFill>
                <a:latin typeface="Calibri"/>
                <a:ea typeface="Calibri"/>
                <a:cs typeface="Calibri"/>
                <a:sym typeface="Calibri"/>
              </a:rPr>
              <a:t> (WFP)</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dirty="0">
                <a:solidFill>
                  <a:srgbClr val="203162"/>
                </a:solidFill>
                <a:latin typeface="Calibri"/>
                <a:ea typeface="Calibri"/>
                <a:cs typeface="Calibri"/>
                <a:sym typeface="Calibri"/>
              </a:rPr>
              <a:t>World Bank</a:t>
            </a:r>
            <a:endParaRPr sz="2800" dirty="0">
              <a:solidFill>
                <a:schemeClr val="dk1"/>
              </a:solidFill>
              <a:latin typeface="Calibri"/>
              <a:ea typeface="Calibri"/>
              <a:cs typeface="Calibri"/>
              <a:sym typeface="Calibri"/>
            </a:endParaRPr>
          </a:p>
          <a:p>
            <a:pPr marL="228594" indent="-234351">
              <a:lnSpc>
                <a:spcPct val="90000"/>
              </a:lnSpc>
              <a:spcBef>
                <a:spcPts val="1000"/>
              </a:spcBef>
              <a:buClr>
                <a:srgbClr val="203162"/>
              </a:buClr>
              <a:buSzPts val="900"/>
              <a:buChar char="•"/>
            </a:pPr>
            <a:r>
              <a:rPr lang="en-US" sz="1200" b="1" dirty="0">
                <a:solidFill>
                  <a:srgbClr val="203162"/>
                </a:solidFill>
                <a:latin typeface="Calibri"/>
                <a:ea typeface="Calibri"/>
                <a:cs typeface="Calibri"/>
                <a:sym typeface="Calibri"/>
              </a:rPr>
              <a:t>World Health Organization (WHO)</a:t>
            </a:r>
            <a:endParaRPr sz="2800" b="1" dirty="0">
              <a:solidFill>
                <a:schemeClr val="dk1"/>
              </a:solidFill>
              <a:latin typeface="Calibri"/>
              <a:ea typeface="Calibri"/>
              <a:cs typeface="Calibri"/>
              <a:sym typeface="Calibri"/>
            </a:endParaRPr>
          </a:p>
          <a:p>
            <a:pPr>
              <a:lnSpc>
                <a:spcPct val="90000"/>
              </a:lnSpc>
              <a:spcBef>
                <a:spcPts val="1000"/>
              </a:spcBef>
              <a:buClr>
                <a:schemeClr val="dk1"/>
              </a:buClr>
              <a:buSzPts val="800"/>
            </a:pPr>
            <a:endParaRPr sz="933" dirty="0">
              <a:solidFill>
                <a:srgbClr val="203162"/>
              </a:solidFill>
              <a:latin typeface="Calibri"/>
              <a:ea typeface="Calibri"/>
              <a:cs typeface="Calibri"/>
              <a:sym typeface="Calibri"/>
            </a:endParaRPr>
          </a:p>
          <a:p>
            <a:endParaRPr sz="1733" dirty="0">
              <a:latin typeface="Calibri"/>
              <a:ea typeface="Calibri"/>
              <a:cs typeface="Calibri"/>
              <a:sym typeface="Calibri"/>
            </a:endParaRPr>
          </a:p>
        </p:txBody>
      </p:sp>
      <p:pic>
        <p:nvPicPr>
          <p:cNvPr id="7" name="Graphique 6">
            <a:extLst>
              <a:ext uri="{FF2B5EF4-FFF2-40B4-BE49-F238E27FC236}">
                <a16:creationId xmlns:a16="http://schemas.microsoft.com/office/drawing/2014/main" id="{2A4351B2-FFAD-D243-A294-55C8AA795C96}"/>
              </a:ext>
            </a:extLst>
          </p:cNvPr>
          <p:cNvPicPr>
            <a:picLocks noChangeAspect="1"/>
          </p:cNvPicPr>
          <p:nvPr/>
        </p:nvPicPr>
        <p:blipFill>
          <a:blip r:embed="rId3">
            <a:alphaModFix amt="34000"/>
            <a:extLst>
              <a:ext uri="{96DAC541-7B7A-43D3-8B79-37D633B846F1}">
                <asvg:svgBlip xmlns:asvg="http://schemas.microsoft.com/office/drawing/2016/SVG/main" r:embed="rId4"/>
              </a:ext>
            </a:extLst>
          </a:blip>
          <a:stretch>
            <a:fillRect/>
          </a:stretch>
        </p:blipFill>
        <p:spPr>
          <a:xfrm>
            <a:off x="4750833" y="1971152"/>
            <a:ext cx="1312063" cy="29156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18"/>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25" name="Google Shape;425;p18"/>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pic>
        <p:nvPicPr>
          <p:cNvPr id="11" name="Graphique 10">
            <a:extLst>
              <a:ext uri="{FF2B5EF4-FFF2-40B4-BE49-F238E27FC236}">
                <a16:creationId xmlns:a16="http://schemas.microsoft.com/office/drawing/2014/main" id="{D3900A4C-4B99-E74D-B32D-14E19844AE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pic>
        <p:nvPicPr>
          <p:cNvPr id="4" name="Image 3">
            <a:extLst>
              <a:ext uri="{FF2B5EF4-FFF2-40B4-BE49-F238E27FC236}">
                <a16:creationId xmlns:a16="http://schemas.microsoft.com/office/drawing/2014/main" id="{F44A3684-4C5D-F044-A9AF-8A183ECA1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437" y="143410"/>
            <a:ext cx="10540950" cy="6558813"/>
          </a:xfrm>
          <a:prstGeom prst="rect">
            <a:avLst/>
          </a:prstGeom>
        </p:spPr>
      </p:pic>
    </p:spTree>
    <p:extLst>
      <p:ext uri="{BB962C8B-B14F-4D97-AF65-F5344CB8AC3E}">
        <p14:creationId xmlns:p14="http://schemas.microsoft.com/office/powerpoint/2010/main" val="382314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p18"/>
          <p:cNvSpPr txBox="1"/>
          <p:nvPr/>
        </p:nvSpPr>
        <p:spPr>
          <a:xfrm>
            <a:off x="6615366" y="1222691"/>
            <a:ext cx="5097780" cy="4187332"/>
          </a:xfrm>
          <a:prstGeom prst="rect">
            <a:avLst/>
          </a:prstGeom>
          <a:noFill/>
          <a:ln>
            <a:noFill/>
          </a:ln>
        </p:spPr>
        <p:txBody>
          <a:bodyPr spcFirstLastPara="1" wrap="square" lIns="121900" tIns="60933" rIns="121900" bIns="60933" anchor="t" anchorCtr="0">
            <a:noAutofit/>
          </a:bodyPr>
          <a:lstStyle/>
          <a:p>
            <a:pPr marL="228594" indent="-126997">
              <a:lnSpc>
                <a:spcPct val="90000"/>
              </a:lnSpc>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a:p>
            <a:pPr marL="228594" indent="-126997">
              <a:lnSpc>
                <a:spcPct val="90000"/>
              </a:lnSpc>
              <a:spcBef>
                <a:spcPts val="1000"/>
              </a:spcBef>
              <a:buClr>
                <a:schemeClr val="dk1"/>
              </a:buClr>
              <a:buSzPts val="1200"/>
            </a:pPr>
            <a:endParaRPr sz="1600">
              <a:solidFill>
                <a:schemeClr val="dk1"/>
              </a:solidFill>
              <a:latin typeface="Calibri"/>
              <a:ea typeface="Calibri"/>
              <a:cs typeface="Calibri"/>
              <a:sym typeface="Calibri"/>
            </a:endParaRPr>
          </a:p>
        </p:txBody>
      </p:sp>
      <p:sp>
        <p:nvSpPr>
          <p:cNvPr id="425" name="Google Shape;425;p18"/>
          <p:cNvSpPr txBox="1"/>
          <p:nvPr/>
        </p:nvSpPr>
        <p:spPr>
          <a:xfrm>
            <a:off x="7859436" y="957695"/>
            <a:ext cx="3494363" cy="4930245"/>
          </a:xfrm>
          <a:prstGeom prst="rect">
            <a:avLst/>
          </a:prstGeom>
          <a:noFill/>
          <a:ln>
            <a:noFill/>
          </a:ln>
        </p:spPr>
        <p:txBody>
          <a:bodyPr spcFirstLastPara="1" wrap="square" lIns="121900" tIns="60933" rIns="121900" bIns="60933" anchor="ctr" anchorCtr="0">
            <a:normAutofit/>
          </a:bodyPr>
          <a:lstStyle/>
          <a:p>
            <a:pPr algn="r">
              <a:lnSpc>
                <a:spcPct val="90000"/>
              </a:lnSpc>
              <a:buClr>
                <a:schemeClr val="dk1"/>
              </a:buClr>
              <a:buSzPts val="3300"/>
            </a:pPr>
            <a:endParaRPr sz="4400" b="1">
              <a:solidFill>
                <a:schemeClr val="accent1"/>
              </a:solidFill>
              <a:latin typeface="Calibri"/>
              <a:ea typeface="Calibri"/>
              <a:cs typeface="Calibri"/>
              <a:sym typeface="Calibri"/>
            </a:endParaRPr>
          </a:p>
        </p:txBody>
      </p:sp>
      <p:pic>
        <p:nvPicPr>
          <p:cNvPr id="11" name="Graphique 10">
            <a:extLst>
              <a:ext uri="{FF2B5EF4-FFF2-40B4-BE49-F238E27FC236}">
                <a16:creationId xmlns:a16="http://schemas.microsoft.com/office/drawing/2014/main" id="{D3900A4C-4B99-E74D-B32D-14E19844AE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326673" y="299187"/>
            <a:ext cx="963143" cy="1876425"/>
          </a:xfrm>
          <a:prstGeom prst="rect">
            <a:avLst/>
          </a:prstGeom>
        </p:spPr>
      </p:pic>
      <p:pic>
        <p:nvPicPr>
          <p:cNvPr id="3" name="Image 2">
            <a:extLst>
              <a:ext uri="{FF2B5EF4-FFF2-40B4-BE49-F238E27FC236}">
                <a16:creationId xmlns:a16="http://schemas.microsoft.com/office/drawing/2014/main" id="{BB502D3F-6B0B-3B41-AD58-116AF3FAA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374" y="329339"/>
            <a:ext cx="10577042" cy="6199322"/>
          </a:xfrm>
          <a:prstGeom prst="rect">
            <a:avLst/>
          </a:prstGeom>
        </p:spPr>
      </p:pic>
    </p:spTree>
    <p:extLst>
      <p:ext uri="{BB962C8B-B14F-4D97-AF65-F5344CB8AC3E}">
        <p14:creationId xmlns:p14="http://schemas.microsoft.com/office/powerpoint/2010/main" val="356134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64D3D0D2-B3AC-457D-B668-391C80C19B7E}"/>
              </a:ext>
            </a:extLst>
          </p:cNvPr>
          <p:cNvSpPr>
            <a:spLocks noGrp="1"/>
          </p:cNvSpPr>
          <p:nvPr>
            <p:ph type="title"/>
          </p:nvPr>
        </p:nvSpPr>
        <p:spPr>
          <a:xfrm>
            <a:off x="508000" y="642164"/>
            <a:ext cx="13699067" cy="498475"/>
          </a:xfrm>
        </p:spPr>
        <p:txBody>
          <a:bodyPr>
            <a:noAutofit/>
          </a:bodyPr>
          <a:lstStyle/>
          <a:p>
            <a:r>
              <a:rPr lang="fr-FR" sz="4000" dirty="0"/>
              <a:t>INTERNATIONAL MIGRATION REVIEW FORUM (IMRF) </a:t>
            </a:r>
          </a:p>
        </p:txBody>
      </p:sp>
      <p:sp>
        <p:nvSpPr>
          <p:cNvPr id="33" name="Espace réservé du contenu 32">
            <a:extLst>
              <a:ext uri="{FF2B5EF4-FFF2-40B4-BE49-F238E27FC236}">
                <a16:creationId xmlns:a16="http://schemas.microsoft.com/office/drawing/2014/main" id="{7E9597CC-3541-4521-994A-AD77BB2257A3}"/>
              </a:ext>
            </a:extLst>
          </p:cNvPr>
          <p:cNvSpPr>
            <a:spLocks noGrp="1"/>
          </p:cNvSpPr>
          <p:nvPr>
            <p:ph sz="quarter" idx="16"/>
          </p:nvPr>
        </p:nvSpPr>
        <p:spPr>
          <a:xfrm>
            <a:off x="2386508" y="1683351"/>
            <a:ext cx="9277954" cy="4752618"/>
          </a:xfrm>
        </p:spPr>
        <p:txBody>
          <a:bodyPr/>
          <a:lstStyle/>
          <a:p>
            <a:pPr marL="285750" indent="-285750">
              <a:buFont typeface="Arial" panose="020B0604020202020204" pitchFamily="34" charset="0"/>
              <a:buChar char="•"/>
            </a:pPr>
            <a:r>
              <a:rPr lang="en-US" sz="2000" dirty="0"/>
              <a:t>The first International Migration Review Forum (IMRF) will be held under the auspices of the General Assembly and chaired by the President of the General Assembly. It will take place on </a:t>
            </a:r>
            <a:r>
              <a:rPr lang="en-US" sz="2000" b="1" dirty="0"/>
              <a:t>17 - 20 May 2022 </a:t>
            </a:r>
            <a:r>
              <a:rPr lang="en-US" sz="2000" dirty="0"/>
              <a:t>at the UNHQ in New York.</a:t>
            </a:r>
          </a:p>
          <a:p>
            <a:pPr marL="285750" indent="-285750">
              <a:buFont typeface="Arial" panose="020B0604020202020204" pitchFamily="34" charset="0"/>
              <a:buChar char="•"/>
            </a:pPr>
            <a:r>
              <a:rPr lang="fr-FR" sz="2000" dirty="0"/>
              <a:t>It </a:t>
            </a:r>
            <a:r>
              <a:rPr lang="fr-FR" sz="2000" dirty="0" err="1"/>
              <a:t>will</a:t>
            </a:r>
            <a:r>
              <a:rPr lang="fr-FR" sz="2000" dirty="0"/>
              <a:t> </a:t>
            </a:r>
            <a:r>
              <a:rPr lang="fr-FR" sz="2000" dirty="0" err="1"/>
              <a:t>be</a:t>
            </a:r>
            <a:r>
              <a:rPr lang="fr-FR" sz="2000" dirty="0"/>
              <a:t> </a:t>
            </a:r>
            <a:r>
              <a:rPr lang="fr-FR" sz="2000" dirty="0" err="1"/>
              <a:t>preceded</a:t>
            </a:r>
            <a:r>
              <a:rPr lang="fr-FR" sz="2000" dirty="0"/>
              <a:t> </a:t>
            </a:r>
            <a:r>
              <a:rPr lang="en-PH" sz="2000" dirty="0"/>
              <a:t>by a one-day interactive multi-stakeholder hearing on </a:t>
            </a:r>
            <a:r>
              <a:rPr lang="en-PH" sz="2000" b="1" dirty="0"/>
              <a:t>16 May 2022</a:t>
            </a:r>
            <a:r>
              <a:rPr lang="en-PH" sz="2000" dirty="0"/>
              <a:t>.</a:t>
            </a:r>
            <a:endParaRPr lang="en-US" sz="2000" dirty="0"/>
          </a:p>
          <a:p>
            <a:pPr marL="285750" indent="-285750">
              <a:buFont typeface="Arial" panose="020B0604020202020204" pitchFamily="34" charset="0"/>
              <a:buChar char="•"/>
            </a:pPr>
            <a:r>
              <a:rPr lang="en-US" sz="2000" dirty="0"/>
              <a:t>The purpose of the Forum is to </a:t>
            </a:r>
            <a:r>
              <a:rPr lang="en-US" sz="2000" b="1" dirty="0"/>
              <a:t>assess the status of the implementation of the Global Compact for Safe Orderly and Regular Migration</a:t>
            </a:r>
            <a:r>
              <a:rPr lang="en-US" sz="2000" dirty="0"/>
              <a:t> (GCM), including as it relates to the 2030 Agenda for Sustainable Development, at the local, national, regional and global levels and </a:t>
            </a:r>
            <a:r>
              <a:rPr lang="en-US" sz="2000" b="1" dirty="0"/>
              <a:t>with the participation of all relevant stakeholders</a:t>
            </a:r>
            <a:r>
              <a:rPr lang="en-US" sz="2000" dirty="0"/>
              <a:t>.</a:t>
            </a:r>
            <a:r>
              <a:rPr lang="fr-FR" sz="2000" dirty="0"/>
              <a:t> </a:t>
            </a:r>
          </a:p>
          <a:p>
            <a:pPr marL="285750" indent="-285750">
              <a:buFont typeface="Arial" panose="020B0604020202020204" pitchFamily="34" charset="0"/>
              <a:buChar char="•"/>
            </a:pPr>
            <a:r>
              <a:rPr lang="fr-FR" sz="2000" dirty="0"/>
              <a:t>The IMRF </a:t>
            </a:r>
            <a:r>
              <a:rPr lang="fr-FR" sz="2000" dirty="0" err="1"/>
              <a:t>will</a:t>
            </a:r>
            <a:r>
              <a:rPr lang="fr-FR" sz="2000" dirty="0"/>
              <a:t> (1) </a:t>
            </a:r>
            <a:r>
              <a:rPr lang="fr-FR" sz="2000" dirty="0" err="1"/>
              <a:t>provide</a:t>
            </a:r>
            <a:r>
              <a:rPr lang="fr-FR" sz="2000" dirty="0"/>
              <a:t> an </a:t>
            </a:r>
            <a:r>
              <a:rPr lang="fr-FR" sz="2000" dirty="0" err="1"/>
              <a:t>opportunity</a:t>
            </a:r>
            <a:r>
              <a:rPr lang="fr-FR" sz="2000" dirty="0"/>
              <a:t> for </a:t>
            </a:r>
            <a:r>
              <a:rPr lang="fr-FR" sz="2000" dirty="0" err="1"/>
              <a:t>Member</a:t>
            </a:r>
            <a:r>
              <a:rPr lang="fr-FR" sz="2000" dirty="0"/>
              <a:t> States and </a:t>
            </a:r>
            <a:r>
              <a:rPr lang="fr-FR" sz="2000" dirty="0" err="1"/>
              <a:t>other</a:t>
            </a:r>
            <a:r>
              <a:rPr lang="fr-FR" sz="2000" dirty="0"/>
              <a:t> relevant </a:t>
            </a:r>
            <a:r>
              <a:rPr lang="fr-FR" sz="2000" dirty="0" err="1"/>
              <a:t>stakeholders</a:t>
            </a:r>
            <a:r>
              <a:rPr lang="fr-FR" sz="2000" dirty="0"/>
              <a:t> to </a:t>
            </a:r>
            <a:r>
              <a:rPr lang="fr-FR" sz="2000" dirty="0" err="1"/>
              <a:t>discuss</a:t>
            </a:r>
            <a:r>
              <a:rPr lang="fr-FR" sz="2000" dirty="0"/>
              <a:t> and </a:t>
            </a:r>
            <a:r>
              <a:rPr lang="fr-FR" sz="2000" dirty="0" err="1"/>
              <a:t>share</a:t>
            </a:r>
            <a:r>
              <a:rPr lang="fr-FR" sz="2000" dirty="0"/>
              <a:t> </a:t>
            </a:r>
            <a:r>
              <a:rPr lang="fr-FR" sz="2000" dirty="0" err="1"/>
              <a:t>progress</a:t>
            </a:r>
            <a:r>
              <a:rPr lang="fr-FR" sz="2000" dirty="0"/>
              <a:t> on the </a:t>
            </a:r>
            <a:r>
              <a:rPr lang="fr-FR" sz="2000" dirty="0" err="1"/>
              <a:t>implementation</a:t>
            </a:r>
            <a:r>
              <a:rPr lang="fr-FR" sz="2000" dirty="0"/>
              <a:t> of all aspects of the GCM; (2) </a:t>
            </a:r>
            <a:r>
              <a:rPr lang="fr-FR" sz="2000" dirty="0" err="1"/>
              <a:t>provide</a:t>
            </a:r>
            <a:r>
              <a:rPr lang="fr-FR" sz="2000" dirty="0"/>
              <a:t> a </a:t>
            </a:r>
            <a:r>
              <a:rPr lang="fr-FR" sz="2000" dirty="0" err="1"/>
              <a:t>space</a:t>
            </a:r>
            <a:r>
              <a:rPr lang="fr-FR" sz="2000" dirty="0"/>
              <a:t> for a </a:t>
            </a:r>
            <a:r>
              <a:rPr lang="fr-FR" sz="2000" dirty="0" err="1"/>
              <a:t>policy</a:t>
            </a:r>
            <a:r>
              <a:rPr lang="fr-FR" sz="2000" dirty="0"/>
              <a:t> </a:t>
            </a:r>
            <a:r>
              <a:rPr lang="fr-FR" sz="2000" dirty="0" err="1"/>
              <a:t>debate</a:t>
            </a:r>
            <a:r>
              <a:rPr lang="fr-FR" sz="2000" dirty="0"/>
              <a:t> </a:t>
            </a:r>
            <a:r>
              <a:rPr lang="fr-FR" sz="2000" dirty="0" err="1"/>
              <a:t>focusing</a:t>
            </a:r>
            <a:r>
              <a:rPr lang="fr-FR" sz="2000" dirty="0"/>
              <a:t> on challenges in the </a:t>
            </a:r>
            <a:r>
              <a:rPr lang="fr-FR" sz="2000" dirty="0" err="1"/>
              <a:t>implementation</a:t>
            </a:r>
            <a:r>
              <a:rPr lang="fr-FR" sz="2000" dirty="0"/>
              <a:t> of the GCM; and (3) </a:t>
            </a:r>
            <a:r>
              <a:rPr lang="fr-FR" sz="2000" dirty="0" err="1"/>
              <a:t>result</a:t>
            </a:r>
            <a:r>
              <a:rPr lang="fr-FR" sz="2000" dirty="0"/>
              <a:t> in a Progress </a:t>
            </a:r>
            <a:r>
              <a:rPr lang="fr-FR" sz="2000" dirty="0" err="1"/>
              <a:t>Declaration</a:t>
            </a:r>
            <a:r>
              <a:rPr lang="fr-FR" sz="2000" dirty="0"/>
              <a:t>.</a:t>
            </a:r>
          </a:p>
          <a:p>
            <a:endParaRPr lang="en-US" dirty="0"/>
          </a:p>
        </p:txBody>
      </p:sp>
      <p:pic>
        <p:nvPicPr>
          <p:cNvPr id="9" name="Graphique 8">
            <a:extLst>
              <a:ext uri="{FF2B5EF4-FFF2-40B4-BE49-F238E27FC236}">
                <a16:creationId xmlns:a16="http://schemas.microsoft.com/office/drawing/2014/main" id="{87152596-AB62-FD4A-969B-107352C0E4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845" y="2649911"/>
            <a:ext cx="962025" cy="1876425"/>
          </a:xfrm>
          <a:prstGeom prst="rect">
            <a:avLst/>
          </a:prstGeom>
        </p:spPr>
      </p:pic>
    </p:spTree>
    <p:extLst>
      <p:ext uri="{BB962C8B-B14F-4D97-AF65-F5344CB8AC3E}">
        <p14:creationId xmlns:p14="http://schemas.microsoft.com/office/powerpoint/2010/main" val="219820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64D3D0D2-B3AC-457D-B668-391C80C19B7E}"/>
              </a:ext>
            </a:extLst>
          </p:cNvPr>
          <p:cNvSpPr>
            <a:spLocks noGrp="1"/>
          </p:cNvSpPr>
          <p:nvPr>
            <p:ph type="title"/>
          </p:nvPr>
        </p:nvSpPr>
        <p:spPr>
          <a:xfrm>
            <a:off x="426699" y="404305"/>
            <a:ext cx="10515600" cy="498475"/>
          </a:xfrm>
        </p:spPr>
        <p:txBody>
          <a:bodyPr>
            <a:noAutofit/>
          </a:bodyPr>
          <a:lstStyle/>
          <a:p>
            <a:r>
              <a:rPr lang="fr-FR" sz="4000" dirty="0"/>
              <a:t>STRUCTURE OF THE IMRF</a:t>
            </a:r>
          </a:p>
        </p:txBody>
      </p:sp>
      <p:pic>
        <p:nvPicPr>
          <p:cNvPr id="9" name="Graphique 8">
            <a:extLst>
              <a:ext uri="{FF2B5EF4-FFF2-40B4-BE49-F238E27FC236}">
                <a16:creationId xmlns:a16="http://schemas.microsoft.com/office/drawing/2014/main" id="{87152596-AB62-FD4A-969B-107352C0E4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71563" y="114533"/>
            <a:ext cx="541797" cy="1056773"/>
          </a:xfrm>
          <a:prstGeom prst="rect">
            <a:avLst/>
          </a:prstGeom>
        </p:spPr>
      </p:pic>
      <p:sp>
        <p:nvSpPr>
          <p:cNvPr id="6" name="Espace réservé du texte 1">
            <a:extLst>
              <a:ext uri="{FF2B5EF4-FFF2-40B4-BE49-F238E27FC236}">
                <a16:creationId xmlns:a16="http://schemas.microsoft.com/office/drawing/2014/main" id="{0933278F-80A8-1A4B-873E-FD41300453F2}"/>
              </a:ext>
            </a:extLst>
          </p:cNvPr>
          <p:cNvSpPr>
            <a:spLocks noGrp="1"/>
          </p:cNvSpPr>
          <p:nvPr>
            <p:ph type="body" sz="quarter" idx="12"/>
          </p:nvPr>
        </p:nvSpPr>
        <p:spPr>
          <a:xfrm>
            <a:off x="426699" y="1249918"/>
            <a:ext cx="3654786" cy="2219716"/>
          </a:xfrm>
        </p:spPr>
        <p:txBody>
          <a:bodyPr/>
          <a:lstStyle/>
          <a:p>
            <a:pPr algn="ctr"/>
            <a:endParaRPr lang="fr-FR" b="1" dirty="0"/>
          </a:p>
          <a:p>
            <a:pPr algn="ctr"/>
            <a:r>
              <a:rPr lang="fr-FR" b="1" dirty="0"/>
              <a:t>MULTI-STAKEHOLDER HEARING</a:t>
            </a:r>
          </a:p>
          <a:p>
            <a:pPr algn="ctr"/>
            <a:r>
              <a:rPr lang="fr-FR" b="1" dirty="0"/>
              <a:t>16 MAY</a:t>
            </a:r>
          </a:p>
          <a:p>
            <a:pPr algn="ctr"/>
            <a:r>
              <a:rPr lang="fr-FR" i="1" dirty="0"/>
              <a:t>(one </a:t>
            </a:r>
            <a:r>
              <a:rPr lang="fr-FR" i="1" dirty="0" err="1"/>
              <a:t>day</a:t>
            </a:r>
            <a:r>
              <a:rPr lang="fr-FR" i="1" dirty="0"/>
              <a:t> </a:t>
            </a:r>
            <a:r>
              <a:rPr lang="fr-FR" i="1" dirty="0" err="1"/>
              <a:t>prior</a:t>
            </a:r>
            <a:r>
              <a:rPr lang="fr-FR" i="1" dirty="0"/>
              <a:t>)</a:t>
            </a:r>
          </a:p>
        </p:txBody>
      </p:sp>
      <p:sp>
        <p:nvSpPr>
          <p:cNvPr id="7" name="Espace réservé du texte 1">
            <a:extLst>
              <a:ext uri="{FF2B5EF4-FFF2-40B4-BE49-F238E27FC236}">
                <a16:creationId xmlns:a16="http://schemas.microsoft.com/office/drawing/2014/main" id="{3EFD800A-4C4E-CA46-8371-608A7561D5D1}"/>
              </a:ext>
            </a:extLst>
          </p:cNvPr>
          <p:cNvSpPr txBox="1">
            <a:spLocks/>
          </p:cNvSpPr>
          <p:nvPr/>
        </p:nvSpPr>
        <p:spPr>
          <a:xfrm>
            <a:off x="4345063" y="1249918"/>
            <a:ext cx="3654786" cy="2219716"/>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b="1" dirty="0"/>
          </a:p>
          <a:p>
            <a:pPr algn="ctr"/>
            <a:r>
              <a:rPr lang="fr-FR" b="1" dirty="0"/>
              <a:t>FOUR INTERACTIVE ROUND TABLES</a:t>
            </a:r>
          </a:p>
          <a:p>
            <a:pPr algn="ctr"/>
            <a:r>
              <a:rPr lang="fr-FR" b="1" dirty="0"/>
              <a:t>17 AND 18 MAY</a:t>
            </a:r>
          </a:p>
          <a:p>
            <a:pPr algn="ctr"/>
            <a:r>
              <a:rPr lang="en-PH" i="1" dirty="0"/>
              <a:t>(during the first day and the morning of the second day of the Forum)</a:t>
            </a:r>
            <a:r>
              <a:rPr lang="fr-FR" i="1" dirty="0"/>
              <a:t> </a:t>
            </a:r>
          </a:p>
        </p:txBody>
      </p:sp>
      <p:sp>
        <p:nvSpPr>
          <p:cNvPr id="8" name="Espace réservé du texte 1">
            <a:extLst>
              <a:ext uri="{FF2B5EF4-FFF2-40B4-BE49-F238E27FC236}">
                <a16:creationId xmlns:a16="http://schemas.microsoft.com/office/drawing/2014/main" id="{DE2AA828-6141-2940-974D-3D6E5328F360}"/>
              </a:ext>
            </a:extLst>
          </p:cNvPr>
          <p:cNvSpPr txBox="1">
            <a:spLocks/>
          </p:cNvSpPr>
          <p:nvPr/>
        </p:nvSpPr>
        <p:spPr>
          <a:xfrm>
            <a:off x="8263427" y="1249919"/>
            <a:ext cx="3654786" cy="2219715"/>
          </a:xfrm>
          <a:prstGeom prst="rect">
            <a:avLst/>
          </a:prstGeom>
          <a:solidFill>
            <a:srgbClr val="046C9F"/>
          </a:solidFill>
        </p:spPr>
        <p:txBody>
          <a:bodyPr lIns="252000" tIns="252000" rIns="252000" bIns="25200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b="1" dirty="0"/>
          </a:p>
          <a:p>
            <a:pPr algn="ctr"/>
            <a:r>
              <a:rPr lang="fr-FR" b="1" dirty="0"/>
              <a:t>A POLICY DEBATE</a:t>
            </a:r>
          </a:p>
          <a:p>
            <a:pPr algn="ctr"/>
            <a:r>
              <a:rPr lang="en-PH" b="1" dirty="0"/>
              <a:t>18 MAY</a:t>
            </a:r>
          </a:p>
          <a:p>
            <a:pPr algn="ctr"/>
            <a:r>
              <a:rPr lang="en-PH" i="1" dirty="0"/>
              <a:t>(in the afternoon of the second day of the Forum)</a:t>
            </a:r>
            <a:endParaRPr lang="fr-FR" i="1" dirty="0"/>
          </a:p>
        </p:txBody>
      </p:sp>
      <p:sp>
        <p:nvSpPr>
          <p:cNvPr id="10" name="Espace réservé du texte 1">
            <a:extLst>
              <a:ext uri="{FF2B5EF4-FFF2-40B4-BE49-F238E27FC236}">
                <a16:creationId xmlns:a16="http://schemas.microsoft.com/office/drawing/2014/main" id="{D86B91E3-2E6B-2943-A492-E39CCC52BDEA}"/>
              </a:ext>
            </a:extLst>
          </p:cNvPr>
          <p:cNvSpPr txBox="1">
            <a:spLocks/>
          </p:cNvSpPr>
          <p:nvPr/>
        </p:nvSpPr>
        <p:spPr>
          <a:xfrm>
            <a:off x="2441214" y="3816773"/>
            <a:ext cx="3654786" cy="2219716"/>
          </a:xfrm>
          <a:prstGeom prst="rect">
            <a:avLst/>
          </a:prstGeom>
          <a:solidFill>
            <a:srgbClr val="5EB233"/>
          </a:solidFill>
        </p:spPr>
        <p:txBody>
          <a:bodyPr lIns="252000" tIns="252000" rIns="252000" bIns="25200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b="1" dirty="0"/>
          </a:p>
          <a:p>
            <a:pPr algn="ctr"/>
            <a:r>
              <a:rPr lang="fr-FR" b="1" dirty="0"/>
              <a:t>PLENARY DISCUSSIONS</a:t>
            </a:r>
          </a:p>
          <a:p>
            <a:pPr algn="ctr"/>
            <a:r>
              <a:rPr lang="fr-FR" b="1" dirty="0"/>
              <a:t>19 AND 20 MAY</a:t>
            </a:r>
          </a:p>
          <a:p>
            <a:pPr algn="ctr"/>
            <a:r>
              <a:rPr lang="en-PH" i="1" dirty="0"/>
              <a:t>(during the third and fourth days of the Forum)</a:t>
            </a:r>
            <a:endParaRPr lang="fr-FR" i="1" dirty="0"/>
          </a:p>
        </p:txBody>
      </p:sp>
      <p:sp>
        <p:nvSpPr>
          <p:cNvPr id="11" name="Espace réservé du texte 1">
            <a:extLst>
              <a:ext uri="{FF2B5EF4-FFF2-40B4-BE49-F238E27FC236}">
                <a16:creationId xmlns:a16="http://schemas.microsoft.com/office/drawing/2014/main" id="{5C0B1127-0A13-7E4A-87E0-544625156C44}"/>
              </a:ext>
            </a:extLst>
          </p:cNvPr>
          <p:cNvSpPr txBox="1">
            <a:spLocks/>
          </p:cNvSpPr>
          <p:nvPr/>
        </p:nvSpPr>
        <p:spPr>
          <a:xfrm>
            <a:off x="6702886" y="3770535"/>
            <a:ext cx="3654786" cy="2219717"/>
          </a:xfrm>
          <a:prstGeom prst="rect">
            <a:avLst/>
          </a:prstGeom>
          <a:solidFill>
            <a:srgbClr val="E72250"/>
          </a:solidFill>
        </p:spPr>
        <p:txBody>
          <a:bodyPr lIns="252000" tIns="252000" rIns="252000" bIns="25200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b="1" dirty="0"/>
          </a:p>
          <a:p>
            <a:pPr algn="ctr"/>
            <a:r>
              <a:rPr lang="fr-FR" b="1" dirty="0"/>
              <a:t>ADOPTION OF A PROGRESS DECLARATION</a:t>
            </a:r>
          </a:p>
          <a:p>
            <a:pPr algn="ctr"/>
            <a:r>
              <a:rPr lang="en-PH" b="1" dirty="0"/>
              <a:t>20 MAY</a:t>
            </a:r>
          </a:p>
          <a:p>
            <a:pPr algn="ctr"/>
            <a:r>
              <a:rPr lang="en-PH" i="1" dirty="0"/>
              <a:t>(during the closing section of the Forum) </a:t>
            </a:r>
            <a:endParaRPr lang="fr-FR" i="1" dirty="0"/>
          </a:p>
        </p:txBody>
      </p:sp>
    </p:spTree>
    <p:extLst>
      <p:ext uri="{BB962C8B-B14F-4D97-AF65-F5344CB8AC3E}">
        <p14:creationId xmlns:p14="http://schemas.microsoft.com/office/powerpoint/2010/main" val="234234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07ADFD-937F-0644-8261-DEF59CD1340E}"/>
              </a:ext>
            </a:extLst>
          </p:cNvPr>
          <p:cNvSpPr txBox="1"/>
          <p:nvPr/>
        </p:nvSpPr>
        <p:spPr>
          <a:xfrm>
            <a:off x="387790" y="906703"/>
            <a:ext cx="11528198" cy="5127770"/>
          </a:xfrm>
          <a:prstGeom prst="rect">
            <a:avLst/>
          </a:prstGeom>
          <a:solidFill>
            <a:srgbClr val="F6F5F5"/>
          </a:solidFill>
        </p:spPr>
        <p:txBody>
          <a:bodyPr wrap="square" rtlCol="0">
            <a:spAutoFit/>
          </a:bodyPr>
          <a:lstStyle/>
          <a:p>
            <a:endParaRPr lang="es-ES_tradnl" dirty="0"/>
          </a:p>
        </p:txBody>
      </p:sp>
      <p:cxnSp>
        <p:nvCxnSpPr>
          <p:cNvPr id="5" name="Straight Connector 43">
            <a:extLst>
              <a:ext uri="{FF2B5EF4-FFF2-40B4-BE49-F238E27FC236}">
                <a16:creationId xmlns:a16="http://schemas.microsoft.com/office/drawing/2014/main" id="{F3D87A17-9160-9E47-B897-551EEF6C34BA}"/>
              </a:ext>
            </a:extLst>
          </p:cNvPr>
          <p:cNvCxnSpPr>
            <a:cxnSpLocks/>
            <a:endCxn id="30" idx="6"/>
          </p:cNvCxnSpPr>
          <p:nvPr/>
        </p:nvCxnSpPr>
        <p:spPr>
          <a:xfrm flipV="1">
            <a:off x="5716015" y="3271618"/>
            <a:ext cx="5367326" cy="587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7">
            <a:extLst>
              <a:ext uri="{FF2B5EF4-FFF2-40B4-BE49-F238E27FC236}">
                <a16:creationId xmlns:a16="http://schemas.microsoft.com/office/drawing/2014/main" id="{E59BC5BB-EC01-5C44-B752-7C6A3A24C70F}"/>
              </a:ext>
            </a:extLst>
          </p:cNvPr>
          <p:cNvCxnSpPr>
            <a:cxnSpLocks/>
            <a:stCxn id="57" idx="2"/>
          </p:cNvCxnSpPr>
          <p:nvPr/>
        </p:nvCxnSpPr>
        <p:spPr>
          <a:xfrm>
            <a:off x="1185360" y="3277496"/>
            <a:ext cx="4519776"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8">
            <a:extLst>
              <a:ext uri="{FF2B5EF4-FFF2-40B4-BE49-F238E27FC236}">
                <a16:creationId xmlns:a16="http://schemas.microsoft.com/office/drawing/2014/main" id="{CBDA75DF-C27F-2442-BDF2-76E51C635F13}"/>
              </a:ext>
            </a:extLst>
          </p:cNvPr>
          <p:cNvCxnSpPr>
            <a:cxnSpLocks/>
            <a:stCxn id="16" idx="2"/>
          </p:cNvCxnSpPr>
          <p:nvPr/>
        </p:nvCxnSpPr>
        <p:spPr>
          <a:xfrm>
            <a:off x="4285388" y="3277496"/>
            <a:ext cx="14296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Oval 7">
            <a:extLst>
              <a:ext uri="{FF2B5EF4-FFF2-40B4-BE49-F238E27FC236}">
                <a16:creationId xmlns:a16="http://schemas.microsoft.com/office/drawing/2014/main" id="{5F102601-8883-294F-9DB7-CF63A7699575}"/>
              </a:ext>
            </a:extLst>
          </p:cNvPr>
          <p:cNvSpPr/>
          <p:nvPr/>
        </p:nvSpPr>
        <p:spPr>
          <a:xfrm>
            <a:off x="2867274" y="3200479"/>
            <a:ext cx="190500" cy="190500"/>
          </a:xfrm>
          <a:prstGeom prst="ellipse">
            <a:avLst/>
          </a:prstGeom>
          <a:solidFill>
            <a:srgbClr val="5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le: Hollow 8">
            <a:extLst>
              <a:ext uri="{FF2B5EF4-FFF2-40B4-BE49-F238E27FC236}">
                <a16:creationId xmlns:a16="http://schemas.microsoft.com/office/drawing/2014/main" id="{61F81D2D-999B-BF4B-A81C-7F615B485684}"/>
              </a:ext>
            </a:extLst>
          </p:cNvPr>
          <p:cNvSpPr/>
          <p:nvPr/>
        </p:nvSpPr>
        <p:spPr>
          <a:xfrm>
            <a:off x="2748211" y="3081416"/>
            <a:ext cx="428626" cy="428626"/>
          </a:xfrm>
          <a:prstGeom prst="donut">
            <a:avLst>
              <a:gd name="adj" fmla="val 5281"/>
            </a:avLst>
          </a:prstGeom>
          <a:solidFill>
            <a:srgbClr val="5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9">
            <a:extLst>
              <a:ext uri="{FF2B5EF4-FFF2-40B4-BE49-F238E27FC236}">
                <a16:creationId xmlns:a16="http://schemas.microsoft.com/office/drawing/2014/main" id="{EF84320C-9D0C-AC4F-9CE8-90BEAC220396}"/>
              </a:ext>
            </a:extLst>
          </p:cNvPr>
          <p:cNvSpPr/>
          <p:nvPr/>
        </p:nvSpPr>
        <p:spPr>
          <a:xfrm>
            <a:off x="2615339" y="294854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181826E1-D3D3-EC48-A510-A86EF88F668E}"/>
              </a:ext>
            </a:extLst>
          </p:cNvPr>
          <p:cNvCxnSpPr>
            <a:cxnSpLocks/>
            <a:endCxn id="9" idx="4"/>
          </p:cNvCxnSpPr>
          <p:nvPr/>
        </p:nvCxnSpPr>
        <p:spPr>
          <a:xfrm flipV="1">
            <a:off x="2954656" y="3390979"/>
            <a:ext cx="7868" cy="1365202"/>
          </a:xfrm>
          <a:prstGeom prst="line">
            <a:avLst/>
          </a:prstGeom>
          <a:ln w="19050">
            <a:solidFill>
              <a:srgbClr val="53982C"/>
            </a:solidFill>
          </a:ln>
        </p:spPr>
        <p:style>
          <a:lnRef idx="1">
            <a:schemeClr val="accent1"/>
          </a:lnRef>
          <a:fillRef idx="0">
            <a:schemeClr val="accent1"/>
          </a:fillRef>
          <a:effectRef idx="0">
            <a:schemeClr val="accent1"/>
          </a:effectRef>
          <a:fontRef idx="minor">
            <a:schemeClr val="tx1"/>
          </a:fontRef>
        </p:style>
      </p:cxnSp>
      <p:sp>
        <p:nvSpPr>
          <p:cNvPr id="13" name="Oval 13">
            <a:extLst>
              <a:ext uri="{FF2B5EF4-FFF2-40B4-BE49-F238E27FC236}">
                <a16:creationId xmlns:a16="http://schemas.microsoft.com/office/drawing/2014/main" id="{ED41DD38-A366-1F42-BD7D-A503895EFE68}"/>
              </a:ext>
            </a:extLst>
          </p:cNvPr>
          <p:cNvSpPr/>
          <p:nvPr/>
        </p:nvSpPr>
        <p:spPr>
          <a:xfrm>
            <a:off x="2892536" y="4638910"/>
            <a:ext cx="124240" cy="124240"/>
          </a:xfrm>
          <a:prstGeom prst="ellipse">
            <a:avLst/>
          </a:prstGeom>
          <a:solidFill>
            <a:srgbClr val="5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5">
            <a:extLst>
              <a:ext uri="{FF2B5EF4-FFF2-40B4-BE49-F238E27FC236}">
                <a16:creationId xmlns:a16="http://schemas.microsoft.com/office/drawing/2014/main" id="{4A8EE64C-4F6E-1740-8181-BC6B8AC6F110}"/>
              </a:ext>
            </a:extLst>
          </p:cNvPr>
          <p:cNvSpPr txBox="1"/>
          <p:nvPr/>
        </p:nvSpPr>
        <p:spPr>
          <a:xfrm>
            <a:off x="2149454" y="1825317"/>
            <a:ext cx="1658329" cy="1077218"/>
          </a:xfrm>
          <a:prstGeom prst="rect">
            <a:avLst/>
          </a:prstGeom>
          <a:noFill/>
        </p:spPr>
        <p:txBody>
          <a:bodyPr wrap="square" rtlCol="0">
            <a:spAutoFit/>
          </a:bodyPr>
          <a:lstStyle/>
          <a:p>
            <a:pPr algn="ctr"/>
            <a:r>
              <a:rPr lang="en-US" sz="3200" b="1" dirty="0">
                <a:solidFill>
                  <a:srgbClr val="53982C"/>
                </a:solidFill>
                <a:latin typeface="+mj-lt"/>
              </a:rPr>
              <a:t>January -April</a:t>
            </a:r>
          </a:p>
        </p:txBody>
      </p:sp>
      <p:sp>
        <p:nvSpPr>
          <p:cNvPr id="15" name="TextBox 16">
            <a:extLst>
              <a:ext uri="{FF2B5EF4-FFF2-40B4-BE49-F238E27FC236}">
                <a16:creationId xmlns:a16="http://schemas.microsoft.com/office/drawing/2014/main" id="{052794C4-2A3C-8D4D-AE4F-0B860D679618}"/>
              </a:ext>
            </a:extLst>
          </p:cNvPr>
          <p:cNvSpPr txBox="1"/>
          <p:nvPr/>
        </p:nvSpPr>
        <p:spPr>
          <a:xfrm>
            <a:off x="2205399" y="5213509"/>
            <a:ext cx="1942875" cy="307777"/>
          </a:xfrm>
          <a:prstGeom prst="rect">
            <a:avLst/>
          </a:prstGeom>
          <a:noFill/>
        </p:spPr>
        <p:txBody>
          <a:bodyPr wrap="square" rtlCol="0">
            <a:spAutoFit/>
          </a:bodyPr>
          <a:lstStyle/>
          <a:p>
            <a:r>
              <a:rPr lang="en-US" sz="1400" b="1" dirty="0">
                <a:solidFill>
                  <a:srgbClr val="000000"/>
                </a:solidFill>
                <a:latin typeface="+mj-lt"/>
              </a:rPr>
              <a:t>IMRF Dialogue Series</a:t>
            </a:r>
          </a:p>
        </p:txBody>
      </p:sp>
      <p:sp>
        <p:nvSpPr>
          <p:cNvPr id="16" name="Oval 19">
            <a:extLst>
              <a:ext uri="{FF2B5EF4-FFF2-40B4-BE49-F238E27FC236}">
                <a16:creationId xmlns:a16="http://schemas.microsoft.com/office/drawing/2014/main" id="{A61D3641-C59D-D04E-8439-5E0A815D7FDB}"/>
              </a:ext>
            </a:extLst>
          </p:cNvPr>
          <p:cNvSpPr/>
          <p:nvPr/>
        </p:nvSpPr>
        <p:spPr>
          <a:xfrm>
            <a:off x="4285388" y="3182246"/>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rcle: Hollow 20">
            <a:extLst>
              <a:ext uri="{FF2B5EF4-FFF2-40B4-BE49-F238E27FC236}">
                <a16:creationId xmlns:a16="http://schemas.microsoft.com/office/drawing/2014/main" id="{3CAA3AEC-E031-264B-9F53-A141AA066E66}"/>
              </a:ext>
            </a:extLst>
          </p:cNvPr>
          <p:cNvSpPr/>
          <p:nvPr/>
        </p:nvSpPr>
        <p:spPr>
          <a:xfrm>
            <a:off x="4166325" y="3063183"/>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21">
            <a:extLst>
              <a:ext uri="{FF2B5EF4-FFF2-40B4-BE49-F238E27FC236}">
                <a16:creationId xmlns:a16="http://schemas.microsoft.com/office/drawing/2014/main" id="{04DC0DC3-16A3-E640-9878-121DE378A798}"/>
              </a:ext>
            </a:extLst>
          </p:cNvPr>
          <p:cNvSpPr/>
          <p:nvPr/>
        </p:nvSpPr>
        <p:spPr>
          <a:xfrm>
            <a:off x="4033453" y="2930311"/>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22">
            <a:extLst>
              <a:ext uri="{FF2B5EF4-FFF2-40B4-BE49-F238E27FC236}">
                <a16:creationId xmlns:a16="http://schemas.microsoft.com/office/drawing/2014/main" id="{12958106-E3FE-A947-8BA3-C139AC2A48BB}"/>
              </a:ext>
            </a:extLst>
          </p:cNvPr>
          <p:cNvCxnSpPr>
            <a:cxnSpLocks/>
          </p:cNvCxnSpPr>
          <p:nvPr/>
        </p:nvCxnSpPr>
        <p:spPr>
          <a:xfrm flipV="1">
            <a:off x="4380639" y="1896924"/>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0" name="Oval 23">
            <a:extLst>
              <a:ext uri="{FF2B5EF4-FFF2-40B4-BE49-F238E27FC236}">
                <a16:creationId xmlns:a16="http://schemas.microsoft.com/office/drawing/2014/main" id="{953D942C-8F57-E94D-9B44-6AE4F4B3D64E}"/>
              </a:ext>
            </a:extLst>
          </p:cNvPr>
          <p:cNvSpPr/>
          <p:nvPr/>
        </p:nvSpPr>
        <p:spPr>
          <a:xfrm>
            <a:off x="4318518" y="1850568"/>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4">
            <a:extLst>
              <a:ext uri="{FF2B5EF4-FFF2-40B4-BE49-F238E27FC236}">
                <a16:creationId xmlns:a16="http://schemas.microsoft.com/office/drawing/2014/main" id="{4514AE12-62B2-5945-85E5-8096E61B76FD}"/>
              </a:ext>
            </a:extLst>
          </p:cNvPr>
          <p:cNvSpPr txBox="1"/>
          <p:nvPr/>
        </p:nvSpPr>
        <p:spPr>
          <a:xfrm>
            <a:off x="3533161" y="3666853"/>
            <a:ext cx="1694971" cy="954107"/>
          </a:xfrm>
          <a:prstGeom prst="rect">
            <a:avLst/>
          </a:prstGeom>
          <a:noFill/>
        </p:spPr>
        <p:txBody>
          <a:bodyPr wrap="square" rtlCol="0">
            <a:spAutoFit/>
          </a:bodyPr>
          <a:lstStyle/>
          <a:p>
            <a:pPr algn="ctr"/>
            <a:r>
              <a:rPr lang="en-US" sz="2400" b="1" dirty="0">
                <a:solidFill>
                  <a:srgbClr val="EE9524"/>
                </a:solidFill>
                <a:latin typeface="+mj-lt"/>
              </a:rPr>
              <a:t>14-18</a:t>
            </a:r>
          </a:p>
          <a:p>
            <a:pPr algn="ctr"/>
            <a:r>
              <a:rPr lang="en-US" sz="3200" b="1" dirty="0">
                <a:solidFill>
                  <a:srgbClr val="EE9524"/>
                </a:solidFill>
                <a:latin typeface="+mj-lt"/>
              </a:rPr>
              <a:t>February</a:t>
            </a:r>
          </a:p>
        </p:txBody>
      </p:sp>
      <p:sp>
        <p:nvSpPr>
          <p:cNvPr id="22" name="TextBox 25">
            <a:extLst>
              <a:ext uri="{FF2B5EF4-FFF2-40B4-BE49-F238E27FC236}">
                <a16:creationId xmlns:a16="http://schemas.microsoft.com/office/drawing/2014/main" id="{45CB5440-C14A-444C-99F0-D65EC3090FE9}"/>
              </a:ext>
            </a:extLst>
          </p:cNvPr>
          <p:cNvSpPr txBox="1"/>
          <p:nvPr/>
        </p:nvSpPr>
        <p:spPr>
          <a:xfrm>
            <a:off x="3673769" y="1076195"/>
            <a:ext cx="2422231" cy="738664"/>
          </a:xfrm>
          <a:prstGeom prst="rect">
            <a:avLst/>
          </a:prstGeom>
          <a:noFill/>
        </p:spPr>
        <p:txBody>
          <a:bodyPr wrap="square" rtlCol="0">
            <a:spAutoFit/>
          </a:bodyPr>
          <a:lstStyle/>
          <a:p>
            <a:r>
              <a:rPr lang="en-US" sz="1400" b="1" dirty="0">
                <a:solidFill>
                  <a:srgbClr val="000000"/>
                </a:solidFill>
                <a:latin typeface="+mj-lt"/>
              </a:rPr>
              <a:t>Migration Week</a:t>
            </a:r>
          </a:p>
          <a:p>
            <a:r>
              <a:rPr lang="en-US" sz="1400" dirty="0">
                <a:solidFill>
                  <a:srgbClr val="000000"/>
                </a:solidFill>
              </a:rPr>
              <a:t>Launch of the Secretary-General Report on the GCM</a:t>
            </a:r>
          </a:p>
        </p:txBody>
      </p:sp>
      <p:sp>
        <p:nvSpPr>
          <p:cNvPr id="23" name="Oval 28">
            <a:extLst>
              <a:ext uri="{FF2B5EF4-FFF2-40B4-BE49-F238E27FC236}">
                <a16:creationId xmlns:a16="http://schemas.microsoft.com/office/drawing/2014/main" id="{5736FDCF-D0F2-C042-A5EC-B0421A1E5BB7}"/>
              </a:ext>
            </a:extLst>
          </p:cNvPr>
          <p:cNvSpPr/>
          <p:nvPr/>
        </p:nvSpPr>
        <p:spPr>
          <a:xfrm>
            <a:off x="5703518" y="316944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E75DAAA-6D46-EB4F-A267-804D58166ABA}"/>
              </a:ext>
            </a:extLst>
          </p:cNvPr>
          <p:cNvSpPr/>
          <p:nvPr/>
        </p:nvSpPr>
        <p:spPr>
          <a:xfrm>
            <a:off x="5584455" y="305038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ircle: Hollow 30">
            <a:extLst>
              <a:ext uri="{FF2B5EF4-FFF2-40B4-BE49-F238E27FC236}">
                <a16:creationId xmlns:a16="http://schemas.microsoft.com/office/drawing/2014/main" id="{6C447951-6294-E94A-AC2E-C87D472F897C}"/>
              </a:ext>
            </a:extLst>
          </p:cNvPr>
          <p:cNvSpPr/>
          <p:nvPr/>
        </p:nvSpPr>
        <p:spPr>
          <a:xfrm>
            <a:off x="5451583" y="291751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31">
            <a:extLst>
              <a:ext uri="{FF2B5EF4-FFF2-40B4-BE49-F238E27FC236}">
                <a16:creationId xmlns:a16="http://schemas.microsoft.com/office/drawing/2014/main" id="{58AA14F6-1D6F-E24D-ACA9-5B2126ED7909}"/>
              </a:ext>
            </a:extLst>
          </p:cNvPr>
          <p:cNvCxnSpPr>
            <a:cxnSpLocks/>
          </p:cNvCxnSpPr>
          <p:nvPr/>
        </p:nvCxnSpPr>
        <p:spPr>
          <a:xfrm flipV="1">
            <a:off x="5798769" y="361188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27" name="Oval 32">
            <a:extLst>
              <a:ext uri="{FF2B5EF4-FFF2-40B4-BE49-F238E27FC236}">
                <a16:creationId xmlns:a16="http://schemas.microsoft.com/office/drawing/2014/main" id="{E7742A42-D13A-3744-A48D-E42B627C26B4}"/>
              </a:ext>
            </a:extLst>
          </p:cNvPr>
          <p:cNvSpPr/>
          <p:nvPr/>
        </p:nvSpPr>
        <p:spPr>
          <a:xfrm>
            <a:off x="5736648" y="462013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2766E2A9-B763-0543-B819-10CF553437D7}"/>
              </a:ext>
            </a:extLst>
          </p:cNvPr>
          <p:cNvSpPr txBox="1"/>
          <p:nvPr/>
        </p:nvSpPr>
        <p:spPr>
          <a:xfrm>
            <a:off x="5089004" y="2273782"/>
            <a:ext cx="1762001" cy="800219"/>
          </a:xfrm>
          <a:prstGeom prst="rect">
            <a:avLst/>
          </a:prstGeom>
          <a:noFill/>
        </p:spPr>
        <p:txBody>
          <a:bodyPr wrap="square" lIns="91440" tIns="45720" rIns="91440" bIns="45720" rtlCol="0" anchor="t">
            <a:spAutoFit/>
          </a:bodyPr>
          <a:lstStyle/>
          <a:p>
            <a:pPr algn="ctr"/>
            <a:r>
              <a:rPr lang="en-US" sz="3200" b="1" dirty="0">
                <a:solidFill>
                  <a:srgbClr val="EF3078"/>
                </a:solidFill>
                <a:latin typeface="+mj-lt"/>
              </a:rPr>
              <a:t>March </a:t>
            </a:r>
            <a:r>
              <a:rPr lang="en-US" sz="1200" b="1" dirty="0">
                <a:solidFill>
                  <a:srgbClr val="EF3078"/>
                </a:solidFill>
                <a:latin typeface="+mj-lt"/>
              </a:rPr>
              <a:t>(TBC)  </a:t>
            </a:r>
            <a:endParaRPr lang="en-US" sz="3600" b="1" dirty="0">
              <a:solidFill>
                <a:srgbClr val="EF3078"/>
              </a:solidFill>
              <a:latin typeface="+mj-lt"/>
            </a:endParaRPr>
          </a:p>
          <a:p>
            <a:pPr algn="ctr"/>
            <a:endParaRPr lang="en-US" sz="1400" b="1" dirty="0">
              <a:solidFill>
                <a:srgbClr val="EF3078"/>
              </a:solidFill>
              <a:latin typeface="+mj-lt"/>
            </a:endParaRPr>
          </a:p>
        </p:txBody>
      </p:sp>
      <p:sp>
        <p:nvSpPr>
          <p:cNvPr id="29" name="TextBox 34">
            <a:extLst>
              <a:ext uri="{FF2B5EF4-FFF2-40B4-BE49-F238E27FC236}">
                <a16:creationId xmlns:a16="http://schemas.microsoft.com/office/drawing/2014/main" id="{3F27BB83-2B03-BC43-9A37-D42E06FB2C20}"/>
              </a:ext>
            </a:extLst>
          </p:cNvPr>
          <p:cNvSpPr txBox="1"/>
          <p:nvPr/>
        </p:nvSpPr>
        <p:spPr>
          <a:xfrm>
            <a:off x="4595870" y="4874975"/>
            <a:ext cx="2834421" cy="954107"/>
          </a:xfrm>
          <a:prstGeom prst="rect">
            <a:avLst/>
          </a:prstGeom>
          <a:noFill/>
        </p:spPr>
        <p:txBody>
          <a:bodyPr wrap="square" rtlCol="0">
            <a:spAutoFit/>
          </a:bodyPr>
          <a:lstStyle/>
          <a:p>
            <a:r>
              <a:rPr lang="fr-FR" sz="1400" b="1" dirty="0">
                <a:solidFill>
                  <a:srgbClr val="000000"/>
                </a:solidFill>
                <a:latin typeface="+mj-lt"/>
              </a:rPr>
              <a:t>Consultation </a:t>
            </a:r>
            <a:r>
              <a:rPr lang="fr-FR" sz="1400" b="1" dirty="0" err="1">
                <a:solidFill>
                  <a:srgbClr val="000000"/>
                </a:solidFill>
                <a:latin typeface="+mj-lt"/>
              </a:rPr>
              <a:t>with</a:t>
            </a:r>
            <a:r>
              <a:rPr lang="fr-FR" sz="1400" b="1" dirty="0">
                <a:solidFill>
                  <a:srgbClr val="000000"/>
                </a:solidFill>
                <a:latin typeface="+mj-lt"/>
              </a:rPr>
              <a:t> </a:t>
            </a:r>
            <a:r>
              <a:rPr lang="fr-FR" sz="1400" b="1" dirty="0" err="1">
                <a:solidFill>
                  <a:srgbClr val="000000"/>
                </a:solidFill>
                <a:latin typeface="+mj-lt"/>
              </a:rPr>
              <a:t>stakeholders</a:t>
            </a:r>
            <a:r>
              <a:rPr lang="fr-FR" sz="1400" b="1" dirty="0">
                <a:solidFill>
                  <a:srgbClr val="000000"/>
                </a:solidFill>
                <a:latin typeface="+mj-lt"/>
              </a:rPr>
              <a:t> on the </a:t>
            </a:r>
            <a:r>
              <a:rPr lang="fr-FR" sz="1400" b="1" dirty="0" err="1">
                <a:solidFill>
                  <a:srgbClr val="000000"/>
                </a:solidFill>
                <a:latin typeface="+mj-lt"/>
              </a:rPr>
              <a:t>organization</a:t>
            </a:r>
            <a:r>
              <a:rPr lang="fr-FR" sz="1400" b="1" dirty="0">
                <a:solidFill>
                  <a:srgbClr val="000000"/>
                </a:solidFill>
                <a:latin typeface="+mj-lt"/>
              </a:rPr>
              <a:t> of the Multi-stakeholder </a:t>
            </a:r>
            <a:r>
              <a:rPr lang="fr-FR" sz="1400" b="1" dirty="0" err="1">
                <a:solidFill>
                  <a:srgbClr val="000000"/>
                </a:solidFill>
                <a:latin typeface="+mj-lt"/>
              </a:rPr>
              <a:t>hearing</a:t>
            </a:r>
            <a:r>
              <a:rPr lang="fr-FR" sz="1400" b="1" dirty="0">
                <a:solidFill>
                  <a:srgbClr val="000000"/>
                </a:solidFill>
                <a:latin typeface="+mj-lt"/>
              </a:rPr>
              <a:t> and stakeholder engagement </a:t>
            </a:r>
            <a:r>
              <a:rPr lang="fr-FR" sz="1400" b="1" dirty="0" err="1">
                <a:solidFill>
                  <a:srgbClr val="000000"/>
                </a:solidFill>
                <a:latin typeface="+mj-lt"/>
              </a:rPr>
              <a:t>during</a:t>
            </a:r>
            <a:r>
              <a:rPr lang="fr-FR" sz="1400" b="1" dirty="0">
                <a:solidFill>
                  <a:srgbClr val="000000"/>
                </a:solidFill>
                <a:latin typeface="+mj-lt"/>
              </a:rPr>
              <a:t> the IMRF</a:t>
            </a:r>
            <a:endParaRPr lang="en-US" sz="1400" b="1" dirty="0">
              <a:solidFill>
                <a:srgbClr val="000000"/>
              </a:solidFill>
              <a:latin typeface="+mj-lt"/>
            </a:endParaRPr>
          </a:p>
        </p:txBody>
      </p:sp>
      <p:sp>
        <p:nvSpPr>
          <p:cNvPr id="30" name="Oval 45">
            <a:extLst>
              <a:ext uri="{FF2B5EF4-FFF2-40B4-BE49-F238E27FC236}">
                <a16:creationId xmlns:a16="http://schemas.microsoft.com/office/drawing/2014/main" id="{E50CED86-723C-D34D-B312-46B745A9A7F7}"/>
              </a:ext>
            </a:extLst>
          </p:cNvPr>
          <p:cNvSpPr/>
          <p:nvPr/>
        </p:nvSpPr>
        <p:spPr>
          <a:xfrm>
            <a:off x="10892841" y="3176368"/>
            <a:ext cx="190500" cy="190500"/>
          </a:xfrm>
          <a:prstGeom prst="ellipse">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ircle: Hollow 46">
            <a:extLst>
              <a:ext uri="{FF2B5EF4-FFF2-40B4-BE49-F238E27FC236}">
                <a16:creationId xmlns:a16="http://schemas.microsoft.com/office/drawing/2014/main" id="{493850FA-DAD2-5E4C-A59B-2EF970EED01E}"/>
              </a:ext>
            </a:extLst>
          </p:cNvPr>
          <p:cNvSpPr/>
          <p:nvPr/>
        </p:nvSpPr>
        <p:spPr>
          <a:xfrm>
            <a:off x="10773778" y="3057305"/>
            <a:ext cx="428626" cy="428626"/>
          </a:xfrm>
          <a:prstGeom prst="donut">
            <a:avLst>
              <a:gd name="adj" fmla="val 5281"/>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le: Hollow 47">
            <a:extLst>
              <a:ext uri="{FF2B5EF4-FFF2-40B4-BE49-F238E27FC236}">
                <a16:creationId xmlns:a16="http://schemas.microsoft.com/office/drawing/2014/main" id="{9B1D1E6E-8DBA-D548-B215-D4F55F299472}"/>
              </a:ext>
            </a:extLst>
          </p:cNvPr>
          <p:cNvSpPr/>
          <p:nvPr/>
        </p:nvSpPr>
        <p:spPr>
          <a:xfrm>
            <a:off x="10640906" y="2924433"/>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48">
            <a:extLst>
              <a:ext uri="{FF2B5EF4-FFF2-40B4-BE49-F238E27FC236}">
                <a16:creationId xmlns:a16="http://schemas.microsoft.com/office/drawing/2014/main" id="{76C0A971-E4CA-FD43-8917-A6952672639D}"/>
              </a:ext>
            </a:extLst>
          </p:cNvPr>
          <p:cNvCxnSpPr>
            <a:cxnSpLocks/>
          </p:cNvCxnSpPr>
          <p:nvPr/>
        </p:nvCxnSpPr>
        <p:spPr>
          <a:xfrm flipV="1">
            <a:off x="10988092" y="1891046"/>
            <a:ext cx="0" cy="1033387"/>
          </a:xfrm>
          <a:prstGeom prst="line">
            <a:avLst/>
          </a:prstGeom>
          <a:ln w="19050">
            <a:solidFill>
              <a:srgbClr val="28BADF"/>
            </a:solidFill>
          </a:ln>
        </p:spPr>
        <p:style>
          <a:lnRef idx="1">
            <a:schemeClr val="accent1"/>
          </a:lnRef>
          <a:fillRef idx="0">
            <a:schemeClr val="accent1"/>
          </a:fillRef>
          <a:effectRef idx="0">
            <a:schemeClr val="accent1"/>
          </a:effectRef>
          <a:fontRef idx="minor">
            <a:schemeClr val="tx1"/>
          </a:fontRef>
        </p:style>
      </p:cxnSp>
      <p:sp>
        <p:nvSpPr>
          <p:cNvPr id="34" name="Oval 49">
            <a:extLst>
              <a:ext uri="{FF2B5EF4-FFF2-40B4-BE49-F238E27FC236}">
                <a16:creationId xmlns:a16="http://schemas.microsoft.com/office/drawing/2014/main" id="{BE7F947C-D9D7-BA4F-A947-1D33685F4744}"/>
              </a:ext>
            </a:extLst>
          </p:cNvPr>
          <p:cNvSpPr/>
          <p:nvPr/>
        </p:nvSpPr>
        <p:spPr>
          <a:xfrm>
            <a:off x="10925971" y="1844690"/>
            <a:ext cx="124240" cy="124240"/>
          </a:xfrm>
          <a:prstGeom prst="ellipse">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50">
            <a:extLst>
              <a:ext uri="{FF2B5EF4-FFF2-40B4-BE49-F238E27FC236}">
                <a16:creationId xmlns:a16="http://schemas.microsoft.com/office/drawing/2014/main" id="{45C2A2E8-B100-A34D-BA17-896C812FE872}"/>
              </a:ext>
            </a:extLst>
          </p:cNvPr>
          <p:cNvSpPr txBox="1"/>
          <p:nvPr/>
        </p:nvSpPr>
        <p:spPr>
          <a:xfrm>
            <a:off x="10230398" y="3681620"/>
            <a:ext cx="1515386" cy="1015663"/>
          </a:xfrm>
          <a:prstGeom prst="rect">
            <a:avLst/>
          </a:prstGeom>
          <a:noFill/>
        </p:spPr>
        <p:txBody>
          <a:bodyPr wrap="square" rtlCol="0">
            <a:spAutoFit/>
          </a:bodyPr>
          <a:lstStyle/>
          <a:p>
            <a:pPr algn="ctr"/>
            <a:r>
              <a:rPr lang="en-US" sz="2400" b="1" dirty="0">
                <a:solidFill>
                  <a:srgbClr val="28BADF"/>
                </a:solidFill>
                <a:latin typeface="+mj-lt"/>
              </a:rPr>
              <a:t>17-20</a:t>
            </a:r>
          </a:p>
          <a:p>
            <a:pPr algn="ctr"/>
            <a:r>
              <a:rPr lang="en-US" sz="3600" b="1" dirty="0">
                <a:solidFill>
                  <a:srgbClr val="28BADF"/>
                </a:solidFill>
                <a:latin typeface="+mj-lt"/>
              </a:rPr>
              <a:t>May</a:t>
            </a:r>
          </a:p>
        </p:txBody>
      </p:sp>
      <p:sp>
        <p:nvSpPr>
          <p:cNvPr id="36" name="TextBox 51">
            <a:extLst>
              <a:ext uri="{FF2B5EF4-FFF2-40B4-BE49-F238E27FC236}">
                <a16:creationId xmlns:a16="http://schemas.microsoft.com/office/drawing/2014/main" id="{34FB2FDF-35B5-D144-BC37-8BF0471AEBC3}"/>
              </a:ext>
            </a:extLst>
          </p:cNvPr>
          <p:cNvSpPr txBox="1"/>
          <p:nvPr/>
        </p:nvSpPr>
        <p:spPr>
          <a:xfrm>
            <a:off x="8506768" y="5171605"/>
            <a:ext cx="3201043" cy="307777"/>
          </a:xfrm>
          <a:prstGeom prst="rect">
            <a:avLst/>
          </a:prstGeom>
          <a:noFill/>
        </p:spPr>
        <p:txBody>
          <a:bodyPr wrap="square" rtlCol="0">
            <a:spAutoFit/>
          </a:bodyPr>
          <a:lstStyle/>
          <a:p>
            <a:r>
              <a:rPr lang="en-US" sz="1400" b="1" dirty="0">
                <a:solidFill>
                  <a:schemeClr val="tx1">
                    <a:lumMod val="50000"/>
                  </a:schemeClr>
                </a:solidFill>
                <a:latin typeface="+mj-lt"/>
              </a:rPr>
              <a:t>Multi-stakeholder hearing</a:t>
            </a:r>
          </a:p>
        </p:txBody>
      </p:sp>
      <p:sp>
        <p:nvSpPr>
          <p:cNvPr id="37" name="Oval 54">
            <a:extLst>
              <a:ext uri="{FF2B5EF4-FFF2-40B4-BE49-F238E27FC236}">
                <a16:creationId xmlns:a16="http://schemas.microsoft.com/office/drawing/2014/main" id="{695FC974-9AFA-DA4C-8237-867125923CB6}"/>
              </a:ext>
            </a:extLst>
          </p:cNvPr>
          <p:cNvSpPr/>
          <p:nvPr/>
        </p:nvSpPr>
        <p:spPr>
          <a:xfrm>
            <a:off x="8964973" y="3169449"/>
            <a:ext cx="190500" cy="190500"/>
          </a:xfrm>
          <a:prstGeom prst="ellipse">
            <a:avLst/>
          </a:prstGeom>
          <a:solidFill>
            <a:srgbClr val="076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rcle: Hollow 55">
            <a:extLst>
              <a:ext uri="{FF2B5EF4-FFF2-40B4-BE49-F238E27FC236}">
                <a16:creationId xmlns:a16="http://schemas.microsoft.com/office/drawing/2014/main" id="{71ED6A7F-F212-2A4F-B871-E59E36F56A7C}"/>
              </a:ext>
            </a:extLst>
          </p:cNvPr>
          <p:cNvSpPr/>
          <p:nvPr/>
        </p:nvSpPr>
        <p:spPr>
          <a:xfrm>
            <a:off x="8845910" y="3050386"/>
            <a:ext cx="428626" cy="428626"/>
          </a:xfrm>
          <a:prstGeom prst="donut">
            <a:avLst>
              <a:gd name="adj" fmla="val 5281"/>
            </a:avLst>
          </a:prstGeom>
          <a:solidFill>
            <a:srgbClr val="076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56">
            <a:extLst>
              <a:ext uri="{FF2B5EF4-FFF2-40B4-BE49-F238E27FC236}">
                <a16:creationId xmlns:a16="http://schemas.microsoft.com/office/drawing/2014/main" id="{86508996-5632-534D-89DF-9AF972BE8DCC}"/>
              </a:ext>
            </a:extLst>
          </p:cNvPr>
          <p:cNvSpPr/>
          <p:nvPr/>
        </p:nvSpPr>
        <p:spPr>
          <a:xfrm>
            <a:off x="8713038" y="291751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57">
            <a:extLst>
              <a:ext uri="{FF2B5EF4-FFF2-40B4-BE49-F238E27FC236}">
                <a16:creationId xmlns:a16="http://schemas.microsoft.com/office/drawing/2014/main" id="{987ACC4A-9413-F34D-A081-72690ED5FA49}"/>
              </a:ext>
            </a:extLst>
          </p:cNvPr>
          <p:cNvCxnSpPr>
            <a:cxnSpLocks/>
          </p:cNvCxnSpPr>
          <p:nvPr/>
        </p:nvCxnSpPr>
        <p:spPr>
          <a:xfrm flipV="1">
            <a:off x="9060224" y="3611885"/>
            <a:ext cx="0" cy="1033387"/>
          </a:xfrm>
          <a:prstGeom prst="line">
            <a:avLst/>
          </a:prstGeom>
          <a:ln w="19050">
            <a:solidFill>
              <a:srgbClr val="076B9F"/>
            </a:solidFill>
          </a:ln>
        </p:spPr>
        <p:style>
          <a:lnRef idx="1">
            <a:schemeClr val="accent1"/>
          </a:lnRef>
          <a:fillRef idx="0">
            <a:schemeClr val="accent1"/>
          </a:fillRef>
          <a:effectRef idx="0">
            <a:schemeClr val="accent1"/>
          </a:effectRef>
          <a:fontRef idx="minor">
            <a:schemeClr val="tx1"/>
          </a:fontRef>
        </p:style>
      </p:cxnSp>
      <p:sp>
        <p:nvSpPr>
          <p:cNvPr id="41" name="Oval 58">
            <a:extLst>
              <a:ext uri="{FF2B5EF4-FFF2-40B4-BE49-F238E27FC236}">
                <a16:creationId xmlns:a16="http://schemas.microsoft.com/office/drawing/2014/main" id="{D9466AF1-71E6-EA41-9E0E-5C15701231B7}"/>
              </a:ext>
            </a:extLst>
          </p:cNvPr>
          <p:cNvSpPr/>
          <p:nvPr/>
        </p:nvSpPr>
        <p:spPr>
          <a:xfrm>
            <a:off x="8998103" y="4620139"/>
            <a:ext cx="124240" cy="124240"/>
          </a:xfrm>
          <a:prstGeom prst="ellipse">
            <a:avLst/>
          </a:prstGeom>
          <a:solidFill>
            <a:srgbClr val="076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59">
            <a:extLst>
              <a:ext uri="{FF2B5EF4-FFF2-40B4-BE49-F238E27FC236}">
                <a16:creationId xmlns:a16="http://schemas.microsoft.com/office/drawing/2014/main" id="{8758B69E-41F0-B743-8342-A7E131916595}"/>
              </a:ext>
            </a:extLst>
          </p:cNvPr>
          <p:cNvSpPr txBox="1"/>
          <p:nvPr/>
        </p:nvSpPr>
        <p:spPr>
          <a:xfrm>
            <a:off x="8271299" y="1868569"/>
            <a:ext cx="1515386" cy="1015663"/>
          </a:xfrm>
          <a:prstGeom prst="rect">
            <a:avLst/>
          </a:prstGeom>
          <a:noFill/>
        </p:spPr>
        <p:txBody>
          <a:bodyPr wrap="square" rtlCol="0">
            <a:spAutoFit/>
          </a:bodyPr>
          <a:lstStyle/>
          <a:p>
            <a:pPr algn="ctr"/>
            <a:r>
              <a:rPr lang="en-US" sz="2400" b="1" dirty="0">
                <a:solidFill>
                  <a:srgbClr val="076B9F"/>
                </a:solidFill>
                <a:latin typeface="+mj-lt"/>
              </a:rPr>
              <a:t>16 </a:t>
            </a:r>
          </a:p>
          <a:p>
            <a:pPr algn="ctr"/>
            <a:r>
              <a:rPr lang="en-US" sz="3600" b="1" dirty="0">
                <a:solidFill>
                  <a:srgbClr val="076B9F"/>
                </a:solidFill>
                <a:latin typeface="+mj-lt"/>
              </a:rPr>
              <a:t>May</a:t>
            </a:r>
          </a:p>
        </p:txBody>
      </p:sp>
      <p:cxnSp>
        <p:nvCxnSpPr>
          <p:cNvPr id="43" name="Straight Connector 63">
            <a:extLst>
              <a:ext uri="{FF2B5EF4-FFF2-40B4-BE49-F238E27FC236}">
                <a16:creationId xmlns:a16="http://schemas.microsoft.com/office/drawing/2014/main" id="{BE7581F6-9C3A-4E42-8ECE-FFC56138FE90}"/>
              </a:ext>
            </a:extLst>
          </p:cNvPr>
          <p:cNvCxnSpPr>
            <a:cxnSpLocks/>
          </p:cNvCxnSpPr>
          <p:nvPr/>
        </p:nvCxnSpPr>
        <p:spPr>
          <a:xfrm>
            <a:off x="2311896" y="5571459"/>
            <a:ext cx="958522" cy="0"/>
          </a:xfrm>
          <a:prstGeom prst="line">
            <a:avLst/>
          </a:prstGeom>
          <a:ln w="19050">
            <a:solidFill>
              <a:srgbClr val="53982C"/>
            </a:solidFill>
          </a:ln>
        </p:spPr>
        <p:style>
          <a:lnRef idx="1">
            <a:schemeClr val="accent1"/>
          </a:lnRef>
          <a:fillRef idx="0">
            <a:schemeClr val="accent1"/>
          </a:fillRef>
          <a:effectRef idx="0">
            <a:schemeClr val="accent1"/>
          </a:effectRef>
          <a:fontRef idx="minor">
            <a:schemeClr val="tx1"/>
          </a:fontRef>
        </p:style>
      </p:cxnSp>
      <p:cxnSp>
        <p:nvCxnSpPr>
          <p:cNvPr id="44" name="Straight Connector 67">
            <a:extLst>
              <a:ext uri="{FF2B5EF4-FFF2-40B4-BE49-F238E27FC236}">
                <a16:creationId xmlns:a16="http://schemas.microsoft.com/office/drawing/2014/main" id="{0DBAFF09-1712-C74F-BFB4-AF169D0C6925}"/>
              </a:ext>
            </a:extLst>
          </p:cNvPr>
          <p:cNvCxnSpPr>
            <a:cxnSpLocks/>
          </p:cNvCxnSpPr>
          <p:nvPr/>
        </p:nvCxnSpPr>
        <p:spPr>
          <a:xfrm>
            <a:off x="3740291" y="1043900"/>
            <a:ext cx="915512"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45" name="Straight Connector 68">
            <a:extLst>
              <a:ext uri="{FF2B5EF4-FFF2-40B4-BE49-F238E27FC236}">
                <a16:creationId xmlns:a16="http://schemas.microsoft.com/office/drawing/2014/main" id="{AC0AC15D-27F6-6543-833E-9AD60BD1C6A6}"/>
              </a:ext>
            </a:extLst>
          </p:cNvPr>
          <p:cNvCxnSpPr>
            <a:cxnSpLocks/>
          </p:cNvCxnSpPr>
          <p:nvPr/>
        </p:nvCxnSpPr>
        <p:spPr>
          <a:xfrm>
            <a:off x="8602955" y="5522050"/>
            <a:ext cx="852073"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cxnSp>
        <p:nvCxnSpPr>
          <p:cNvPr id="47" name="Straight Connector 63">
            <a:extLst>
              <a:ext uri="{FF2B5EF4-FFF2-40B4-BE49-F238E27FC236}">
                <a16:creationId xmlns:a16="http://schemas.microsoft.com/office/drawing/2014/main" id="{37D3B4DE-7383-2341-A17F-1C10F1071D33}"/>
              </a:ext>
            </a:extLst>
          </p:cNvPr>
          <p:cNvCxnSpPr>
            <a:cxnSpLocks/>
          </p:cNvCxnSpPr>
          <p:nvPr/>
        </p:nvCxnSpPr>
        <p:spPr>
          <a:xfrm>
            <a:off x="4671482" y="5829082"/>
            <a:ext cx="958522"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48" name="Straight Connector 63">
            <a:extLst>
              <a:ext uri="{FF2B5EF4-FFF2-40B4-BE49-F238E27FC236}">
                <a16:creationId xmlns:a16="http://schemas.microsoft.com/office/drawing/2014/main" id="{F2914CD9-38B9-0140-B343-29C85F452229}"/>
              </a:ext>
            </a:extLst>
          </p:cNvPr>
          <p:cNvCxnSpPr>
            <a:cxnSpLocks/>
          </p:cNvCxnSpPr>
          <p:nvPr/>
        </p:nvCxnSpPr>
        <p:spPr>
          <a:xfrm>
            <a:off x="9934319" y="1175943"/>
            <a:ext cx="958522" cy="0"/>
          </a:xfrm>
          <a:prstGeom prst="line">
            <a:avLst/>
          </a:prstGeom>
          <a:ln w="19050">
            <a:solidFill>
              <a:srgbClr val="27BCE1"/>
            </a:solidFill>
          </a:ln>
        </p:spPr>
        <p:style>
          <a:lnRef idx="1">
            <a:schemeClr val="accent1"/>
          </a:lnRef>
          <a:fillRef idx="0">
            <a:schemeClr val="accent1"/>
          </a:fillRef>
          <a:effectRef idx="0">
            <a:schemeClr val="accent1"/>
          </a:effectRef>
          <a:fontRef idx="minor">
            <a:schemeClr val="tx1"/>
          </a:fontRef>
        </p:style>
      </p:cxnSp>
      <p:sp>
        <p:nvSpPr>
          <p:cNvPr id="49" name="TextBox 51">
            <a:extLst>
              <a:ext uri="{FF2B5EF4-FFF2-40B4-BE49-F238E27FC236}">
                <a16:creationId xmlns:a16="http://schemas.microsoft.com/office/drawing/2014/main" id="{98AAA931-A411-0945-AD21-8F5D237EFA76}"/>
              </a:ext>
            </a:extLst>
          </p:cNvPr>
          <p:cNvSpPr txBox="1"/>
          <p:nvPr/>
        </p:nvSpPr>
        <p:spPr>
          <a:xfrm>
            <a:off x="9847091" y="1232122"/>
            <a:ext cx="2976732" cy="523220"/>
          </a:xfrm>
          <a:prstGeom prst="rect">
            <a:avLst/>
          </a:prstGeom>
          <a:noFill/>
        </p:spPr>
        <p:txBody>
          <a:bodyPr wrap="square" rtlCol="0">
            <a:spAutoFit/>
          </a:bodyPr>
          <a:lstStyle/>
          <a:p>
            <a:r>
              <a:rPr lang="en-US" sz="1400" b="1" dirty="0">
                <a:solidFill>
                  <a:srgbClr val="000000"/>
                </a:solidFill>
                <a:latin typeface="+mj-lt"/>
              </a:rPr>
              <a:t>International Migration</a:t>
            </a:r>
          </a:p>
          <a:p>
            <a:r>
              <a:rPr lang="en-US" sz="1400" b="1" dirty="0">
                <a:solidFill>
                  <a:srgbClr val="000000"/>
                </a:solidFill>
                <a:latin typeface="+mj-lt"/>
              </a:rPr>
              <a:t>Review Forum</a:t>
            </a:r>
          </a:p>
        </p:txBody>
      </p:sp>
      <p:sp>
        <p:nvSpPr>
          <p:cNvPr id="50" name="ZoneTexte 49">
            <a:extLst>
              <a:ext uri="{FF2B5EF4-FFF2-40B4-BE49-F238E27FC236}">
                <a16:creationId xmlns:a16="http://schemas.microsoft.com/office/drawing/2014/main" id="{5F4E5620-321F-7D4E-8978-E938F67788C0}"/>
              </a:ext>
            </a:extLst>
          </p:cNvPr>
          <p:cNvSpPr txBox="1"/>
          <p:nvPr/>
        </p:nvSpPr>
        <p:spPr>
          <a:xfrm>
            <a:off x="2832045" y="3477643"/>
            <a:ext cx="184731" cy="369332"/>
          </a:xfrm>
          <a:prstGeom prst="rect">
            <a:avLst/>
          </a:prstGeom>
          <a:noFill/>
        </p:spPr>
        <p:txBody>
          <a:bodyPr wrap="none" rtlCol="0">
            <a:spAutoFit/>
          </a:bodyPr>
          <a:lstStyle/>
          <a:p>
            <a:endParaRPr lang="es-ES_tradnl" dirty="0"/>
          </a:p>
        </p:txBody>
      </p:sp>
      <p:pic>
        <p:nvPicPr>
          <p:cNvPr id="52" name="Image 51">
            <a:extLst>
              <a:ext uri="{FF2B5EF4-FFF2-40B4-BE49-F238E27FC236}">
                <a16:creationId xmlns:a16="http://schemas.microsoft.com/office/drawing/2014/main" id="{07E76250-4E38-5C4C-B3E4-1458FBEEC3A9}"/>
              </a:ext>
            </a:extLst>
          </p:cNvPr>
          <p:cNvPicPr>
            <a:picLocks noChangeAspect="1"/>
          </p:cNvPicPr>
          <p:nvPr/>
        </p:nvPicPr>
        <p:blipFill>
          <a:blip r:embed="rId2"/>
          <a:stretch>
            <a:fillRect/>
          </a:stretch>
        </p:blipFill>
        <p:spPr>
          <a:xfrm>
            <a:off x="7792304" y="6198761"/>
            <a:ext cx="4109575" cy="491332"/>
          </a:xfrm>
          <a:prstGeom prst="rect">
            <a:avLst/>
          </a:prstGeom>
        </p:spPr>
      </p:pic>
      <p:sp>
        <p:nvSpPr>
          <p:cNvPr id="57" name="Oval 19">
            <a:extLst>
              <a:ext uri="{FF2B5EF4-FFF2-40B4-BE49-F238E27FC236}">
                <a16:creationId xmlns:a16="http://schemas.microsoft.com/office/drawing/2014/main" id="{8E4DE26C-125F-784C-B3AB-188D79EDFBFE}"/>
              </a:ext>
            </a:extLst>
          </p:cNvPr>
          <p:cNvSpPr/>
          <p:nvPr/>
        </p:nvSpPr>
        <p:spPr>
          <a:xfrm>
            <a:off x="1185360" y="3182246"/>
            <a:ext cx="190500" cy="190500"/>
          </a:xfrm>
          <a:prstGeom prst="ellipse">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ircle: Hollow 20">
            <a:extLst>
              <a:ext uri="{FF2B5EF4-FFF2-40B4-BE49-F238E27FC236}">
                <a16:creationId xmlns:a16="http://schemas.microsoft.com/office/drawing/2014/main" id="{77F7C008-A577-014B-B1CB-A47A3BC1F1E6}"/>
              </a:ext>
            </a:extLst>
          </p:cNvPr>
          <p:cNvSpPr/>
          <p:nvPr/>
        </p:nvSpPr>
        <p:spPr>
          <a:xfrm>
            <a:off x="1066297" y="3063183"/>
            <a:ext cx="428626" cy="428626"/>
          </a:xfrm>
          <a:prstGeom prst="donut">
            <a:avLst>
              <a:gd name="adj" fmla="val 5281"/>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ircle: Hollow 21">
            <a:extLst>
              <a:ext uri="{FF2B5EF4-FFF2-40B4-BE49-F238E27FC236}">
                <a16:creationId xmlns:a16="http://schemas.microsoft.com/office/drawing/2014/main" id="{559693D8-3E06-1948-A6E8-021A73EC6B80}"/>
              </a:ext>
            </a:extLst>
          </p:cNvPr>
          <p:cNvSpPr/>
          <p:nvPr/>
        </p:nvSpPr>
        <p:spPr>
          <a:xfrm>
            <a:off x="933425" y="2930311"/>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Straight Connector 22">
            <a:extLst>
              <a:ext uri="{FF2B5EF4-FFF2-40B4-BE49-F238E27FC236}">
                <a16:creationId xmlns:a16="http://schemas.microsoft.com/office/drawing/2014/main" id="{8D19872A-8C69-D24E-9CF4-9D0E0ACEFBE9}"/>
              </a:ext>
            </a:extLst>
          </p:cNvPr>
          <p:cNvCxnSpPr>
            <a:cxnSpLocks/>
          </p:cNvCxnSpPr>
          <p:nvPr/>
        </p:nvCxnSpPr>
        <p:spPr>
          <a:xfrm flipV="1">
            <a:off x="1280611" y="1896924"/>
            <a:ext cx="0" cy="1033387"/>
          </a:xfrm>
          <a:prstGeom prst="line">
            <a:avLst/>
          </a:prstGeom>
          <a:ln w="19050">
            <a:solidFill>
              <a:srgbClr val="DC3E2F"/>
            </a:solidFill>
          </a:ln>
        </p:spPr>
        <p:style>
          <a:lnRef idx="1">
            <a:schemeClr val="accent1"/>
          </a:lnRef>
          <a:fillRef idx="0">
            <a:schemeClr val="accent1"/>
          </a:fillRef>
          <a:effectRef idx="0">
            <a:schemeClr val="accent1"/>
          </a:effectRef>
          <a:fontRef idx="minor">
            <a:schemeClr val="tx1"/>
          </a:fontRef>
        </p:style>
      </p:cxnSp>
      <p:sp>
        <p:nvSpPr>
          <p:cNvPr id="61" name="Oval 23">
            <a:extLst>
              <a:ext uri="{FF2B5EF4-FFF2-40B4-BE49-F238E27FC236}">
                <a16:creationId xmlns:a16="http://schemas.microsoft.com/office/drawing/2014/main" id="{ED4974EE-7B60-CC40-9E71-7362395EE11B}"/>
              </a:ext>
            </a:extLst>
          </p:cNvPr>
          <p:cNvSpPr/>
          <p:nvPr/>
        </p:nvSpPr>
        <p:spPr>
          <a:xfrm>
            <a:off x="1218490" y="1850568"/>
            <a:ext cx="124240" cy="124240"/>
          </a:xfrm>
          <a:prstGeom prst="ellipse">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7">
            <a:extLst>
              <a:ext uri="{FF2B5EF4-FFF2-40B4-BE49-F238E27FC236}">
                <a16:creationId xmlns:a16="http://schemas.microsoft.com/office/drawing/2014/main" id="{60E2329D-56C6-944B-B8C4-0786F55F2DE6}"/>
              </a:ext>
            </a:extLst>
          </p:cNvPr>
          <p:cNvCxnSpPr>
            <a:cxnSpLocks/>
          </p:cNvCxnSpPr>
          <p:nvPr/>
        </p:nvCxnSpPr>
        <p:spPr>
          <a:xfrm>
            <a:off x="758031" y="1175943"/>
            <a:ext cx="915512" cy="0"/>
          </a:xfrm>
          <a:prstGeom prst="line">
            <a:avLst/>
          </a:prstGeom>
          <a:ln w="19050">
            <a:solidFill>
              <a:srgbClr val="DC3E2F"/>
            </a:solidFill>
          </a:ln>
        </p:spPr>
        <p:style>
          <a:lnRef idx="1">
            <a:schemeClr val="accent1"/>
          </a:lnRef>
          <a:fillRef idx="0">
            <a:schemeClr val="accent1"/>
          </a:fillRef>
          <a:effectRef idx="0">
            <a:schemeClr val="accent1"/>
          </a:effectRef>
          <a:fontRef idx="minor">
            <a:schemeClr val="tx1"/>
          </a:fontRef>
        </p:style>
      </p:cxnSp>
      <p:sp>
        <p:nvSpPr>
          <p:cNvPr id="63" name="TextBox 16">
            <a:extLst>
              <a:ext uri="{FF2B5EF4-FFF2-40B4-BE49-F238E27FC236}">
                <a16:creationId xmlns:a16="http://schemas.microsoft.com/office/drawing/2014/main" id="{A6CB11E0-410A-5E45-B4F4-49CF9230B1E5}"/>
              </a:ext>
            </a:extLst>
          </p:cNvPr>
          <p:cNvSpPr txBox="1"/>
          <p:nvPr/>
        </p:nvSpPr>
        <p:spPr>
          <a:xfrm>
            <a:off x="666152" y="1223592"/>
            <a:ext cx="1949187" cy="307777"/>
          </a:xfrm>
          <a:prstGeom prst="rect">
            <a:avLst/>
          </a:prstGeom>
          <a:noFill/>
        </p:spPr>
        <p:txBody>
          <a:bodyPr wrap="square" rtlCol="0">
            <a:spAutoFit/>
          </a:bodyPr>
          <a:lstStyle/>
          <a:p>
            <a:r>
              <a:rPr lang="en-US" sz="1400" b="1" dirty="0">
                <a:solidFill>
                  <a:srgbClr val="000000"/>
                </a:solidFill>
                <a:latin typeface="+mj-lt"/>
              </a:rPr>
              <a:t>Accreditation process</a:t>
            </a:r>
          </a:p>
        </p:txBody>
      </p:sp>
      <p:sp>
        <p:nvSpPr>
          <p:cNvPr id="64" name="TextBox 15">
            <a:extLst>
              <a:ext uri="{FF2B5EF4-FFF2-40B4-BE49-F238E27FC236}">
                <a16:creationId xmlns:a16="http://schemas.microsoft.com/office/drawing/2014/main" id="{E0DC23B2-DACF-4F41-BF8E-5686CBE0A19A}"/>
              </a:ext>
            </a:extLst>
          </p:cNvPr>
          <p:cNvSpPr txBox="1"/>
          <p:nvPr/>
        </p:nvSpPr>
        <p:spPr>
          <a:xfrm>
            <a:off x="491174" y="3697670"/>
            <a:ext cx="1603388" cy="1015663"/>
          </a:xfrm>
          <a:prstGeom prst="rect">
            <a:avLst/>
          </a:prstGeom>
          <a:noFill/>
        </p:spPr>
        <p:txBody>
          <a:bodyPr wrap="square" rtlCol="0">
            <a:spAutoFit/>
          </a:bodyPr>
          <a:lstStyle/>
          <a:p>
            <a:pPr algn="ctr"/>
            <a:r>
              <a:rPr lang="en-US" sz="2400" b="1" dirty="0">
                <a:solidFill>
                  <a:srgbClr val="DC3E2F"/>
                </a:solidFill>
                <a:latin typeface="+mj-lt"/>
              </a:rPr>
              <a:t>4 – 26</a:t>
            </a:r>
          </a:p>
          <a:p>
            <a:pPr algn="ctr"/>
            <a:r>
              <a:rPr lang="en-US" sz="3200" b="1" dirty="0">
                <a:solidFill>
                  <a:srgbClr val="DC3E2F"/>
                </a:solidFill>
                <a:latin typeface="+mj-lt"/>
              </a:rPr>
              <a:t>January</a:t>
            </a:r>
            <a:r>
              <a:rPr lang="en-US" sz="3600" b="1" dirty="0">
                <a:solidFill>
                  <a:srgbClr val="DC3E2F"/>
                </a:solidFill>
                <a:latin typeface="+mj-lt"/>
              </a:rPr>
              <a:t> </a:t>
            </a:r>
          </a:p>
        </p:txBody>
      </p:sp>
      <p:sp>
        <p:nvSpPr>
          <p:cNvPr id="71" name="Oval 19">
            <a:extLst>
              <a:ext uri="{FF2B5EF4-FFF2-40B4-BE49-F238E27FC236}">
                <a16:creationId xmlns:a16="http://schemas.microsoft.com/office/drawing/2014/main" id="{CAD23787-31C2-604C-BFB1-39BCBC90D5B0}"/>
              </a:ext>
            </a:extLst>
          </p:cNvPr>
          <p:cNvSpPr/>
          <p:nvPr/>
        </p:nvSpPr>
        <p:spPr>
          <a:xfrm>
            <a:off x="7353056" y="3177718"/>
            <a:ext cx="190500" cy="190500"/>
          </a:xfrm>
          <a:prstGeom prst="ellipse">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ircle: Hollow 20">
            <a:extLst>
              <a:ext uri="{FF2B5EF4-FFF2-40B4-BE49-F238E27FC236}">
                <a16:creationId xmlns:a16="http://schemas.microsoft.com/office/drawing/2014/main" id="{31AB33E1-9931-3043-A12E-2DA247422234}"/>
              </a:ext>
            </a:extLst>
          </p:cNvPr>
          <p:cNvSpPr/>
          <p:nvPr/>
        </p:nvSpPr>
        <p:spPr>
          <a:xfrm>
            <a:off x="7233993" y="3058655"/>
            <a:ext cx="428626" cy="428626"/>
          </a:xfrm>
          <a:prstGeom prst="donut">
            <a:avLst>
              <a:gd name="adj" fmla="val 5281"/>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ircle: Hollow 21">
            <a:extLst>
              <a:ext uri="{FF2B5EF4-FFF2-40B4-BE49-F238E27FC236}">
                <a16:creationId xmlns:a16="http://schemas.microsoft.com/office/drawing/2014/main" id="{A04A69A9-F8FD-1646-92CA-6D74BB3E6E91}"/>
              </a:ext>
            </a:extLst>
          </p:cNvPr>
          <p:cNvSpPr/>
          <p:nvPr/>
        </p:nvSpPr>
        <p:spPr>
          <a:xfrm>
            <a:off x="7101121" y="2925783"/>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22">
            <a:extLst>
              <a:ext uri="{FF2B5EF4-FFF2-40B4-BE49-F238E27FC236}">
                <a16:creationId xmlns:a16="http://schemas.microsoft.com/office/drawing/2014/main" id="{4F125455-7792-044C-9185-CFD6D280097A}"/>
              </a:ext>
            </a:extLst>
          </p:cNvPr>
          <p:cNvCxnSpPr>
            <a:cxnSpLocks/>
          </p:cNvCxnSpPr>
          <p:nvPr/>
        </p:nvCxnSpPr>
        <p:spPr>
          <a:xfrm flipV="1">
            <a:off x="7448307" y="1892396"/>
            <a:ext cx="0" cy="1033387"/>
          </a:xfrm>
          <a:prstGeom prst="line">
            <a:avLst/>
          </a:prstGeom>
          <a:ln w="19050">
            <a:solidFill>
              <a:srgbClr val="DC3E2F"/>
            </a:solidFill>
          </a:ln>
        </p:spPr>
        <p:style>
          <a:lnRef idx="1">
            <a:schemeClr val="accent1"/>
          </a:lnRef>
          <a:fillRef idx="0">
            <a:schemeClr val="accent1"/>
          </a:fillRef>
          <a:effectRef idx="0">
            <a:schemeClr val="accent1"/>
          </a:effectRef>
          <a:fontRef idx="minor">
            <a:schemeClr val="tx1"/>
          </a:fontRef>
        </p:style>
      </p:cxnSp>
      <p:sp>
        <p:nvSpPr>
          <p:cNvPr id="75" name="Oval 23">
            <a:extLst>
              <a:ext uri="{FF2B5EF4-FFF2-40B4-BE49-F238E27FC236}">
                <a16:creationId xmlns:a16="http://schemas.microsoft.com/office/drawing/2014/main" id="{ED43E65C-EAEB-AB45-86F6-E30373E6C828}"/>
              </a:ext>
            </a:extLst>
          </p:cNvPr>
          <p:cNvSpPr/>
          <p:nvPr/>
        </p:nvSpPr>
        <p:spPr>
          <a:xfrm>
            <a:off x="7386186" y="1846040"/>
            <a:ext cx="124240" cy="124240"/>
          </a:xfrm>
          <a:prstGeom prst="ellipse">
            <a:avLst/>
          </a:prstGeom>
          <a:solidFill>
            <a:srgbClr val="DC3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67">
            <a:extLst>
              <a:ext uri="{FF2B5EF4-FFF2-40B4-BE49-F238E27FC236}">
                <a16:creationId xmlns:a16="http://schemas.microsoft.com/office/drawing/2014/main" id="{8623455C-496C-BB49-B03E-92EC814EBBB1}"/>
              </a:ext>
            </a:extLst>
          </p:cNvPr>
          <p:cNvCxnSpPr>
            <a:cxnSpLocks/>
          </p:cNvCxnSpPr>
          <p:nvPr/>
        </p:nvCxnSpPr>
        <p:spPr>
          <a:xfrm>
            <a:off x="6928719" y="1194955"/>
            <a:ext cx="915512" cy="0"/>
          </a:xfrm>
          <a:prstGeom prst="line">
            <a:avLst/>
          </a:prstGeom>
          <a:ln w="19050">
            <a:solidFill>
              <a:srgbClr val="DC3E2F"/>
            </a:solidFill>
          </a:ln>
        </p:spPr>
        <p:style>
          <a:lnRef idx="1">
            <a:schemeClr val="accent1"/>
          </a:lnRef>
          <a:fillRef idx="0">
            <a:schemeClr val="accent1"/>
          </a:fillRef>
          <a:effectRef idx="0">
            <a:schemeClr val="accent1"/>
          </a:effectRef>
          <a:fontRef idx="minor">
            <a:schemeClr val="tx1"/>
          </a:fontRef>
        </p:style>
      </p:cxnSp>
      <p:sp>
        <p:nvSpPr>
          <p:cNvPr id="77" name="TextBox 16">
            <a:extLst>
              <a:ext uri="{FF2B5EF4-FFF2-40B4-BE49-F238E27FC236}">
                <a16:creationId xmlns:a16="http://schemas.microsoft.com/office/drawing/2014/main" id="{2918F36E-F394-A24B-8D1B-1AB5986EE7DD}"/>
              </a:ext>
            </a:extLst>
          </p:cNvPr>
          <p:cNvSpPr txBox="1"/>
          <p:nvPr/>
        </p:nvSpPr>
        <p:spPr>
          <a:xfrm>
            <a:off x="6848635" y="1250231"/>
            <a:ext cx="1658133" cy="307777"/>
          </a:xfrm>
          <a:prstGeom prst="rect">
            <a:avLst/>
          </a:prstGeom>
          <a:noFill/>
        </p:spPr>
        <p:txBody>
          <a:bodyPr wrap="square" rtlCol="0">
            <a:spAutoFit/>
          </a:bodyPr>
          <a:lstStyle/>
          <a:p>
            <a:r>
              <a:rPr lang="en-US" sz="1400" b="1" dirty="0">
                <a:solidFill>
                  <a:srgbClr val="000000"/>
                </a:solidFill>
                <a:latin typeface="+mj-lt"/>
              </a:rPr>
              <a:t>Registration open</a:t>
            </a:r>
          </a:p>
        </p:txBody>
      </p:sp>
      <p:sp>
        <p:nvSpPr>
          <p:cNvPr id="78" name="TextBox 15">
            <a:extLst>
              <a:ext uri="{FF2B5EF4-FFF2-40B4-BE49-F238E27FC236}">
                <a16:creationId xmlns:a16="http://schemas.microsoft.com/office/drawing/2014/main" id="{66768FEE-A7A0-594F-9150-56D23828FA44}"/>
              </a:ext>
            </a:extLst>
          </p:cNvPr>
          <p:cNvSpPr txBox="1"/>
          <p:nvPr/>
        </p:nvSpPr>
        <p:spPr>
          <a:xfrm>
            <a:off x="6689361" y="3755458"/>
            <a:ext cx="1603388" cy="861774"/>
          </a:xfrm>
          <a:prstGeom prst="rect">
            <a:avLst/>
          </a:prstGeom>
          <a:noFill/>
        </p:spPr>
        <p:txBody>
          <a:bodyPr wrap="square" rtlCol="0">
            <a:spAutoFit/>
          </a:bodyPr>
          <a:lstStyle/>
          <a:p>
            <a:pPr algn="ctr"/>
            <a:r>
              <a:rPr lang="en-US" sz="3600" b="1" dirty="0">
                <a:solidFill>
                  <a:srgbClr val="DC3E2F"/>
                </a:solidFill>
                <a:latin typeface="+mj-lt"/>
              </a:rPr>
              <a:t>March</a:t>
            </a:r>
          </a:p>
          <a:p>
            <a:pPr algn="ctr"/>
            <a:r>
              <a:rPr lang="en-US" sz="1400" b="1" dirty="0">
                <a:solidFill>
                  <a:srgbClr val="DC3E2F"/>
                </a:solidFill>
                <a:latin typeface="+mj-lt"/>
              </a:rPr>
              <a:t>(TBC*)</a:t>
            </a:r>
          </a:p>
        </p:txBody>
      </p:sp>
      <p:sp>
        <p:nvSpPr>
          <p:cNvPr id="2" name="ZoneTexte 1">
            <a:extLst>
              <a:ext uri="{FF2B5EF4-FFF2-40B4-BE49-F238E27FC236}">
                <a16:creationId xmlns:a16="http://schemas.microsoft.com/office/drawing/2014/main" id="{862DA87B-BD11-A24E-9339-97B2848EBCE8}"/>
              </a:ext>
            </a:extLst>
          </p:cNvPr>
          <p:cNvSpPr txBox="1"/>
          <p:nvPr/>
        </p:nvSpPr>
        <p:spPr>
          <a:xfrm>
            <a:off x="453082" y="6267945"/>
            <a:ext cx="6576518" cy="246221"/>
          </a:xfrm>
          <a:prstGeom prst="rect">
            <a:avLst/>
          </a:prstGeom>
          <a:noFill/>
        </p:spPr>
        <p:txBody>
          <a:bodyPr wrap="square" rtlCol="0">
            <a:spAutoFit/>
          </a:bodyPr>
          <a:lstStyle/>
          <a:p>
            <a:r>
              <a:rPr lang="fr-FR" sz="1000" i="1" dirty="0">
                <a:solidFill>
                  <a:srgbClr val="000000"/>
                </a:solidFill>
              </a:rPr>
              <a:t>* </a:t>
            </a:r>
            <a:r>
              <a:rPr lang="fr-FR" sz="1000" i="1" dirty="0" err="1">
                <a:solidFill>
                  <a:srgbClr val="000000"/>
                </a:solidFill>
              </a:rPr>
              <a:t>Subject</a:t>
            </a:r>
            <a:r>
              <a:rPr lang="fr-FR" sz="1000" i="1" dirty="0">
                <a:solidFill>
                  <a:srgbClr val="000000"/>
                </a:solidFill>
              </a:rPr>
              <a:t> to confirmation by the Office of the </a:t>
            </a:r>
            <a:r>
              <a:rPr lang="fr-FR" sz="1000" i="1" dirty="0" err="1">
                <a:solidFill>
                  <a:srgbClr val="000000"/>
                </a:solidFill>
              </a:rPr>
              <a:t>President</a:t>
            </a:r>
            <a:r>
              <a:rPr lang="fr-FR" sz="1000" i="1" dirty="0">
                <a:solidFill>
                  <a:srgbClr val="000000"/>
                </a:solidFill>
              </a:rPr>
              <a:t> of the United Nations General </a:t>
            </a:r>
            <a:r>
              <a:rPr lang="fr-FR" sz="1000" i="1" dirty="0" err="1">
                <a:solidFill>
                  <a:srgbClr val="000000"/>
                </a:solidFill>
              </a:rPr>
              <a:t>Assembly</a:t>
            </a:r>
            <a:endParaRPr lang="es-ES_tradnl" sz="1000" i="1" dirty="0">
              <a:solidFill>
                <a:srgbClr val="000000"/>
              </a:solidFill>
            </a:endParaRPr>
          </a:p>
        </p:txBody>
      </p:sp>
      <p:sp>
        <p:nvSpPr>
          <p:cNvPr id="68" name="ZoneTexte 67">
            <a:extLst>
              <a:ext uri="{FF2B5EF4-FFF2-40B4-BE49-F238E27FC236}">
                <a16:creationId xmlns:a16="http://schemas.microsoft.com/office/drawing/2014/main" id="{0ED53A74-D411-CA40-8432-595A965D2E24}"/>
              </a:ext>
            </a:extLst>
          </p:cNvPr>
          <p:cNvSpPr txBox="1"/>
          <p:nvPr/>
        </p:nvSpPr>
        <p:spPr>
          <a:xfrm>
            <a:off x="381884" y="132626"/>
            <a:ext cx="7841410" cy="769441"/>
          </a:xfrm>
          <a:prstGeom prst="rect">
            <a:avLst/>
          </a:prstGeom>
          <a:noFill/>
        </p:spPr>
        <p:txBody>
          <a:bodyPr wrap="square">
            <a:spAutoFit/>
          </a:bodyPr>
          <a:lstStyle/>
          <a:p>
            <a:r>
              <a:rPr lang="fr-FR" sz="4400" b="1" dirty="0">
                <a:solidFill>
                  <a:srgbClr val="046C9F"/>
                </a:solidFill>
                <a:latin typeface="SemplicitaPro" panose="02000503000000000000" pitchFamily="2" charset="0"/>
                <a:ea typeface="Roboto" panose="02000000000000000000" pitchFamily="2" charset="0"/>
              </a:rPr>
              <a:t>IMRF TIMELINE</a:t>
            </a:r>
            <a:endParaRPr lang="es-ES_tradnl" sz="4400" b="1" dirty="0">
              <a:solidFill>
                <a:srgbClr val="046C9F"/>
              </a:solidFill>
              <a:latin typeface="SemplicitaPro" panose="02000503000000000000" pitchFamily="2" charset="0"/>
              <a:ea typeface="Roboto" panose="02000000000000000000" pitchFamily="2" charset="0"/>
            </a:endParaRPr>
          </a:p>
        </p:txBody>
      </p:sp>
    </p:spTree>
    <p:extLst>
      <p:ext uri="{BB962C8B-B14F-4D97-AF65-F5344CB8AC3E}">
        <p14:creationId xmlns:p14="http://schemas.microsoft.com/office/powerpoint/2010/main" val="347607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re 88">
            <a:extLst>
              <a:ext uri="{FF2B5EF4-FFF2-40B4-BE49-F238E27FC236}">
                <a16:creationId xmlns:a16="http://schemas.microsoft.com/office/drawing/2014/main" id="{72DA8B5A-7D3C-4056-8876-93E7BC779CB7}"/>
              </a:ext>
            </a:extLst>
          </p:cNvPr>
          <p:cNvSpPr>
            <a:spLocks noGrp="1"/>
          </p:cNvSpPr>
          <p:nvPr>
            <p:ph type="title"/>
          </p:nvPr>
        </p:nvSpPr>
        <p:spPr>
          <a:xfrm>
            <a:off x="371958" y="278649"/>
            <a:ext cx="11820042" cy="498475"/>
          </a:xfrm>
        </p:spPr>
        <p:txBody>
          <a:bodyPr>
            <a:noAutofit/>
          </a:bodyPr>
          <a:lstStyle/>
          <a:p>
            <a:r>
              <a:rPr lang="fr-FR" dirty="0"/>
              <a:t>IMRF ROADMAP</a:t>
            </a:r>
            <a:br>
              <a:rPr lang="fr-FR" sz="4000" dirty="0"/>
            </a:br>
            <a:endParaRPr lang="fr-FR" sz="4000" dirty="0"/>
          </a:p>
        </p:txBody>
      </p:sp>
      <p:pic>
        <p:nvPicPr>
          <p:cNvPr id="39" name="Graphique 38">
            <a:extLst>
              <a:ext uri="{FF2B5EF4-FFF2-40B4-BE49-F238E27FC236}">
                <a16:creationId xmlns:a16="http://schemas.microsoft.com/office/drawing/2014/main" id="{36879871-7456-4E4E-B20B-8904E64BC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425" y="2673883"/>
            <a:ext cx="1104605" cy="2454677"/>
          </a:xfrm>
          <a:prstGeom prst="rect">
            <a:avLst/>
          </a:prstGeom>
        </p:spPr>
      </p:pic>
      <p:sp>
        <p:nvSpPr>
          <p:cNvPr id="9" name="Espace réservé du texte 1">
            <a:extLst>
              <a:ext uri="{FF2B5EF4-FFF2-40B4-BE49-F238E27FC236}">
                <a16:creationId xmlns:a16="http://schemas.microsoft.com/office/drawing/2014/main" id="{9E8282A6-3BBA-CB40-95DD-B4FAB3EE34A4}"/>
              </a:ext>
            </a:extLst>
          </p:cNvPr>
          <p:cNvSpPr txBox="1">
            <a:spLocks/>
          </p:cNvSpPr>
          <p:nvPr/>
        </p:nvSpPr>
        <p:spPr>
          <a:xfrm>
            <a:off x="1720865" y="2051544"/>
            <a:ext cx="2970137" cy="702253"/>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err="1"/>
              <a:t>Voluntary</a:t>
            </a:r>
            <a:r>
              <a:rPr lang="fr-FR" b="1" dirty="0"/>
              <a:t> GCM </a:t>
            </a:r>
            <a:r>
              <a:rPr lang="fr-FR" b="1" dirty="0" err="1"/>
              <a:t>Reviews</a:t>
            </a:r>
            <a:endParaRPr lang="fr-FR" b="1" dirty="0"/>
          </a:p>
        </p:txBody>
      </p:sp>
      <p:sp>
        <p:nvSpPr>
          <p:cNvPr id="10" name="Espace réservé du texte 1">
            <a:extLst>
              <a:ext uri="{FF2B5EF4-FFF2-40B4-BE49-F238E27FC236}">
                <a16:creationId xmlns:a16="http://schemas.microsoft.com/office/drawing/2014/main" id="{35824842-E012-EC4C-AE18-29FF229E7FBC}"/>
              </a:ext>
            </a:extLst>
          </p:cNvPr>
          <p:cNvSpPr txBox="1">
            <a:spLocks/>
          </p:cNvSpPr>
          <p:nvPr/>
        </p:nvSpPr>
        <p:spPr>
          <a:xfrm>
            <a:off x="1720866" y="3307429"/>
            <a:ext cx="2970137" cy="1187584"/>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err="1"/>
              <a:t>Platforms</a:t>
            </a:r>
            <a:r>
              <a:rPr lang="fr-FR" b="1" dirty="0"/>
              <a:t> for stakeholder engagement at the country and </a:t>
            </a:r>
            <a:r>
              <a:rPr lang="fr-FR" b="1" dirty="0" err="1"/>
              <a:t>regional</a:t>
            </a:r>
            <a:r>
              <a:rPr lang="fr-FR" b="1" dirty="0"/>
              <a:t> </a:t>
            </a:r>
            <a:r>
              <a:rPr lang="fr-FR" b="1" dirty="0" err="1"/>
              <a:t>level</a:t>
            </a:r>
            <a:r>
              <a:rPr lang="fr-FR" b="1" dirty="0"/>
              <a:t> </a:t>
            </a:r>
          </a:p>
        </p:txBody>
      </p:sp>
      <p:sp>
        <p:nvSpPr>
          <p:cNvPr id="11" name="Espace réservé du texte 1">
            <a:extLst>
              <a:ext uri="{FF2B5EF4-FFF2-40B4-BE49-F238E27FC236}">
                <a16:creationId xmlns:a16="http://schemas.microsoft.com/office/drawing/2014/main" id="{95303FF6-2176-5B4D-BCF6-60C7E86BF555}"/>
              </a:ext>
            </a:extLst>
          </p:cNvPr>
          <p:cNvSpPr txBox="1">
            <a:spLocks/>
          </p:cNvSpPr>
          <p:nvPr/>
        </p:nvSpPr>
        <p:spPr>
          <a:xfrm>
            <a:off x="8618535" y="2051544"/>
            <a:ext cx="2970137" cy="702253"/>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t>IMRF Dialogue </a:t>
            </a:r>
            <a:r>
              <a:rPr lang="fr-FR" b="1" dirty="0" err="1"/>
              <a:t>Series</a:t>
            </a:r>
            <a:endParaRPr lang="fr-FR" b="1" dirty="0"/>
          </a:p>
        </p:txBody>
      </p:sp>
      <p:sp>
        <p:nvSpPr>
          <p:cNvPr id="13" name="Espace réservé du texte 1">
            <a:extLst>
              <a:ext uri="{FF2B5EF4-FFF2-40B4-BE49-F238E27FC236}">
                <a16:creationId xmlns:a16="http://schemas.microsoft.com/office/drawing/2014/main" id="{329D9015-5CF5-CD42-B18B-10F97310DD55}"/>
              </a:ext>
            </a:extLst>
          </p:cNvPr>
          <p:cNvSpPr txBox="1">
            <a:spLocks/>
          </p:cNvSpPr>
          <p:nvPr/>
        </p:nvSpPr>
        <p:spPr>
          <a:xfrm>
            <a:off x="5046087" y="3131734"/>
            <a:ext cx="2970137" cy="1366102"/>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t>Migration Network Hub </a:t>
            </a:r>
          </a:p>
          <a:p>
            <a:pPr algn="ctr"/>
            <a:r>
              <a:rPr lang="fr-FR" b="1" i="1" dirty="0"/>
              <a:t>Discussion </a:t>
            </a:r>
            <a:r>
              <a:rPr lang="fr-FR" b="1" i="1" dirty="0" err="1"/>
              <a:t>Spaces</a:t>
            </a:r>
            <a:endParaRPr lang="fr-FR" b="1" i="1" dirty="0"/>
          </a:p>
          <a:p>
            <a:pPr algn="ctr"/>
            <a:r>
              <a:rPr lang="fr-FR" b="1" i="1" dirty="0" err="1"/>
              <a:t>Repository</a:t>
            </a:r>
            <a:r>
              <a:rPr lang="fr-FR" b="1" i="1" dirty="0"/>
              <a:t> of Practices</a:t>
            </a:r>
          </a:p>
        </p:txBody>
      </p:sp>
      <p:sp>
        <p:nvSpPr>
          <p:cNvPr id="14" name="Espace réservé du texte 1">
            <a:extLst>
              <a:ext uri="{FF2B5EF4-FFF2-40B4-BE49-F238E27FC236}">
                <a16:creationId xmlns:a16="http://schemas.microsoft.com/office/drawing/2014/main" id="{6A97D029-F397-A346-98DF-BE6E76EBF0A6}"/>
              </a:ext>
            </a:extLst>
          </p:cNvPr>
          <p:cNvSpPr txBox="1">
            <a:spLocks/>
          </p:cNvSpPr>
          <p:nvPr/>
        </p:nvSpPr>
        <p:spPr>
          <a:xfrm>
            <a:off x="8371309" y="3329454"/>
            <a:ext cx="3464588" cy="1187584"/>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t>Migration </a:t>
            </a:r>
            <a:r>
              <a:rPr lang="fr-FR" b="1" dirty="0" err="1"/>
              <a:t>Week</a:t>
            </a:r>
            <a:endParaRPr lang="fr-FR" b="1" dirty="0"/>
          </a:p>
          <a:p>
            <a:pPr algn="ctr"/>
            <a:r>
              <a:rPr lang="fr-FR" b="1" dirty="0" err="1"/>
              <a:t>Launch</a:t>
            </a:r>
            <a:r>
              <a:rPr lang="fr-FR" b="1" dirty="0"/>
              <a:t> of the </a:t>
            </a:r>
            <a:r>
              <a:rPr lang="fr-FR" b="1" dirty="0" err="1"/>
              <a:t>Secretary</a:t>
            </a:r>
            <a:r>
              <a:rPr lang="fr-FR" b="1" dirty="0"/>
              <a:t>-General Biennal Report on the GCM</a:t>
            </a:r>
          </a:p>
        </p:txBody>
      </p:sp>
      <p:sp>
        <p:nvSpPr>
          <p:cNvPr id="15" name="Espace réservé du texte 1">
            <a:extLst>
              <a:ext uri="{FF2B5EF4-FFF2-40B4-BE49-F238E27FC236}">
                <a16:creationId xmlns:a16="http://schemas.microsoft.com/office/drawing/2014/main" id="{626EC1AE-B1A8-034C-B155-1C570BACA016}"/>
              </a:ext>
            </a:extLst>
          </p:cNvPr>
          <p:cNvSpPr txBox="1">
            <a:spLocks/>
          </p:cNvSpPr>
          <p:nvPr/>
        </p:nvSpPr>
        <p:spPr>
          <a:xfrm>
            <a:off x="2726981" y="5048645"/>
            <a:ext cx="2970137" cy="711434"/>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t>Multi-</a:t>
            </a:r>
            <a:r>
              <a:rPr lang="fr-FR" b="1" dirty="0" err="1"/>
              <a:t>stakeholder</a:t>
            </a:r>
            <a:r>
              <a:rPr lang="fr-FR" b="1" dirty="0"/>
              <a:t> </a:t>
            </a:r>
            <a:r>
              <a:rPr lang="fr-FR" b="1" dirty="0" err="1"/>
              <a:t>hearing</a:t>
            </a:r>
            <a:endParaRPr lang="fr-FR" b="1" i="1" dirty="0"/>
          </a:p>
        </p:txBody>
      </p:sp>
      <p:sp>
        <p:nvSpPr>
          <p:cNvPr id="16" name="Espace réservé du texte 1">
            <a:extLst>
              <a:ext uri="{FF2B5EF4-FFF2-40B4-BE49-F238E27FC236}">
                <a16:creationId xmlns:a16="http://schemas.microsoft.com/office/drawing/2014/main" id="{BB9F1627-7A1F-DE45-B65B-66F423A99E12}"/>
              </a:ext>
            </a:extLst>
          </p:cNvPr>
          <p:cNvSpPr txBox="1">
            <a:spLocks/>
          </p:cNvSpPr>
          <p:nvPr/>
        </p:nvSpPr>
        <p:spPr>
          <a:xfrm>
            <a:off x="7276653" y="5092695"/>
            <a:ext cx="4022709" cy="702253"/>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a:t>IMRF Policy </a:t>
            </a:r>
            <a:r>
              <a:rPr lang="fr-FR" b="1" dirty="0" err="1"/>
              <a:t>Debate</a:t>
            </a:r>
            <a:r>
              <a:rPr lang="fr-FR" b="1" dirty="0"/>
              <a:t> and Round Tables</a:t>
            </a:r>
          </a:p>
        </p:txBody>
      </p:sp>
      <p:sp>
        <p:nvSpPr>
          <p:cNvPr id="5" name="ZoneTexte 4">
            <a:extLst>
              <a:ext uri="{FF2B5EF4-FFF2-40B4-BE49-F238E27FC236}">
                <a16:creationId xmlns:a16="http://schemas.microsoft.com/office/drawing/2014/main" id="{CA4DB396-5EA2-BC4F-A71B-0115FD498CD8}"/>
              </a:ext>
            </a:extLst>
          </p:cNvPr>
          <p:cNvSpPr txBox="1"/>
          <p:nvPr/>
        </p:nvSpPr>
        <p:spPr>
          <a:xfrm>
            <a:off x="371958" y="930323"/>
            <a:ext cx="7484533" cy="523220"/>
          </a:xfrm>
          <a:prstGeom prst="rect">
            <a:avLst/>
          </a:prstGeom>
          <a:noFill/>
        </p:spPr>
        <p:txBody>
          <a:bodyPr wrap="square" rtlCol="0">
            <a:spAutoFit/>
          </a:bodyPr>
          <a:lstStyle/>
          <a:p>
            <a:r>
              <a:rPr lang="fr-FR" sz="2800" b="1" dirty="0">
                <a:solidFill>
                  <a:srgbClr val="27BCE1"/>
                </a:solidFill>
              </a:rPr>
              <a:t>ENTRY POINTS FOR ENGAGEMENT</a:t>
            </a:r>
          </a:p>
        </p:txBody>
      </p:sp>
      <p:sp>
        <p:nvSpPr>
          <p:cNvPr id="12" name="Espace réservé du texte 1">
            <a:extLst>
              <a:ext uri="{FF2B5EF4-FFF2-40B4-BE49-F238E27FC236}">
                <a16:creationId xmlns:a16="http://schemas.microsoft.com/office/drawing/2014/main" id="{C517108A-28F0-7A46-9548-44F099A1B7DD}"/>
              </a:ext>
            </a:extLst>
          </p:cNvPr>
          <p:cNvSpPr txBox="1">
            <a:spLocks/>
          </p:cNvSpPr>
          <p:nvPr/>
        </p:nvSpPr>
        <p:spPr>
          <a:xfrm>
            <a:off x="5169700" y="1700418"/>
            <a:ext cx="2970137" cy="702253"/>
          </a:xfrm>
          <a:prstGeom prst="rect">
            <a:avLst/>
          </a:prstGeom>
          <a:solidFill>
            <a:srgbClr val="27BCE1"/>
          </a:solidFill>
        </p:spPr>
        <p:txBody>
          <a:bodyPr lIns="251999" tIns="251999" rIns="251999" bIns="251999">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b="1" dirty="0" err="1"/>
              <a:t>Pledging</a:t>
            </a:r>
            <a:r>
              <a:rPr lang="fr-FR" b="1" dirty="0"/>
              <a:t> Initiative</a:t>
            </a:r>
          </a:p>
        </p:txBody>
      </p:sp>
    </p:spTree>
    <p:extLst>
      <p:ext uri="{BB962C8B-B14F-4D97-AF65-F5344CB8AC3E}">
        <p14:creationId xmlns:p14="http://schemas.microsoft.com/office/powerpoint/2010/main" val="3432254063"/>
      </p:ext>
    </p:extLst>
  </p:cSld>
  <p:clrMapOvr>
    <a:masterClrMapping/>
  </p:clrMapOvr>
</p:sld>
</file>

<file path=ppt/theme/theme1.xml><?xml version="1.0" encoding="utf-8"?>
<a:theme xmlns:a="http://schemas.openxmlformats.org/drawingml/2006/main" name="Thème Office">
  <a:themeElements>
    <a:clrScheme name="IMRF Color Palette 2">
      <a:dk1>
        <a:srgbClr val="086BA0"/>
      </a:dk1>
      <a:lt1>
        <a:sysClr val="window" lastClr="FFFFFF"/>
      </a:lt1>
      <a:dk2>
        <a:srgbClr val="086BA0"/>
      </a:dk2>
      <a:lt2>
        <a:srgbClr val="FFFFFF"/>
      </a:lt2>
      <a:accent1>
        <a:srgbClr val="086BA0"/>
      </a:accent1>
      <a:accent2>
        <a:srgbClr val="FE5B22"/>
      </a:accent2>
      <a:accent3>
        <a:srgbClr val="DD1367"/>
      </a:accent3>
      <a:accent4>
        <a:srgbClr val="FCB613"/>
      </a:accent4>
      <a:accent5>
        <a:srgbClr val="27BCE1"/>
      </a:accent5>
      <a:accent6>
        <a:srgbClr val="56C02B"/>
      </a:accent6>
      <a:hlink>
        <a:srgbClr val="115A85"/>
      </a:hlink>
      <a:folHlink>
        <a:srgbClr val="DD13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8A8CD41704F42B604D668471CEE83" ma:contentTypeVersion="13" ma:contentTypeDescription="Create a new document." ma:contentTypeScope="" ma:versionID="b16ef9dd6052e64b8706da6df2ef1643">
  <xsd:schema xmlns:xsd="http://www.w3.org/2001/XMLSchema" xmlns:xs="http://www.w3.org/2001/XMLSchema" xmlns:p="http://schemas.microsoft.com/office/2006/metadata/properties" xmlns:ns3="354c8a6d-e4a4-4e9f-b123-bef8c85ec246" xmlns:ns4="e11c6ac1-f492-4024-97a4-e068121d3ffb" targetNamespace="http://schemas.microsoft.com/office/2006/metadata/properties" ma:root="true" ma:fieldsID="1ad52d2bd770b47958433f72eedec222" ns3:_="" ns4:_="">
    <xsd:import namespace="354c8a6d-e4a4-4e9f-b123-bef8c85ec246"/>
    <xsd:import namespace="e11c6ac1-f492-4024-97a4-e068121d3f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c8a6d-e4a4-4e9f-b123-bef8c85ec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1c6ac1-f492-4024-97a4-e068121d3ff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C1F2F-2F0C-4011-B541-A6CB1058EE95}">
  <ds:schemaRefs>
    <ds:schemaRef ds:uri="http://schemas.microsoft.com/sharepoint/v3/contenttype/forms"/>
  </ds:schemaRefs>
</ds:datastoreItem>
</file>

<file path=customXml/itemProps2.xml><?xml version="1.0" encoding="utf-8"?>
<ds:datastoreItem xmlns:ds="http://schemas.openxmlformats.org/officeDocument/2006/customXml" ds:itemID="{4281FA4E-CA5E-4F1D-BE97-5EEEE94F4B14}">
  <ds:schemaRefs>
    <ds:schemaRef ds:uri="http://purl.org/dc/terms/"/>
    <ds:schemaRef ds:uri="354c8a6d-e4a4-4e9f-b123-bef8c85ec246"/>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e11c6ac1-f492-4024-97a4-e068121d3ff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61B971-DA03-4CAB-B68F-90AD7CA43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4c8a6d-e4a4-4e9f-b123-bef8c85ec246"/>
    <ds:schemaRef ds:uri="e11c6ac1-f492-4024-97a4-e068121d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925</Words>
  <Application>Microsoft Office PowerPoint</Application>
  <PresentationFormat>Widescreen</PresentationFormat>
  <Paragraphs>138</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SemplicitaPro</vt:lpstr>
      <vt:lpstr>Thème Office</vt:lpstr>
      <vt:lpstr>PowerPoint Presentation</vt:lpstr>
      <vt:lpstr>THE UN NETWORK ON MIGRATION</vt:lpstr>
      <vt:lpstr>PowerPoint Presentation</vt:lpstr>
      <vt:lpstr>PowerPoint Presentation</vt:lpstr>
      <vt:lpstr>PowerPoint Presentation</vt:lpstr>
      <vt:lpstr>INTERNATIONAL MIGRATION REVIEW FORUM (IMRF) </vt:lpstr>
      <vt:lpstr>STRUCTURE OF THE IMRF</vt:lpstr>
      <vt:lpstr>PowerPoint Presentation</vt:lpstr>
      <vt:lpstr>IMRF ROADMAP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creator>Mohamed Hadj</dc:creator>
  <cp:lastModifiedBy>Julian Pfaefflin</cp:lastModifiedBy>
  <cp:revision>150</cp:revision>
  <dcterms:created xsi:type="dcterms:W3CDTF">2021-10-13T08:50:16Z</dcterms:created>
  <dcterms:modified xsi:type="dcterms:W3CDTF">2022-02-17T08:01:14Z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2021-10-20T14:52:49Z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47b460ba-205d-47e2-b410-437c22b20204</vt:lpwstr>
  </property>
  <property fmtid="{D5CDD505-2E9C-101B-9397-08002B2CF9AE}" pid="8" name="MSIP_Label_2059aa38-f392-4105-be92-628035578272_ContentBits">
    <vt:lpwstr>0</vt:lpwstr>
  </property>
  <property fmtid="{D5CDD505-2E9C-101B-9397-08002B2CF9AE}" pid="9" name="ContentTypeId">
    <vt:lpwstr>0x01010048B8A8CD41704F42B604D668471CEE83</vt:lpwstr>
  </property>
</Properties>
</file>